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8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x="18288000" cy="10287000"/>
  <p:notesSz cx="6858000" cy="9144000"/>
  <p:embeddedFontLst>
    <p:embeddedFont>
      <p:font typeface="Barlow Condensed Heavy" charset="1" panose="00000A06000000000000"/>
      <p:regular r:id="rId65"/>
    </p:embeddedFont>
    <p:embeddedFont>
      <p:font typeface="Roboto Bold" charset="1" panose="02000000000000000000"/>
      <p:regular r:id="rId66"/>
    </p:embeddedFont>
    <p:embeddedFont>
      <p:font typeface="Aileron Bold" charset="1" panose="00000800000000000000"/>
      <p:regular r:id="rId67"/>
    </p:embeddedFont>
    <p:embeddedFont>
      <p:font typeface="Aileron" charset="1" panose="00000500000000000000"/>
      <p:regular r:id="rId68"/>
    </p:embeddedFont>
    <p:embeddedFont>
      <p:font typeface="Public Sans Bold" charset="1" panose="00000000000000000000"/>
      <p:regular r:id="rId69"/>
    </p:embeddedFont>
    <p:embeddedFont>
      <p:font typeface="Public Sans" charset="1" panose="00000000000000000000"/>
      <p:regular r:id="rId70"/>
    </p:embeddedFont>
    <p:embeddedFont>
      <p:font typeface="Arial Bold" charset="1" panose="020B0802020202020204"/>
      <p:regular r:id="rId71"/>
    </p:embeddedFont>
    <p:embeddedFont>
      <p:font typeface="Akzidenz-Grotesk Heavy" charset="1" panose="02000503050000020004"/>
      <p:regular r:id="rId72"/>
    </p:embeddedFont>
    <p:embeddedFont>
      <p:font typeface="Aileron Heavy" charset="1" panose="00000A00000000000000"/>
      <p:regular r:id="rId73"/>
    </p:embeddedFont>
    <p:embeddedFont>
      <p:font typeface="Roboto" charset="1" panose="02000000000000000000"/>
      <p:regular r:id="rId74"/>
    </p:embeddedFont>
    <p:embeddedFont>
      <p:font typeface="Arial" charset="1" panose="020B0502020202020204"/>
      <p:regular r:id="rId75"/>
    </p:embeddedFont>
    <p:embeddedFont>
      <p:font typeface="DM Sans Bold" charset="1" panose="00000000000000000000"/>
      <p:regular r:id="rId76"/>
    </p:embeddedFont>
    <p:embeddedFont>
      <p:font typeface="Akzidenz-Grotesk Bold" charset="1" panose="02000803050000020004"/>
      <p:regular r:id="rId77"/>
    </p:embeddedFont>
    <p:embeddedFont>
      <p:font typeface="Aileron Bold Italics" charset="1" panose="00000800000000000000"/>
      <p:regular r:id="rId78"/>
    </p:embeddedFont>
    <p:embeddedFont>
      <p:font typeface="Aileron Ultra-Bold" charset="1" panose="00000A00000000000000"/>
      <p:regular r:id="rId79"/>
    </p:embeddedFont>
    <p:embeddedFont>
      <p:font typeface="Arial Bold Italics" charset="1" panose="020B0802020202090204"/>
      <p:regular r:id="rId80"/>
    </p:embeddedFont>
    <p:embeddedFont>
      <p:font typeface="Roboto Bold Italics" charset="1" panose="02000000000000000000"/>
      <p:regular r:id="rId81"/>
    </p:embeddedFont>
    <p:embeddedFont>
      <p:font typeface="Crimson Pro" charset="1" panose="00000000000000000000"/>
      <p:regular r:id="rId82"/>
    </p:embeddedFont>
    <p:embeddedFont>
      <p:font typeface="Crimson Pro Bold" charset="1" panose="00000000000000000000"/>
      <p:regular r:id="rId83"/>
    </p:embeddedFont>
    <p:embeddedFont>
      <p:font typeface="Source Sans Pro Bold" charset="1" panose="020B0703030403020204"/>
      <p:regular r:id="rId84"/>
    </p:embeddedFont>
    <p:embeddedFont>
      <p:font typeface="Muli Heavy" charset="1" panose="00000A00000000000000"/>
      <p:regular r:id="rId8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slides/slide3.xml" Type="http://schemas.openxmlformats.org/officeDocument/2006/relationships/slide"/><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notesMasters/notesMaster1.xml" Type="http://schemas.openxmlformats.org/officeDocument/2006/relationships/notesMaster"/><Relationship Id="rId86" Target="theme/theme2.xml" Type="http://schemas.openxmlformats.org/officeDocument/2006/relationships/theme"/><Relationship Id="rId87" Target="notesSlides/notesSlide1.xml" Type="http://schemas.openxmlformats.org/officeDocument/2006/relationships/notesSlide"/><Relationship Id="rId88" Target="fonts/font88.fntdata" Type="http://schemas.openxmlformats.org/officeDocument/2006/relationships/font"/><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Filter để đảm bảo chất lượng dữ liệu đầu vào.</a:t>
            </a:r>
          </a:p>
          <a:p>
            <a:r>
              <a:rPr lang="en-US"/>
              <a:t>Thêm thông tin như thể loại phim, ngôn ngữ, đạo diễn vào dữ liệu sự kiện "xem phim“</a:t>
            </a:r>
          </a:p>
          <a:p>
            <a:r>
              <a:rPr lang="en-US"/>
              <a:t>Như trên</a:t>
            </a:r>
          </a:p>
          <a:p>
            <a:r>
              <a:rPr lang="en-US"/>
              <a:t>Tính toán các chỉ số hiệu suất</a:t>
            </a:r>
          </a:p>
          <a:p>
            <a:r>
              <a:rPr lang="en-US"/>
              <a:t>Chuẩn hóa dữ liệu đầu ra để đảm bảo tính nhất quán và tối ưu cho lưu trữ/truy vấn</a:t>
            </a:r>
          </a:p>
          <a:p>
            <a:r>
              <a:rPr lang="en-US"/>
              <a:t>CTR là viết tắt của Click-Through Rate, nghĩa là tỷ lệ nhấp chuột. Đây là một chỉ số quan trọng dùng để đo lường hiệu quả của một nội dung, quảng cáo hoặc đề xuất.</a:t>
            </a:r>
          </a:p>
          <a:p>
            <a:r>
              <a:rPr lang="en-US"/>
              <a:t>Bounce rate (tỷ lệ thoát) là một chỉ số đo lường tỷ lệ người dùng rời khỏi một nội dung mà không có bất kỳ tương tác tiếp theo nào. </a:t>
            </a:r>
          </a:p>
          <a:p>
            <a:r>
              <a:rPr lang="en-US"/>
              <a:t/>
            </a:r>
          </a:p>
          <a:p>
            <a:r>
              <a:rPr lang="en-US"/>
              <a:t>Output – Druid Dữ liệu được gửi từ Flink → Druid qua Kafka</a:t>
            </a:r>
          </a:p>
          <a:p>
            <a:r>
              <a:rPr lang="en-US"/>
              <a:t>Output – Iceberg Apache Flink ghi vào Iceberg table qua sink connector</a:t>
            </a:r>
          </a:p>
          <a:p>
            <a:r>
              <a:rPr lang="en-US"/>
              <a:t>Output - S3  Flink hoặc Mantis có thể ghi raw log trực tiếp vào S3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2.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2" Target="../media/image47.pn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50.pn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2" Target="../media/image55.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 Id="rId7" Target="../media/image58.png" Type="http://schemas.openxmlformats.org/officeDocument/2006/relationships/image"/><Relationship Id="rId8" Target="../media/image59.png" Type="http://schemas.openxmlformats.org/officeDocument/2006/relationships/image"/><Relationship Id="rId9" Target="../media/image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0.pn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2.gif"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11" Target="../media/image68.svg" Type="http://schemas.openxmlformats.org/officeDocument/2006/relationships/image"/><Relationship Id="rId2" Target="../media/image63.png" Type="http://schemas.openxmlformats.org/officeDocument/2006/relationships/image"/><Relationship Id="rId3" Target="../media/image64.png" Type="http://schemas.openxmlformats.org/officeDocument/2006/relationships/image"/><Relationship Id="rId4" Target="../media/image65.svg" Type="http://schemas.openxmlformats.org/officeDocument/2006/relationships/image"/><Relationship Id="rId5" Target="../media/image66.pn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5.png" Type="http://schemas.openxmlformats.org/officeDocument/2006/relationships/image"/><Relationship Id="rId11" Target="../media/image76.png" Type="http://schemas.openxmlformats.org/officeDocument/2006/relationships/image"/><Relationship Id="rId12" Target="../media/image5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9.png" Type="http://schemas.openxmlformats.org/officeDocument/2006/relationships/image"/><Relationship Id="rId5" Target="../media/image70.png" Type="http://schemas.openxmlformats.org/officeDocument/2006/relationships/image"/><Relationship Id="rId6" Target="../media/image71.png" Type="http://schemas.openxmlformats.org/officeDocument/2006/relationships/image"/><Relationship Id="rId7" Target="../media/image72.png" Type="http://schemas.openxmlformats.org/officeDocument/2006/relationships/image"/><Relationship Id="rId8" Target="../media/image73.png" Type="http://schemas.openxmlformats.org/officeDocument/2006/relationships/image"/><Relationship Id="rId9" Target="../media/image7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7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2.gif"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2.png" Type="http://schemas.openxmlformats.org/officeDocument/2006/relationships/image"/><Relationship Id="rId11" Target="../media/image83.png" Type="http://schemas.openxmlformats.org/officeDocument/2006/relationships/image"/><Relationship Id="rId12" Target="../media/image84.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78.png" Type="http://schemas.openxmlformats.org/officeDocument/2006/relationships/image"/><Relationship Id="rId7" Target="../media/image79.svg" Type="http://schemas.openxmlformats.org/officeDocument/2006/relationships/image"/><Relationship Id="rId8" Target="../media/image80.png" Type="http://schemas.openxmlformats.org/officeDocument/2006/relationships/image"/><Relationship Id="rId9" Target="../media/image8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5.png" Type="http://schemas.openxmlformats.org/officeDocument/2006/relationships/image"/><Relationship Id="rId5" Target="../media/image86.png" Type="http://schemas.openxmlformats.org/officeDocument/2006/relationships/image"/><Relationship Id="rId6" Target="../media/image87.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7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7.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78.png" Type="http://schemas.openxmlformats.org/officeDocument/2006/relationships/image"/><Relationship Id="rId7" Target="../media/image79.svg" Type="http://schemas.openxmlformats.org/officeDocument/2006/relationships/image"/><Relationship Id="rId8" Target="../media/image88.png" Type="http://schemas.openxmlformats.org/officeDocument/2006/relationships/image"/><Relationship Id="rId9" Target="../media/image8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3.png" Type="http://schemas.openxmlformats.org/officeDocument/2006/relationships/image"/><Relationship Id="rId11" Target="../media/image94.png" Type="http://schemas.openxmlformats.org/officeDocument/2006/relationships/image"/><Relationship Id="rId12" Target="../media/image95.png" Type="http://schemas.openxmlformats.org/officeDocument/2006/relationships/image"/><Relationship Id="rId2" Target="../media/image8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90.png" Type="http://schemas.openxmlformats.org/officeDocument/2006/relationships/image"/><Relationship Id="rId8" Target="../media/image91.png" Type="http://schemas.openxmlformats.org/officeDocument/2006/relationships/image"/><Relationship Id="rId9" Target="../media/image9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2.gif"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 Id="rId3" Target="../media/image86.png" Type="http://schemas.openxmlformats.org/officeDocument/2006/relationships/image"/><Relationship Id="rId4" Target="../media/image87.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7.png" Type="http://schemas.openxmlformats.org/officeDocument/2006/relationships/image"/><Relationship Id="rId3" Target="../media/image98.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2.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99.png" Type="http://schemas.openxmlformats.org/officeDocument/2006/relationships/image"/><Relationship Id="rId12" Target="../media/image100.png" Type="http://schemas.openxmlformats.org/officeDocument/2006/relationships/image"/><Relationship Id="rId13" Target="../media/image101.png" Type="http://schemas.openxmlformats.org/officeDocument/2006/relationships/image"/><Relationship Id="rId14" Target="../media/image102.png" Type="http://schemas.openxmlformats.org/officeDocument/2006/relationships/image"/><Relationship Id="rId15" Target="../media/image103.png" Type="http://schemas.openxmlformats.org/officeDocument/2006/relationships/image"/><Relationship Id="rId16" Target="../media/image104.png" Type="http://schemas.openxmlformats.org/officeDocument/2006/relationships/image"/><Relationship Id="rId17" Target="../media/image105.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32.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3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2.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 Id="rId9" Target="../media/image10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108.svg" Type="http://schemas.openxmlformats.org/officeDocument/2006/relationships/image"/><Relationship Id="rId4" Target="../media/image109.png" Type="http://schemas.openxmlformats.org/officeDocument/2006/relationships/image"/><Relationship Id="rId5" Target="../media/image110.svg" Type="http://schemas.openxmlformats.org/officeDocument/2006/relationships/image"/><Relationship Id="rId6" Target="../media/image111.png" Type="http://schemas.openxmlformats.org/officeDocument/2006/relationships/image"/><Relationship Id="rId7" Target="../media/image112.svg" Type="http://schemas.openxmlformats.org/officeDocument/2006/relationships/image"/><Relationship Id="rId8" Target="../media/image11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6.png" Type="http://schemas.openxmlformats.org/officeDocument/2006/relationships/image"/><Relationship Id="rId11" Target="../media/image117.png" Type="http://schemas.openxmlformats.org/officeDocument/2006/relationships/image"/><Relationship Id="rId12" Target="../media/image118.png" Type="http://schemas.openxmlformats.org/officeDocument/2006/relationships/image"/><Relationship Id="rId13" Target="../media/image119.png" Type="http://schemas.openxmlformats.org/officeDocument/2006/relationships/image"/><Relationship Id="rId14" Target="../media/image120.png" Type="http://schemas.openxmlformats.org/officeDocument/2006/relationships/image"/><Relationship Id="rId15" Target="../media/image121.png" Type="http://schemas.openxmlformats.org/officeDocument/2006/relationships/image"/><Relationship Id="rId16" Target="../media/image122.png" Type="http://schemas.openxmlformats.org/officeDocument/2006/relationships/image"/><Relationship Id="rId17" Target="../media/image123.png" Type="http://schemas.openxmlformats.org/officeDocument/2006/relationships/image"/><Relationship Id="rId18" Target="../media/image124.png" Type="http://schemas.openxmlformats.org/officeDocument/2006/relationships/image"/><Relationship Id="rId19" Target="../media/image125.png" Type="http://schemas.openxmlformats.org/officeDocument/2006/relationships/image"/><Relationship Id="rId2" Target="../media/image107.png" Type="http://schemas.openxmlformats.org/officeDocument/2006/relationships/image"/><Relationship Id="rId3" Target="../media/image108.svg" Type="http://schemas.openxmlformats.org/officeDocument/2006/relationships/image"/><Relationship Id="rId4" Target="../media/image109.png" Type="http://schemas.openxmlformats.org/officeDocument/2006/relationships/image"/><Relationship Id="rId5" Target="../media/image110.svg" Type="http://schemas.openxmlformats.org/officeDocument/2006/relationships/image"/><Relationship Id="rId6" Target="../media/image111.png" Type="http://schemas.openxmlformats.org/officeDocument/2006/relationships/image"/><Relationship Id="rId7" Target="../media/image112.svg" Type="http://schemas.openxmlformats.org/officeDocument/2006/relationships/image"/><Relationship Id="rId8" Target="../media/image114.png" Type="http://schemas.openxmlformats.org/officeDocument/2006/relationships/image"/><Relationship Id="rId9" Target="../media/image115.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6.png" Type="http://schemas.openxmlformats.org/officeDocument/2006/relationships/image"/><Relationship Id="rId11" Target="../media/image120.png" Type="http://schemas.openxmlformats.org/officeDocument/2006/relationships/image"/><Relationship Id="rId12" Target="../media/image121.png" Type="http://schemas.openxmlformats.org/officeDocument/2006/relationships/image"/><Relationship Id="rId13" Target="../media/image126.png" Type="http://schemas.openxmlformats.org/officeDocument/2006/relationships/image"/><Relationship Id="rId14" Target="../media/image127.png" Type="http://schemas.openxmlformats.org/officeDocument/2006/relationships/image"/><Relationship Id="rId15" Target="../media/image128.png" Type="http://schemas.openxmlformats.org/officeDocument/2006/relationships/image"/><Relationship Id="rId16" Target="../media/image129.png" Type="http://schemas.openxmlformats.org/officeDocument/2006/relationships/image"/><Relationship Id="rId17" Target="../media/image130.png" Type="http://schemas.openxmlformats.org/officeDocument/2006/relationships/image"/><Relationship Id="rId18" Target="../media/image131.png" Type="http://schemas.openxmlformats.org/officeDocument/2006/relationships/image"/><Relationship Id="rId2" Target="../media/image107.png" Type="http://schemas.openxmlformats.org/officeDocument/2006/relationships/image"/><Relationship Id="rId3" Target="../media/image108.svg" Type="http://schemas.openxmlformats.org/officeDocument/2006/relationships/image"/><Relationship Id="rId4" Target="../media/image109.png" Type="http://schemas.openxmlformats.org/officeDocument/2006/relationships/image"/><Relationship Id="rId5" Target="../media/image110.svg" Type="http://schemas.openxmlformats.org/officeDocument/2006/relationships/image"/><Relationship Id="rId6" Target="../media/image111.png" Type="http://schemas.openxmlformats.org/officeDocument/2006/relationships/image"/><Relationship Id="rId7" Target="../media/image112.svg" Type="http://schemas.openxmlformats.org/officeDocument/2006/relationships/image"/><Relationship Id="rId8" Target="../media/image114.png" Type="http://schemas.openxmlformats.org/officeDocument/2006/relationships/image"/><Relationship Id="rId9" Target="../media/image115.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6.png" Type="http://schemas.openxmlformats.org/officeDocument/2006/relationships/image"/><Relationship Id="rId11" Target="../media/image120.png" Type="http://schemas.openxmlformats.org/officeDocument/2006/relationships/image"/><Relationship Id="rId12" Target="../media/image121.png" Type="http://schemas.openxmlformats.org/officeDocument/2006/relationships/image"/><Relationship Id="rId13" Target="../media/image132.png" Type="http://schemas.openxmlformats.org/officeDocument/2006/relationships/image"/><Relationship Id="rId14" Target="../media/image133.png" Type="http://schemas.openxmlformats.org/officeDocument/2006/relationships/image"/><Relationship Id="rId15" Target="../media/image134.png" Type="http://schemas.openxmlformats.org/officeDocument/2006/relationships/image"/><Relationship Id="rId16" Target="../media/image135.png" Type="http://schemas.openxmlformats.org/officeDocument/2006/relationships/image"/><Relationship Id="rId17" Target="../media/image136.png" Type="http://schemas.openxmlformats.org/officeDocument/2006/relationships/image"/><Relationship Id="rId2" Target="../media/image107.png" Type="http://schemas.openxmlformats.org/officeDocument/2006/relationships/image"/><Relationship Id="rId3" Target="../media/image108.svg" Type="http://schemas.openxmlformats.org/officeDocument/2006/relationships/image"/><Relationship Id="rId4" Target="../media/image109.png" Type="http://schemas.openxmlformats.org/officeDocument/2006/relationships/image"/><Relationship Id="rId5" Target="../media/image110.svg" Type="http://schemas.openxmlformats.org/officeDocument/2006/relationships/image"/><Relationship Id="rId6" Target="../media/image111.png" Type="http://schemas.openxmlformats.org/officeDocument/2006/relationships/image"/><Relationship Id="rId7" Target="../media/image112.svg" Type="http://schemas.openxmlformats.org/officeDocument/2006/relationships/image"/><Relationship Id="rId8" Target="../media/image114.png" Type="http://schemas.openxmlformats.org/officeDocument/2006/relationships/image"/><Relationship Id="rId9" Target="../media/image115.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6.png" Type="http://schemas.openxmlformats.org/officeDocument/2006/relationships/image"/><Relationship Id="rId11" Target="../media/image120.png" Type="http://schemas.openxmlformats.org/officeDocument/2006/relationships/image"/><Relationship Id="rId12" Target="../media/image121.png" Type="http://schemas.openxmlformats.org/officeDocument/2006/relationships/image"/><Relationship Id="rId13" Target="../media/image137.png" Type="http://schemas.openxmlformats.org/officeDocument/2006/relationships/image"/><Relationship Id="rId14" Target="../media/image138.png" Type="http://schemas.openxmlformats.org/officeDocument/2006/relationships/image"/><Relationship Id="rId15" Target="../media/image139.png" Type="http://schemas.openxmlformats.org/officeDocument/2006/relationships/image"/><Relationship Id="rId16" Target="../media/image140.png" Type="http://schemas.openxmlformats.org/officeDocument/2006/relationships/image"/><Relationship Id="rId17" Target="../media/image141.png" Type="http://schemas.openxmlformats.org/officeDocument/2006/relationships/image"/><Relationship Id="rId2" Target="../media/image107.png" Type="http://schemas.openxmlformats.org/officeDocument/2006/relationships/image"/><Relationship Id="rId3" Target="../media/image108.svg" Type="http://schemas.openxmlformats.org/officeDocument/2006/relationships/image"/><Relationship Id="rId4" Target="../media/image109.png" Type="http://schemas.openxmlformats.org/officeDocument/2006/relationships/image"/><Relationship Id="rId5" Target="../media/image110.svg" Type="http://schemas.openxmlformats.org/officeDocument/2006/relationships/image"/><Relationship Id="rId6" Target="../media/image111.png" Type="http://schemas.openxmlformats.org/officeDocument/2006/relationships/image"/><Relationship Id="rId7" Target="../media/image112.svg" Type="http://schemas.openxmlformats.org/officeDocument/2006/relationships/image"/><Relationship Id="rId8" Target="../media/image114.png" Type="http://schemas.openxmlformats.org/officeDocument/2006/relationships/image"/><Relationship Id="rId9" Target="../media/image115.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6.png" Type="http://schemas.openxmlformats.org/officeDocument/2006/relationships/image"/><Relationship Id="rId11" Target="../media/image120.png" Type="http://schemas.openxmlformats.org/officeDocument/2006/relationships/image"/><Relationship Id="rId12" Target="../media/image121.png" Type="http://schemas.openxmlformats.org/officeDocument/2006/relationships/image"/><Relationship Id="rId13" Target="../media/image138.png" Type="http://schemas.openxmlformats.org/officeDocument/2006/relationships/image"/><Relationship Id="rId14" Target="../media/image140.png" Type="http://schemas.openxmlformats.org/officeDocument/2006/relationships/image"/><Relationship Id="rId15" Target="../media/image142.png" Type="http://schemas.openxmlformats.org/officeDocument/2006/relationships/image"/><Relationship Id="rId16" Target="../media/image143.png" Type="http://schemas.openxmlformats.org/officeDocument/2006/relationships/image"/><Relationship Id="rId17" Target="../media/image144.png" Type="http://schemas.openxmlformats.org/officeDocument/2006/relationships/image"/><Relationship Id="rId2" Target="../media/image107.png" Type="http://schemas.openxmlformats.org/officeDocument/2006/relationships/image"/><Relationship Id="rId3" Target="../media/image108.svg" Type="http://schemas.openxmlformats.org/officeDocument/2006/relationships/image"/><Relationship Id="rId4" Target="../media/image109.png" Type="http://schemas.openxmlformats.org/officeDocument/2006/relationships/image"/><Relationship Id="rId5" Target="../media/image110.svg" Type="http://schemas.openxmlformats.org/officeDocument/2006/relationships/image"/><Relationship Id="rId6" Target="../media/image111.png" Type="http://schemas.openxmlformats.org/officeDocument/2006/relationships/image"/><Relationship Id="rId7" Target="../media/image112.svg" Type="http://schemas.openxmlformats.org/officeDocument/2006/relationships/image"/><Relationship Id="rId8" Target="../media/image114.png" Type="http://schemas.openxmlformats.org/officeDocument/2006/relationships/image"/><Relationship Id="rId9" Target="../media/image115.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6.png" Type="http://schemas.openxmlformats.org/officeDocument/2006/relationships/image"/><Relationship Id="rId11" Target="../media/image120.png" Type="http://schemas.openxmlformats.org/officeDocument/2006/relationships/image"/><Relationship Id="rId12" Target="../media/image121.png" Type="http://schemas.openxmlformats.org/officeDocument/2006/relationships/image"/><Relationship Id="rId13" Target="../media/image145.png" Type="http://schemas.openxmlformats.org/officeDocument/2006/relationships/image"/><Relationship Id="rId14" Target="../media/image146.png" Type="http://schemas.openxmlformats.org/officeDocument/2006/relationships/image"/><Relationship Id="rId15" Target="../media/image147.png" Type="http://schemas.openxmlformats.org/officeDocument/2006/relationships/image"/><Relationship Id="rId16" Target="../media/image142.png" Type="http://schemas.openxmlformats.org/officeDocument/2006/relationships/image"/><Relationship Id="rId17" Target="../media/image148.png" Type="http://schemas.openxmlformats.org/officeDocument/2006/relationships/image"/><Relationship Id="rId18" Target="../media/image136.png" Type="http://schemas.openxmlformats.org/officeDocument/2006/relationships/image"/><Relationship Id="rId2" Target="../media/image107.png" Type="http://schemas.openxmlformats.org/officeDocument/2006/relationships/image"/><Relationship Id="rId3" Target="../media/image108.svg" Type="http://schemas.openxmlformats.org/officeDocument/2006/relationships/image"/><Relationship Id="rId4" Target="../media/image109.png" Type="http://schemas.openxmlformats.org/officeDocument/2006/relationships/image"/><Relationship Id="rId5" Target="../media/image110.svg" Type="http://schemas.openxmlformats.org/officeDocument/2006/relationships/image"/><Relationship Id="rId6" Target="../media/image111.png" Type="http://schemas.openxmlformats.org/officeDocument/2006/relationships/image"/><Relationship Id="rId7" Target="../media/image112.svg" Type="http://schemas.openxmlformats.org/officeDocument/2006/relationships/image"/><Relationship Id="rId8" Target="../media/image114.png" Type="http://schemas.openxmlformats.org/officeDocument/2006/relationships/image"/><Relationship Id="rId9" Target="../media/image115.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49.pn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0.png" Type="http://schemas.openxmlformats.org/officeDocument/2006/relationships/image"/><Relationship Id="rId3" Target="../media/image151.png" Type="http://schemas.openxmlformats.org/officeDocument/2006/relationships/image"/><Relationship Id="rId4" Target="../media/image15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3.png" Type="http://schemas.openxmlformats.org/officeDocument/2006/relationships/image"/><Relationship Id="rId5" Target="../media/image15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55.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56.png" Type="http://schemas.openxmlformats.org/officeDocument/2006/relationships/image"/><Relationship Id="rId7" Target="../media/image157.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8.png" Type="http://schemas.openxmlformats.org/officeDocument/2006/relationships/image"/><Relationship Id="rId3" Target="../media/image159.png" Type="http://schemas.openxmlformats.org/officeDocument/2006/relationships/image"/><Relationship Id="rId4" Target="../media/image160.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2" Target="../media/image162.png" Type="http://schemas.openxmlformats.org/officeDocument/2006/relationships/image"/><Relationship Id="rId3" Target="../media/image163.png" Type="http://schemas.openxmlformats.org/officeDocument/2006/relationships/image"/><Relationship Id="rId4" Target="../media/image164.png" Type="http://schemas.openxmlformats.org/officeDocument/2006/relationships/image"/><Relationship Id="rId5" Target="../media/image165.png" Type="http://schemas.openxmlformats.org/officeDocument/2006/relationships/image"/><Relationship Id="rId6" Target="../media/image166.png" Type="http://schemas.openxmlformats.org/officeDocument/2006/relationships/image"/><Relationship Id="rId7" Target="../media/image167.pn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2" Target="../media/image168.png" Type="http://schemas.openxmlformats.org/officeDocument/2006/relationships/image"/><Relationship Id="rId3" Target="../media/image169.png" Type="http://schemas.openxmlformats.org/officeDocument/2006/relationships/image"/><Relationship Id="rId4" Target="../media/image170.png" Type="http://schemas.openxmlformats.org/officeDocument/2006/relationships/image"/><Relationship Id="rId5" Target="../media/image171.png" Type="http://schemas.openxmlformats.org/officeDocument/2006/relationships/image"/><Relationship Id="rId6" Target="../media/image172.png" Type="http://schemas.openxmlformats.org/officeDocument/2006/relationships/image"/><Relationship Id="rId7" Target="../media/image173.pn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8.png" Type="http://schemas.openxmlformats.org/officeDocument/2006/relationships/image"/><Relationship Id="rId11" Target="../media/image179.png" Type="http://schemas.openxmlformats.org/officeDocument/2006/relationships/image"/><Relationship Id="rId12" Target="../media/image180.png" Type="http://schemas.openxmlformats.org/officeDocument/2006/relationships/image"/><Relationship Id="rId13" Target="../media/image181.png" Type="http://schemas.openxmlformats.org/officeDocument/2006/relationships/image"/><Relationship Id="rId14" Target="../media/image182.png" Type="http://schemas.openxmlformats.org/officeDocument/2006/relationships/image"/><Relationship Id="rId15" Target="../media/image183.png" Type="http://schemas.openxmlformats.org/officeDocument/2006/relationships/image"/><Relationship Id="rId16" Target="../media/image184.png" Type="http://schemas.openxmlformats.org/officeDocument/2006/relationships/image"/><Relationship Id="rId2" Target="../notesSlides/notesSlide1.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175.png" Type="http://schemas.openxmlformats.org/officeDocument/2006/relationships/image"/><Relationship Id="rId8" Target="../media/image176.png" Type="http://schemas.openxmlformats.org/officeDocument/2006/relationships/image"/><Relationship Id="rId9" Target="../media/image177.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7.png" Type="http://schemas.openxmlformats.org/officeDocument/2006/relationships/image"/><Relationship Id="rId11" Target="../media/image188.png" Type="http://schemas.openxmlformats.org/officeDocument/2006/relationships/image"/><Relationship Id="rId12" Target="../media/image189.png" Type="http://schemas.openxmlformats.org/officeDocument/2006/relationships/image"/><Relationship Id="rId13" Target="../media/image190.png" Type="http://schemas.openxmlformats.org/officeDocument/2006/relationships/image"/><Relationship Id="rId14" Target="../media/image183.png" Type="http://schemas.openxmlformats.org/officeDocument/2006/relationships/image"/><Relationship Id="rId15" Target="../media/image191.png" Type="http://schemas.openxmlformats.org/officeDocument/2006/relationships/image"/><Relationship Id="rId16" Target="../media/image192.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80.png" Type="http://schemas.openxmlformats.org/officeDocument/2006/relationships/image"/><Relationship Id="rId7" Target="../media/image181.png" Type="http://schemas.openxmlformats.org/officeDocument/2006/relationships/image"/><Relationship Id="rId8" Target="../media/image185.png" Type="http://schemas.openxmlformats.org/officeDocument/2006/relationships/image"/><Relationship Id="rId9" Target="../media/image186.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3.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4.png" Type="http://schemas.openxmlformats.org/officeDocument/2006/relationships/image"/><Relationship Id="rId7" Target="../media/image195.png" Type="http://schemas.openxmlformats.org/officeDocument/2006/relationships/image"/><Relationship Id="rId8" Target="../media/image196.png" Type="http://schemas.openxmlformats.org/officeDocument/2006/relationships/image"/><Relationship Id="rId9" Target="../media/image197.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svg" Type="http://schemas.openxmlformats.org/officeDocument/2006/relationships/image"/><Relationship Id="rId4" Target="../media/image198.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6.png" Type="http://schemas.openxmlformats.org/officeDocument/2006/relationships/image"/><Relationship Id="rId3" Target="../media/image199.png" Type="http://schemas.openxmlformats.org/officeDocument/2006/relationships/image"/><Relationship Id="rId4" Target="../media/image200.png" Type="http://schemas.openxmlformats.org/officeDocument/2006/relationships/image"/><Relationship Id="rId5" Target="../media/image201.png" Type="http://schemas.openxmlformats.org/officeDocument/2006/relationships/image"/><Relationship Id="rId6" Target="../media/image202.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03.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4.png" Type="http://schemas.openxmlformats.org/officeDocument/2006/relationships/image"/><Relationship Id="rId3" Target="../media/image205.svg" Type="http://schemas.openxmlformats.org/officeDocument/2006/relationships/image"/><Relationship Id="rId4" Target="../media/image206.png" Type="http://schemas.openxmlformats.org/officeDocument/2006/relationships/image"/><Relationship Id="rId5" Target="../media/image20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2.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png" Type="http://schemas.openxmlformats.org/officeDocument/2006/relationships/image"/><Relationship Id="rId12" Target="../media/image29.png" Type="http://schemas.openxmlformats.org/officeDocument/2006/relationships/image"/><Relationship Id="rId13" Target="../media/image30.png" Type="http://schemas.openxmlformats.org/officeDocument/2006/relationships/image"/><Relationship Id="rId14" Target="../media/image31.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png" Type="http://schemas.openxmlformats.org/officeDocument/2006/relationships/image"/><Relationship Id="rId12" Target="../media/image38.png" Type="http://schemas.openxmlformats.org/officeDocument/2006/relationships/image"/><Relationship Id="rId13" Target="../media/image39.png" Type="http://schemas.openxmlformats.org/officeDocument/2006/relationships/image"/><Relationship Id="rId14" Target="../media/image6.png" Type="http://schemas.openxmlformats.org/officeDocument/2006/relationships/image"/><Relationship Id="rId15" Target="../media/image7.svg" Type="http://schemas.openxmlformats.org/officeDocument/2006/relationships/image"/><Relationship Id="rId2" Target="../media/image32.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 Id="rId9" Target="../media/image3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69396" y="2719229"/>
            <a:ext cx="2544433" cy="2544433"/>
          </a:xfrm>
          <a:custGeom>
            <a:avLst/>
            <a:gdLst/>
            <a:ahLst/>
            <a:cxnLst/>
            <a:rect r="r" b="b" t="t" l="l"/>
            <a:pathLst>
              <a:path h="2544433" w="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098615" y="3307946"/>
            <a:ext cx="11071218" cy="5950354"/>
            <a:chOff x="-1270" y="0"/>
            <a:chExt cx="5373370" cy="2887980"/>
          </a:xfrm>
        </p:grpSpPr>
        <p:sp>
          <p:nvSpPr>
            <p:cNvPr name="Freeform 4" id="4"/>
            <p:cNvSpPr/>
            <p:nvPr/>
          </p:nvSpPr>
          <p:spPr>
            <a:xfrm flipH="false" flipV="false" rot="0">
              <a:off x="0" y="0"/>
              <a:ext cx="5373370" cy="2887980"/>
            </a:xfrm>
            <a:custGeom>
              <a:avLst/>
              <a:gdLst/>
              <a:ahLst/>
              <a:cxnLst/>
              <a:rect r="r" b="b" t="t" l="l"/>
              <a:pathLst>
                <a:path h="2887980" w="5373370">
                  <a:moveTo>
                    <a:pt x="5373370" y="621030"/>
                  </a:moveTo>
                  <a:cubicBezTo>
                    <a:pt x="5373370" y="963930"/>
                    <a:pt x="5095240" y="1242060"/>
                    <a:pt x="4752340" y="1242060"/>
                  </a:cubicBezTo>
                  <a:lnTo>
                    <a:pt x="3628390" y="1242060"/>
                  </a:lnTo>
                  <a:cubicBezTo>
                    <a:pt x="3602990" y="1242060"/>
                    <a:pt x="3582670" y="1263650"/>
                    <a:pt x="3582670" y="1289050"/>
                  </a:cubicBezTo>
                  <a:cubicBezTo>
                    <a:pt x="3582670" y="1380490"/>
                    <a:pt x="3562350" y="1466850"/>
                    <a:pt x="3528060" y="1545590"/>
                  </a:cubicBezTo>
                  <a:cubicBezTo>
                    <a:pt x="3506470" y="1592580"/>
                    <a:pt x="3540760" y="1645920"/>
                    <a:pt x="3592830" y="1645920"/>
                  </a:cubicBezTo>
                  <a:cubicBezTo>
                    <a:pt x="3935730" y="1645920"/>
                    <a:pt x="4213860" y="1924050"/>
                    <a:pt x="4213860" y="2266950"/>
                  </a:cubicBezTo>
                  <a:cubicBezTo>
                    <a:pt x="4213860" y="2609850"/>
                    <a:pt x="3935730" y="2887980"/>
                    <a:pt x="3592830" y="2887980"/>
                  </a:cubicBezTo>
                  <a:lnTo>
                    <a:pt x="1252220" y="2887980"/>
                  </a:lnTo>
                  <a:cubicBezTo>
                    <a:pt x="909320" y="2887980"/>
                    <a:pt x="631190" y="2609850"/>
                    <a:pt x="631190" y="2266950"/>
                  </a:cubicBezTo>
                  <a:cubicBezTo>
                    <a:pt x="631190" y="2175510"/>
                    <a:pt x="651510" y="2089150"/>
                    <a:pt x="685800" y="2010410"/>
                  </a:cubicBezTo>
                  <a:cubicBezTo>
                    <a:pt x="707390" y="1963420"/>
                    <a:pt x="673100" y="1910080"/>
                    <a:pt x="621030" y="1910080"/>
                  </a:cubicBezTo>
                  <a:cubicBezTo>
                    <a:pt x="278130" y="1910080"/>
                    <a:pt x="0" y="1631950"/>
                    <a:pt x="0" y="1289050"/>
                  </a:cubicBezTo>
                  <a:cubicBezTo>
                    <a:pt x="0" y="946150"/>
                    <a:pt x="278130" y="668020"/>
                    <a:pt x="621030" y="668020"/>
                  </a:cubicBezTo>
                  <a:lnTo>
                    <a:pt x="1744980" y="668020"/>
                  </a:lnTo>
                  <a:cubicBezTo>
                    <a:pt x="1770380" y="668020"/>
                    <a:pt x="1790700" y="647700"/>
                    <a:pt x="1790700" y="622300"/>
                  </a:cubicBezTo>
                  <a:lnTo>
                    <a:pt x="1790700" y="621030"/>
                  </a:lnTo>
                  <a:cubicBezTo>
                    <a:pt x="1790700" y="278130"/>
                    <a:pt x="2068830" y="0"/>
                    <a:pt x="2411730" y="0"/>
                  </a:cubicBezTo>
                  <a:lnTo>
                    <a:pt x="4751070" y="0"/>
                  </a:lnTo>
                  <a:cubicBezTo>
                    <a:pt x="5095240" y="0"/>
                    <a:pt x="5373370" y="278130"/>
                    <a:pt x="5373370" y="621030"/>
                  </a:cubicBezTo>
                  <a:close/>
                </a:path>
              </a:pathLst>
            </a:custGeom>
            <a:blipFill>
              <a:blip r:embed="rId4"/>
              <a:stretch>
                <a:fillRect l="0" t="-6748" r="0" b="-6748"/>
              </a:stretch>
            </a:blipFill>
          </p:spPr>
        </p:sp>
      </p:grpSp>
      <p:grpSp>
        <p:nvGrpSpPr>
          <p:cNvPr name="Group 5" id="5"/>
          <p:cNvGrpSpPr/>
          <p:nvPr/>
        </p:nvGrpSpPr>
        <p:grpSpPr>
          <a:xfrm rot="0">
            <a:off x="-1136521" y="3307946"/>
            <a:ext cx="2594369" cy="4588246"/>
            <a:chOff x="0" y="0"/>
            <a:chExt cx="683291" cy="1208427"/>
          </a:xfrm>
        </p:grpSpPr>
        <p:sp>
          <p:nvSpPr>
            <p:cNvPr name="Freeform 6" id="6"/>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7" id="7"/>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3172844" y="1259637"/>
            <a:ext cx="4086456" cy="717790"/>
            <a:chOff x="0" y="0"/>
            <a:chExt cx="998164" cy="175329"/>
          </a:xfrm>
        </p:grpSpPr>
        <p:sp>
          <p:nvSpPr>
            <p:cNvPr name="Freeform 9" id="9"/>
            <p:cNvSpPr/>
            <p:nvPr/>
          </p:nvSpPr>
          <p:spPr>
            <a:xfrm flipH="false" flipV="false" rot="0">
              <a:off x="0" y="0"/>
              <a:ext cx="998164" cy="175329"/>
            </a:xfrm>
            <a:custGeom>
              <a:avLst/>
              <a:gdLst/>
              <a:ahLst/>
              <a:cxnLst/>
              <a:rect r="r" b="b" t="t" l="l"/>
              <a:pathLst>
                <a:path h="175329" w="998164">
                  <a:moveTo>
                    <a:pt x="87664" y="0"/>
                  </a:moveTo>
                  <a:lnTo>
                    <a:pt x="910500" y="0"/>
                  </a:lnTo>
                  <a:cubicBezTo>
                    <a:pt x="958915" y="0"/>
                    <a:pt x="998164" y="39249"/>
                    <a:pt x="998164" y="87664"/>
                  </a:cubicBezTo>
                  <a:lnTo>
                    <a:pt x="998164" y="87664"/>
                  </a:lnTo>
                  <a:cubicBezTo>
                    <a:pt x="998164" y="110914"/>
                    <a:pt x="988928" y="133212"/>
                    <a:pt x="972488" y="149652"/>
                  </a:cubicBezTo>
                  <a:cubicBezTo>
                    <a:pt x="956048" y="166093"/>
                    <a:pt x="933750" y="175329"/>
                    <a:pt x="91050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10" id="10"/>
            <p:cNvSpPr txBox="true"/>
            <p:nvPr/>
          </p:nvSpPr>
          <p:spPr>
            <a:xfrm>
              <a:off x="0" y="-47625"/>
              <a:ext cx="998164" cy="222954"/>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13455469" y="1447883"/>
            <a:ext cx="329443" cy="325849"/>
          </a:xfrm>
          <a:custGeom>
            <a:avLst/>
            <a:gdLst/>
            <a:ahLst/>
            <a:cxnLst/>
            <a:rect r="r" b="b" t="t" l="l"/>
            <a:pathLst>
              <a:path h="325849" w="329443">
                <a:moveTo>
                  <a:pt x="0" y="0"/>
                </a:moveTo>
                <a:lnTo>
                  <a:pt x="329443" y="0"/>
                </a:lnTo>
                <a:lnTo>
                  <a:pt x="329443" y="325849"/>
                </a:lnTo>
                <a:lnTo>
                  <a:pt x="0" y="3258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958605" y="3307946"/>
            <a:ext cx="1025128" cy="1025128"/>
          </a:xfrm>
          <a:custGeom>
            <a:avLst/>
            <a:gdLst/>
            <a:ahLst/>
            <a:cxnLst/>
            <a:rect r="r" b="b" t="t" l="l"/>
            <a:pathLst>
              <a:path h="1025128" w="1025128">
                <a:moveTo>
                  <a:pt x="0" y="0"/>
                </a:moveTo>
                <a:lnTo>
                  <a:pt x="1025127" y="0"/>
                </a:lnTo>
                <a:lnTo>
                  <a:pt x="1025127" y="1025127"/>
                </a:lnTo>
                <a:lnTo>
                  <a:pt x="0" y="10251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2769424" y="2436835"/>
            <a:ext cx="806841" cy="564789"/>
          </a:xfrm>
          <a:custGeom>
            <a:avLst/>
            <a:gdLst/>
            <a:ahLst/>
            <a:cxnLst/>
            <a:rect r="r" b="b" t="t" l="l"/>
            <a:pathLst>
              <a:path h="564789" w="806841">
                <a:moveTo>
                  <a:pt x="0" y="0"/>
                </a:moveTo>
                <a:lnTo>
                  <a:pt x="806840" y="0"/>
                </a:lnTo>
                <a:lnTo>
                  <a:pt x="806840" y="564788"/>
                </a:lnTo>
                <a:lnTo>
                  <a:pt x="0" y="5647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2412807" y="8799767"/>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7" id="17"/>
          <p:cNvSpPr txBox="true"/>
          <p:nvPr/>
        </p:nvSpPr>
        <p:spPr>
          <a:xfrm rot="0">
            <a:off x="2412807" y="3028963"/>
            <a:ext cx="9734623" cy="3254226"/>
          </a:xfrm>
          <a:prstGeom prst="rect">
            <a:avLst/>
          </a:prstGeom>
        </p:spPr>
        <p:txBody>
          <a:bodyPr anchor="t" rtlCol="false" tIns="0" lIns="0" bIns="0" rIns="0">
            <a:spAutoFit/>
          </a:bodyPr>
          <a:lstStyle/>
          <a:p>
            <a:pPr algn="l">
              <a:lnSpc>
                <a:spcPts val="12564"/>
              </a:lnSpc>
            </a:pPr>
            <a:r>
              <a:rPr lang="en-US" sz="12198" b="true">
                <a:solidFill>
                  <a:srgbClr val="0E2F5F"/>
                </a:solidFill>
                <a:latin typeface="Barlow Condensed Heavy"/>
                <a:ea typeface="Barlow Condensed Heavy"/>
                <a:cs typeface="Barlow Condensed Heavy"/>
                <a:sym typeface="Barlow Condensed Heavy"/>
              </a:rPr>
              <a:t>SEMINAR </a:t>
            </a:r>
          </a:p>
          <a:p>
            <a:pPr algn="l">
              <a:lnSpc>
                <a:spcPts val="12564"/>
              </a:lnSpc>
            </a:pPr>
            <a:r>
              <a:rPr lang="en-US" sz="12198" b="true">
                <a:solidFill>
                  <a:srgbClr val="0E2F5F"/>
                </a:solidFill>
                <a:latin typeface="Barlow Condensed Heavy"/>
                <a:ea typeface="Barlow Condensed Heavy"/>
                <a:cs typeface="Barlow Condensed Heavy"/>
                <a:sym typeface="Barlow Condensed Heavy"/>
              </a:rPr>
              <a:t>TỔNG KẾT</a:t>
            </a:r>
          </a:p>
        </p:txBody>
      </p:sp>
      <p:sp>
        <p:nvSpPr>
          <p:cNvPr name="TextBox 18" id="18"/>
          <p:cNvSpPr txBox="true"/>
          <p:nvPr/>
        </p:nvSpPr>
        <p:spPr>
          <a:xfrm rot="0">
            <a:off x="2412807" y="6590130"/>
            <a:ext cx="8685808" cy="648956"/>
          </a:xfrm>
          <a:prstGeom prst="rect">
            <a:avLst/>
          </a:prstGeom>
        </p:spPr>
        <p:txBody>
          <a:bodyPr anchor="t" rtlCol="false" tIns="0" lIns="0" bIns="0" rIns="0">
            <a:spAutoFit/>
          </a:bodyPr>
          <a:lstStyle/>
          <a:p>
            <a:pPr algn="l">
              <a:lnSpc>
                <a:spcPts val="5240"/>
              </a:lnSpc>
            </a:pPr>
            <a:r>
              <a:rPr lang="en-US" sz="4000" b="true">
                <a:solidFill>
                  <a:srgbClr val="021828"/>
                </a:solidFill>
                <a:latin typeface="Roboto Bold"/>
                <a:ea typeface="Roboto Bold"/>
                <a:cs typeface="Roboto Bold"/>
                <a:sym typeface="Roboto Bold"/>
              </a:rPr>
              <a:t>GVHD: TS. Nguyễn Trần Minh Thư</a:t>
            </a:r>
          </a:p>
        </p:txBody>
      </p:sp>
      <p:sp>
        <p:nvSpPr>
          <p:cNvPr name="TextBox 19" id="19"/>
          <p:cNvSpPr txBox="true"/>
          <p:nvPr/>
        </p:nvSpPr>
        <p:spPr>
          <a:xfrm rot="0">
            <a:off x="13973096" y="1428833"/>
            <a:ext cx="3245123" cy="414603"/>
          </a:xfrm>
          <a:prstGeom prst="rect">
            <a:avLst/>
          </a:prstGeom>
        </p:spPr>
        <p:txBody>
          <a:bodyPr anchor="t" rtlCol="false" tIns="0" lIns="0" bIns="0" rIns="0">
            <a:spAutoFit/>
          </a:bodyPr>
          <a:lstStyle/>
          <a:p>
            <a:pPr algn="l">
              <a:lnSpc>
                <a:spcPts val="3363"/>
              </a:lnSpc>
            </a:pPr>
            <a:r>
              <a:rPr lang="en-US" sz="2648" b="true">
                <a:solidFill>
                  <a:srgbClr val="FFFFFF"/>
                </a:solidFill>
                <a:latin typeface="Aileron Bold"/>
                <a:ea typeface="Aileron Bold"/>
                <a:cs typeface="Aileron Bold"/>
                <a:sym typeface="Aileron Bold"/>
              </a:rPr>
              <a:t>Nhóm 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6663" y="1527428"/>
            <a:ext cx="2273485" cy="1527718"/>
          </a:xfrm>
          <a:custGeom>
            <a:avLst/>
            <a:gdLst/>
            <a:ahLst/>
            <a:cxnLst/>
            <a:rect r="r" b="b" t="t" l="l"/>
            <a:pathLst>
              <a:path h="1527718" w="2273485">
                <a:moveTo>
                  <a:pt x="0" y="0"/>
                </a:moveTo>
                <a:lnTo>
                  <a:pt x="2273484" y="0"/>
                </a:lnTo>
                <a:lnTo>
                  <a:pt x="2273484" y="1527718"/>
                </a:lnTo>
                <a:lnTo>
                  <a:pt x="0" y="1527718"/>
                </a:lnTo>
                <a:lnTo>
                  <a:pt x="0" y="0"/>
                </a:lnTo>
                <a:close/>
              </a:path>
            </a:pathLst>
          </a:custGeom>
          <a:blipFill>
            <a:blip r:embed="rId2"/>
            <a:stretch>
              <a:fillRect l="0" t="-7914" r="0" b="-726"/>
            </a:stretch>
          </a:blipFill>
        </p:spPr>
      </p:sp>
      <p:sp>
        <p:nvSpPr>
          <p:cNvPr name="Freeform 3" id="3"/>
          <p:cNvSpPr/>
          <p:nvPr/>
        </p:nvSpPr>
        <p:spPr>
          <a:xfrm flipH="false" flipV="false" rot="0">
            <a:off x="8040161" y="1628809"/>
            <a:ext cx="2207677" cy="1324955"/>
          </a:xfrm>
          <a:custGeom>
            <a:avLst/>
            <a:gdLst/>
            <a:ahLst/>
            <a:cxnLst/>
            <a:rect r="r" b="b" t="t" l="l"/>
            <a:pathLst>
              <a:path h="1324955" w="2207677">
                <a:moveTo>
                  <a:pt x="0" y="0"/>
                </a:moveTo>
                <a:lnTo>
                  <a:pt x="2207678" y="0"/>
                </a:lnTo>
                <a:lnTo>
                  <a:pt x="2207678" y="1324955"/>
                </a:lnTo>
                <a:lnTo>
                  <a:pt x="0" y="1324955"/>
                </a:lnTo>
                <a:lnTo>
                  <a:pt x="0" y="0"/>
                </a:lnTo>
                <a:close/>
              </a:path>
            </a:pathLst>
          </a:custGeom>
          <a:blipFill>
            <a:blip r:embed="rId3"/>
            <a:stretch>
              <a:fillRect l="-10015" t="0" r="-10015" b="0"/>
            </a:stretch>
          </a:blipFill>
        </p:spPr>
      </p:sp>
      <p:sp>
        <p:nvSpPr>
          <p:cNvPr name="Freeform 4" id="4"/>
          <p:cNvSpPr/>
          <p:nvPr/>
        </p:nvSpPr>
        <p:spPr>
          <a:xfrm flipH="false" flipV="false" rot="0">
            <a:off x="14669617" y="1406996"/>
            <a:ext cx="1546768" cy="1546768"/>
          </a:xfrm>
          <a:custGeom>
            <a:avLst/>
            <a:gdLst/>
            <a:ahLst/>
            <a:cxnLst/>
            <a:rect r="r" b="b" t="t" l="l"/>
            <a:pathLst>
              <a:path h="1546768" w="1546768">
                <a:moveTo>
                  <a:pt x="0" y="0"/>
                </a:moveTo>
                <a:lnTo>
                  <a:pt x="1546767" y="0"/>
                </a:lnTo>
                <a:lnTo>
                  <a:pt x="1546767" y="1546768"/>
                </a:lnTo>
                <a:lnTo>
                  <a:pt x="0" y="1546768"/>
                </a:lnTo>
                <a:lnTo>
                  <a:pt x="0" y="0"/>
                </a:lnTo>
                <a:close/>
              </a:path>
            </a:pathLst>
          </a:custGeom>
          <a:blipFill>
            <a:blip r:embed="rId4"/>
            <a:stretch>
              <a:fillRect l="0" t="0" r="0" b="0"/>
            </a:stretch>
          </a:blipFill>
        </p:spPr>
      </p:sp>
      <p:sp>
        <p:nvSpPr>
          <p:cNvPr name="Freeform 5" id="5"/>
          <p:cNvSpPr/>
          <p:nvPr/>
        </p:nvSpPr>
        <p:spPr>
          <a:xfrm flipH="false" flipV="false" rot="0">
            <a:off x="8412758" y="5707303"/>
            <a:ext cx="1462485" cy="1462485"/>
          </a:xfrm>
          <a:custGeom>
            <a:avLst/>
            <a:gdLst/>
            <a:ahLst/>
            <a:cxnLst/>
            <a:rect r="r" b="b" t="t" l="l"/>
            <a:pathLst>
              <a:path h="1462485" w="1462485">
                <a:moveTo>
                  <a:pt x="0" y="0"/>
                </a:moveTo>
                <a:lnTo>
                  <a:pt x="1462484" y="0"/>
                </a:lnTo>
                <a:lnTo>
                  <a:pt x="1462484" y="1462485"/>
                </a:lnTo>
                <a:lnTo>
                  <a:pt x="0" y="1462485"/>
                </a:lnTo>
                <a:lnTo>
                  <a:pt x="0" y="0"/>
                </a:lnTo>
                <a:close/>
              </a:path>
            </a:pathLst>
          </a:custGeom>
          <a:blipFill>
            <a:blip r:embed="rId5"/>
            <a:stretch>
              <a:fillRect l="0" t="0" r="0" b="0"/>
            </a:stretch>
          </a:blipFill>
        </p:spPr>
      </p:sp>
      <p:sp>
        <p:nvSpPr>
          <p:cNvPr name="Freeform 6" id="6"/>
          <p:cNvSpPr/>
          <p:nvPr/>
        </p:nvSpPr>
        <p:spPr>
          <a:xfrm flipH="false" flipV="false" rot="0">
            <a:off x="1668063" y="5707303"/>
            <a:ext cx="1462485" cy="1462485"/>
          </a:xfrm>
          <a:custGeom>
            <a:avLst/>
            <a:gdLst/>
            <a:ahLst/>
            <a:cxnLst/>
            <a:rect r="r" b="b" t="t" l="l"/>
            <a:pathLst>
              <a:path h="1462485" w="1462485">
                <a:moveTo>
                  <a:pt x="0" y="0"/>
                </a:moveTo>
                <a:lnTo>
                  <a:pt x="1462484" y="0"/>
                </a:lnTo>
                <a:lnTo>
                  <a:pt x="1462484" y="1462485"/>
                </a:lnTo>
                <a:lnTo>
                  <a:pt x="0" y="1462485"/>
                </a:lnTo>
                <a:lnTo>
                  <a:pt x="0" y="0"/>
                </a:lnTo>
                <a:close/>
              </a:path>
            </a:pathLst>
          </a:custGeom>
          <a:blipFill>
            <a:blip r:embed="rId6"/>
            <a:stretch>
              <a:fillRect l="0" t="0" r="0" b="0"/>
            </a:stretch>
          </a:blipFill>
        </p:spPr>
      </p:sp>
      <p:sp>
        <p:nvSpPr>
          <p:cNvPr name="Freeform 7" id="7"/>
          <p:cNvSpPr/>
          <p:nvPr/>
        </p:nvSpPr>
        <p:spPr>
          <a:xfrm flipH="false" flipV="false" rot="0">
            <a:off x="14489181" y="5870098"/>
            <a:ext cx="1539439" cy="1299690"/>
          </a:xfrm>
          <a:custGeom>
            <a:avLst/>
            <a:gdLst/>
            <a:ahLst/>
            <a:cxnLst/>
            <a:rect r="r" b="b" t="t" l="l"/>
            <a:pathLst>
              <a:path h="1299690" w="1539439">
                <a:moveTo>
                  <a:pt x="0" y="0"/>
                </a:moveTo>
                <a:lnTo>
                  <a:pt x="1539439" y="0"/>
                </a:lnTo>
                <a:lnTo>
                  <a:pt x="1539439" y="1299690"/>
                </a:lnTo>
                <a:lnTo>
                  <a:pt x="0" y="1299690"/>
                </a:lnTo>
                <a:lnTo>
                  <a:pt x="0" y="0"/>
                </a:lnTo>
                <a:close/>
              </a:path>
            </a:pathLst>
          </a:custGeom>
          <a:blipFill>
            <a:blip r:embed="rId7"/>
            <a:stretch>
              <a:fillRect l="0" t="0" r="0" b="0"/>
            </a:stretch>
          </a:blipFill>
        </p:spPr>
      </p:sp>
      <p:grpSp>
        <p:nvGrpSpPr>
          <p:cNvPr name="Group 8" id="8"/>
          <p:cNvGrpSpPr/>
          <p:nvPr/>
        </p:nvGrpSpPr>
        <p:grpSpPr>
          <a:xfrm rot="0">
            <a:off x="17289329" y="9621299"/>
            <a:ext cx="998671" cy="665701"/>
            <a:chOff x="0" y="0"/>
            <a:chExt cx="263024" cy="175329"/>
          </a:xfrm>
        </p:grpSpPr>
        <p:sp>
          <p:nvSpPr>
            <p:cNvPr name="Freeform 9" id="9"/>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10" id="10"/>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878057" y="4468059"/>
            <a:ext cx="16707352" cy="703951"/>
            <a:chOff x="0" y="0"/>
            <a:chExt cx="4400290" cy="185403"/>
          </a:xfrm>
        </p:grpSpPr>
        <p:sp>
          <p:nvSpPr>
            <p:cNvPr name="Freeform 12" id="12"/>
            <p:cNvSpPr/>
            <p:nvPr/>
          </p:nvSpPr>
          <p:spPr>
            <a:xfrm flipH="false" flipV="false" rot="0">
              <a:off x="0" y="0"/>
              <a:ext cx="4400290" cy="185403"/>
            </a:xfrm>
            <a:custGeom>
              <a:avLst/>
              <a:gdLst/>
              <a:ahLst/>
              <a:cxnLst/>
              <a:rect r="r" b="b" t="t" l="l"/>
              <a:pathLst>
                <a:path h="185403" w="4400290">
                  <a:moveTo>
                    <a:pt x="2200145" y="185403"/>
                  </a:moveTo>
                  <a:lnTo>
                    <a:pt x="4400290" y="0"/>
                  </a:lnTo>
                  <a:lnTo>
                    <a:pt x="0" y="0"/>
                  </a:lnTo>
                  <a:lnTo>
                    <a:pt x="2200145" y="185403"/>
                  </a:lnTo>
                  <a:close/>
                </a:path>
              </a:pathLst>
            </a:custGeom>
            <a:solidFill>
              <a:srgbClr val="C5D9F3"/>
            </a:solidFill>
          </p:spPr>
        </p:sp>
        <p:sp>
          <p:nvSpPr>
            <p:cNvPr name="TextBox 13" id="13"/>
            <p:cNvSpPr txBox="true"/>
            <p:nvPr/>
          </p:nvSpPr>
          <p:spPr>
            <a:xfrm>
              <a:off x="687545" y="-34382"/>
              <a:ext cx="3025199" cy="133705"/>
            </a:xfrm>
            <a:prstGeom prst="rect">
              <a:avLst/>
            </a:prstGeom>
          </p:spPr>
          <p:txBody>
            <a:bodyPr anchor="ctr" rtlCol="false" tIns="50800" lIns="50800" bIns="50800" rIns="50800"/>
            <a:lstStyle/>
            <a:p>
              <a:pPr algn="ctr">
                <a:lnSpc>
                  <a:spcPts val="2800"/>
                </a:lnSpc>
              </a:pPr>
            </a:p>
          </p:txBody>
        </p:sp>
      </p:grpSp>
      <p:sp>
        <p:nvSpPr>
          <p:cNvPr name="TextBox 14" id="14"/>
          <p:cNvSpPr txBox="true"/>
          <p:nvPr/>
        </p:nvSpPr>
        <p:spPr>
          <a:xfrm rot="0">
            <a:off x="13476058" y="3159921"/>
            <a:ext cx="3933885" cy="869975"/>
          </a:xfrm>
          <a:prstGeom prst="rect">
            <a:avLst/>
          </a:prstGeom>
        </p:spPr>
        <p:txBody>
          <a:bodyPr anchor="t" rtlCol="false" tIns="0" lIns="0" bIns="0" rIns="0">
            <a:spAutoFit/>
          </a:bodyPr>
          <a:lstStyle/>
          <a:p>
            <a:pPr algn="l">
              <a:lnSpc>
                <a:spcPts val="3500"/>
              </a:lnSpc>
            </a:pPr>
            <a:r>
              <a:rPr lang="en-US" sz="2500" b="true">
                <a:solidFill>
                  <a:srgbClr val="021828"/>
                </a:solidFill>
                <a:latin typeface="Aileron Bold"/>
                <a:ea typeface="Aileron Bold"/>
                <a:cs typeface="Aileron Bold"/>
                <a:sym typeface="Aileron Bold"/>
              </a:rPr>
              <a:t>Grab tuỳ biến để ghi nhận sự kiện nâng cao</a:t>
            </a:r>
          </a:p>
        </p:txBody>
      </p:sp>
      <p:sp>
        <p:nvSpPr>
          <p:cNvPr name="TextBox 15" id="15"/>
          <p:cNvSpPr txBox="true"/>
          <p:nvPr/>
        </p:nvSpPr>
        <p:spPr>
          <a:xfrm rot="0">
            <a:off x="7387445" y="2997996"/>
            <a:ext cx="3513110" cy="869975"/>
          </a:xfrm>
          <a:prstGeom prst="rect">
            <a:avLst/>
          </a:prstGeom>
        </p:spPr>
        <p:txBody>
          <a:bodyPr anchor="t" rtlCol="false" tIns="0" lIns="0" bIns="0" rIns="0">
            <a:spAutoFit/>
          </a:bodyPr>
          <a:lstStyle/>
          <a:p>
            <a:pPr algn="l">
              <a:lnSpc>
                <a:spcPts val="3500"/>
              </a:lnSpc>
            </a:pPr>
            <a:r>
              <a:rPr lang="en-US" sz="2500" b="true">
                <a:solidFill>
                  <a:srgbClr val="021828"/>
                </a:solidFill>
                <a:latin typeface="Aileron Bold"/>
                <a:ea typeface="Aileron Bold"/>
                <a:cs typeface="Aileron Bold"/>
                <a:sym typeface="Aileron Bold"/>
              </a:rPr>
              <a:t>Ghi nhận hành vi người dùng trên Web</a:t>
            </a:r>
          </a:p>
        </p:txBody>
      </p:sp>
      <p:sp>
        <p:nvSpPr>
          <p:cNvPr name="TextBox 16" id="16"/>
          <p:cNvSpPr txBox="true"/>
          <p:nvPr/>
        </p:nvSpPr>
        <p:spPr>
          <a:xfrm rot="0">
            <a:off x="1125916" y="287121"/>
            <a:ext cx="16437691" cy="875196"/>
          </a:xfrm>
          <a:prstGeom prst="rect">
            <a:avLst/>
          </a:prstGeom>
        </p:spPr>
        <p:txBody>
          <a:bodyPr anchor="t" rtlCol="false" tIns="0" lIns="0" bIns="0" rIns="0">
            <a:spAutoFit/>
          </a:bodyPr>
          <a:lstStyle/>
          <a:p>
            <a:pPr algn="ctr" marL="0" indent="0" lvl="0">
              <a:lnSpc>
                <a:spcPts val="6223"/>
              </a:lnSpc>
              <a:spcBef>
                <a:spcPct val="0"/>
              </a:spcBef>
            </a:pPr>
            <a:r>
              <a:rPr lang="en-US" b="true" sz="4900">
                <a:solidFill>
                  <a:srgbClr val="0E2F5F"/>
                </a:solidFill>
                <a:latin typeface="Akzidenz-Grotesk Bold"/>
                <a:ea typeface="Akzidenz-Grotesk Bold"/>
                <a:cs typeface="Akzidenz-Grotesk Bold"/>
                <a:sym typeface="Akzidenz-Grotesk Bold"/>
              </a:rPr>
              <a:t>Event Logging System (Google Analytics / Firebase)</a:t>
            </a:r>
          </a:p>
        </p:txBody>
      </p:sp>
      <p:sp>
        <p:nvSpPr>
          <p:cNvPr name="TextBox 17" id="17"/>
          <p:cNvSpPr txBox="true"/>
          <p:nvPr/>
        </p:nvSpPr>
        <p:spPr>
          <a:xfrm rot="0">
            <a:off x="878057" y="3159921"/>
            <a:ext cx="3410697" cy="1308139"/>
          </a:xfrm>
          <a:prstGeom prst="rect">
            <a:avLst/>
          </a:prstGeom>
        </p:spPr>
        <p:txBody>
          <a:bodyPr anchor="t" rtlCol="false" tIns="0" lIns="0" bIns="0" rIns="0">
            <a:spAutoFit/>
          </a:bodyPr>
          <a:lstStyle/>
          <a:p>
            <a:pPr algn="just">
              <a:lnSpc>
                <a:spcPts val="3500"/>
              </a:lnSpc>
            </a:pPr>
            <a:r>
              <a:rPr lang="en-US" sz="2500" b="true">
                <a:solidFill>
                  <a:srgbClr val="021828"/>
                </a:solidFill>
                <a:latin typeface="Aileron Bold"/>
                <a:ea typeface="Aileron Bold"/>
                <a:cs typeface="Aileron Bold"/>
                <a:sym typeface="Aileron Bold"/>
              </a:rPr>
              <a:t>Ghi log event realtime trên app/mobile</a:t>
            </a:r>
          </a:p>
          <a:p>
            <a:pPr algn="just">
              <a:lnSpc>
                <a:spcPts val="3500"/>
              </a:lnSpc>
            </a:pPr>
          </a:p>
        </p:txBody>
      </p:sp>
      <p:sp>
        <p:nvSpPr>
          <p:cNvPr name="TextBox 18" id="18"/>
          <p:cNvSpPr txBox="true"/>
          <p:nvPr/>
        </p:nvSpPr>
        <p:spPr>
          <a:xfrm rot="0">
            <a:off x="6519498" y="7495821"/>
            <a:ext cx="5249005" cy="2184466"/>
          </a:xfrm>
          <a:prstGeom prst="rect">
            <a:avLst/>
          </a:prstGeom>
        </p:spPr>
        <p:txBody>
          <a:bodyPr anchor="t" rtlCol="false" tIns="0" lIns="0" bIns="0" rIns="0">
            <a:spAutoFit/>
          </a:bodyPr>
          <a:lstStyle/>
          <a:p>
            <a:pPr algn="just">
              <a:lnSpc>
                <a:spcPts val="3500"/>
              </a:lnSpc>
            </a:pPr>
            <a:r>
              <a:rPr lang="en-US" sz="2500" b="true">
                <a:solidFill>
                  <a:srgbClr val="021828"/>
                </a:solidFill>
                <a:latin typeface="Aileron Bold"/>
                <a:ea typeface="Aileron Bold"/>
                <a:cs typeface="Aileron Bold"/>
                <a:sym typeface="Aileron Bold"/>
              </a:rPr>
              <a:t>Ghi lại mọi hành vi người dùng trên app/web theo thời gian thực, hỗ trợ định dạng đa dạng (sự kiện, page views, tương tác)</a:t>
            </a:r>
          </a:p>
          <a:p>
            <a:pPr algn="just">
              <a:lnSpc>
                <a:spcPts val="3500"/>
              </a:lnSpc>
            </a:pPr>
          </a:p>
        </p:txBody>
      </p:sp>
      <p:sp>
        <p:nvSpPr>
          <p:cNvPr name="TextBox 19" id="19"/>
          <p:cNvSpPr txBox="true"/>
          <p:nvPr/>
        </p:nvSpPr>
        <p:spPr>
          <a:xfrm rot="0">
            <a:off x="321838" y="7495821"/>
            <a:ext cx="4154934" cy="1308139"/>
          </a:xfrm>
          <a:prstGeom prst="rect">
            <a:avLst/>
          </a:prstGeom>
        </p:spPr>
        <p:txBody>
          <a:bodyPr anchor="t" rtlCol="false" tIns="0" lIns="0" bIns="0" rIns="0">
            <a:spAutoFit/>
          </a:bodyPr>
          <a:lstStyle/>
          <a:p>
            <a:pPr algn="just">
              <a:lnSpc>
                <a:spcPts val="3500"/>
              </a:lnSpc>
            </a:pPr>
            <a:r>
              <a:rPr lang="en-US" sz="2500" b="true">
                <a:solidFill>
                  <a:srgbClr val="021828"/>
                </a:solidFill>
                <a:latin typeface="Aileron Bold"/>
                <a:ea typeface="Aileron Bold"/>
                <a:cs typeface="Aileron Bold"/>
                <a:sym typeface="Aileron Bold"/>
              </a:rPr>
              <a:t>Tích hợp dễ dàng, khả năng mở rộng theo người dùng và tương tác</a:t>
            </a:r>
          </a:p>
        </p:txBody>
      </p:sp>
      <p:sp>
        <p:nvSpPr>
          <p:cNvPr name="TextBox 20" id="20"/>
          <p:cNvSpPr txBox="true"/>
          <p:nvPr/>
        </p:nvSpPr>
        <p:spPr>
          <a:xfrm rot="0">
            <a:off x="12954194" y="7495821"/>
            <a:ext cx="4609413" cy="1308139"/>
          </a:xfrm>
          <a:prstGeom prst="rect">
            <a:avLst/>
          </a:prstGeom>
        </p:spPr>
        <p:txBody>
          <a:bodyPr anchor="t" rtlCol="false" tIns="0" lIns="0" bIns="0" rIns="0">
            <a:spAutoFit/>
          </a:bodyPr>
          <a:lstStyle/>
          <a:p>
            <a:pPr algn="just">
              <a:lnSpc>
                <a:spcPts val="3500"/>
              </a:lnSpc>
            </a:pPr>
            <a:r>
              <a:rPr lang="en-US" sz="2500" b="true">
                <a:solidFill>
                  <a:srgbClr val="021828"/>
                </a:solidFill>
                <a:latin typeface="Aileron Bold"/>
                <a:ea typeface="Aileron Bold"/>
                <a:cs typeface="Aileron Bold"/>
                <a:sym typeface="Aileron Bold"/>
              </a:rPr>
              <a:t>Đảm bảo dữ liệu được chuẩn hóa ngay từ đầu, tạo nền tảng cho downstream ingestion</a:t>
            </a:r>
          </a:p>
        </p:txBody>
      </p:sp>
      <p:sp>
        <p:nvSpPr>
          <p:cNvPr name="TextBox 21" id="21"/>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86757" y="5113111"/>
            <a:ext cx="20061513" cy="0"/>
          </a:xfrm>
          <a:prstGeom prst="line">
            <a:avLst/>
          </a:prstGeom>
          <a:ln cap="flat" w="28575">
            <a:solidFill>
              <a:srgbClr val="C5D2FF"/>
            </a:solidFill>
            <a:prstDash val="solid"/>
            <a:headEnd type="none" len="sm" w="sm"/>
            <a:tailEnd type="none" len="sm" w="sm"/>
          </a:ln>
        </p:spPr>
      </p:sp>
      <p:grpSp>
        <p:nvGrpSpPr>
          <p:cNvPr name="Group 3" id="3"/>
          <p:cNvGrpSpPr/>
          <p:nvPr/>
        </p:nvGrpSpPr>
        <p:grpSpPr>
          <a:xfrm rot="0">
            <a:off x="5465710" y="4862083"/>
            <a:ext cx="502056" cy="50205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a:ln cap="sq">
              <a:noFill/>
              <a:prstDash val="solid"/>
              <a:miter/>
            </a:ln>
          </p:spPr>
        </p:sp>
        <p:sp>
          <p:nvSpPr>
            <p:cNvPr name="TextBox 5" id="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6" id="6"/>
          <p:cNvGrpSpPr/>
          <p:nvPr/>
        </p:nvGrpSpPr>
        <p:grpSpPr>
          <a:xfrm rot="0">
            <a:off x="2038449" y="4862083"/>
            <a:ext cx="502056" cy="50205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p:spPr>
        </p:sp>
        <p:sp>
          <p:nvSpPr>
            <p:cNvPr name="TextBox 8" id="8"/>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9" id="9"/>
          <p:cNvGrpSpPr/>
          <p:nvPr/>
        </p:nvGrpSpPr>
        <p:grpSpPr>
          <a:xfrm rot="0">
            <a:off x="8892972" y="4862083"/>
            <a:ext cx="502056" cy="50205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a:ln cap="sq">
              <a:noFill/>
              <a:prstDash val="solid"/>
              <a:miter/>
            </a:ln>
          </p:spPr>
        </p:sp>
        <p:sp>
          <p:nvSpPr>
            <p:cNvPr name="TextBox 11" id="11"/>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2" id="12"/>
          <p:cNvGrpSpPr/>
          <p:nvPr/>
        </p:nvGrpSpPr>
        <p:grpSpPr>
          <a:xfrm rot="0">
            <a:off x="12320233" y="4862083"/>
            <a:ext cx="502056" cy="50205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a:ln cap="sq">
              <a:noFill/>
              <a:prstDash val="solid"/>
              <a:miter/>
            </a:ln>
          </p:spPr>
        </p:sp>
        <p:sp>
          <p:nvSpPr>
            <p:cNvPr name="TextBox 14" id="14"/>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5" id="15"/>
          <p:cNvGrpSpPr/>
          <p:nvPr/>
        </p:nvGrpSpPr>
        <p:grpSpPr>
          <a:xfrm rot="0">
            <a:off x="15747495" y="4862083"/>
            <a:ext cx="502056" cy="50205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a:ln cap="sq">
              <a:noFill/>
              <a:prstDash val="solid"/>
              <a:miter/>
            </a:ln>
          </p:spPr>
        </p:sp>
        <p:sp>
          <p:nvSpPr>
            <p:cNvPr name="TextBox 17" id="17"/>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8" id="18"/>
          <p:cNvGrpSpPr/>
          <p:nvPr/>
        </p:nvGrpSpPr>
        <p:grpSpPr>
          <a:xfrm rot="0">
            <a:off x="17259300" y="9621299"/>
            <a:ext cx="998671" cy="665701"/>
            <a:chOff x="0" y="0"/>
            <a:chExt cx="263024" cy="175329"/>
          </a:xfrm>
        </p:grpSpPr>
        <p:sp>
          <p:nvSpPr>
            <p:cNvPr name="Freeform 19" id="19"/>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20" id="20"/>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Freeform 21" id="21"/>
          <p:cNvSpPr/>
          <p:nvPr/>
        </p:nvSpPr>
        <p:spPr>
          <a:xfrm flipH="false" flipV="false" rot="0">
            <a:off x="-1852970" y="8572131"/>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9867326" y="-512564"/>
            <a:ext cx="1025128" cy="1025128"/>
          </a:xfrm>
          <a:custGeom>
            <a:avLst/>
            <a:gdLst/>
            <a:ahLst/>
            <a:cxnLst/>
            <a:rect r="r" b="b" t="t" l="l"/>
            <a:pathLst>
              <a:path h="1025128" w="1025128">
                <a:moveTo>
                  <a:pt x="0" y="0"/>
                </a:moveTo>
                <a:lnTo>
                  <a:pt x="1025128" y="0"/>
                </a:lnTo>
                <a:lnTo>
                  <a:pt x="1025128" y="1025128"/>
                </a:lnTo>
                <a:lnTo>
                  <a:pt x="0" y="1025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14914801" y="-2772575"/>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623399" y="-3619355"/>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4602719" y="9113061"/>
            <a:ext cx="1025128" cy="1025128"/>
          </a:xfrm>
          <a:custGeom>
            <a:avLst/>
            <a:gdLst/>
            <a:ahLst/>
            <a:cxnLst/>
            <a:rect r="r" b="b" t="t" l="l"/>
            <a:pathLst>
              <a:path h="1025128" w="1025128">
                <a:moveTo>
                  <a:pt x="0" y="0"/>
                </a:moveTo>
                <a:lnTo>
                  <a:pt x="1025127" y="0"/>
                </a:lnTo>
                <a:lnTo>
                  <a:pt x="1025127"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9715873" y="9774436"/>
            <a:ext cx="1025128" cy="1025128"/>
          </a:xfrm>
          <a:custGeom>
            <a:avLst/>
            <a:gdLst/>
            <a:ahLst/>
            <a:cxnLst/>
            <a:rect r="r" b="b" t="t" l="l"/>
            <a:pathLst>
              <a:path h="1025128" w="1025128">
                <a:moveTo>
                  <a:pt x="0" y="0"/>
                </a:moveTo>
                <a:lnTo>
                  <a:pt x="1025128" y="0"/>
                </a:lnTo>
                <a:lnTo>
                  <a:pt x="1025128" y="1025128"/>
                </a:lnTo>
                <a:lnTo>
                  <a:pt x="0" y="1025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27" id="27"/>
          <p:cNvPicPr>
            <a:picLocks noChangeAspect="true"/>
          </p:cNvPicPr>
          <p:nvPr/>
        </p:nvPicPr>
        <p:blipFill>
          <a:blip r:embed="rId4"/>
          <a:srcRect l="0" t="0" r="0" b="0"/>
          <a:stretch>
            <a:fillRect/>
          </a:stretch>
        </p:blipFill>
        <p:spPr>
          <a:xfrm flipH="false" flipV="false" rot="0">
            <a:off x="4688600" y="2634326"/>
            <a:ext cx="2056276" cy="1902056"/>
          </a:xfrm>
          <a:prstGeom prst="rect">
            <a:avLst/>
          </a:prstGeom>
        </p:spPr>
      </p:pic>
      <p:sp>
        <p:nvSpPr>
          <p:cNvPr name="TextBox 28" id="28"/>
          <p:cNvSpPr txBox="true"/>
          <p:nvPr/>
        </p:nvSpPr>
        <p:spPr>
          <a:xfrm rot="0">
            <a:off x="1920505" y="5713306"/>
            <a:ext cx="749467" cy="679423"/>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01</a:t>
            </a:r>
          </a:p>
        </p:txBody>
      </p:sp>
      <p:sp>
        <p:nvSpPr>
          <p:cNvPr name="TextBox 29" id="29"/>
          <p:cNvSpPr txBox="true"/>
          <p:nvPr/>
        </p:nvSpPr>
        <p:spPr>
          <a:xfrm rot="0">
            <a:off x="1440401" y="6472603"/>
            <a:ext cx="1709675" cy="1148769"/>
          </a:xfrm>
          <a:prstGeom prst="rect">
            <a:avLst/>
          </a:prstGeom>
        </p:spPr>
        <p:txBody>
          <a:bodyPr anchor="t" rtlCol="false" tIns="0" lIns="0" bIns="0" rIns="0">
            <a:spAutoFit/>
          </a:bodyPr>
          <a:lstStyle/>
          <a:p>
            <a:pPr algn="ctr">
              <a:lnSpc>
                <a:spcPts val="4680"/>
              </a:lnSpc>
            </a:pPr>
            <a:r>
              <a:rPr lang="en-US" sz="3000" b="true">
                <a:solidFill>
                  <a:srgbClr val="00204C"/>
                </a:solidFill>
                <a:latin typeface="DM Sans Bold"/>
                <a:ea typeface="DM Sans Bold"/>
                <a:cs typeface="DM Sans Bold"/>
                <a:sym typeface="DM Sans Bold"/>
              </a:rPr>
              <a:t>SOURCE </a:t>
            </a:r>
          </a:p>
          <a:p>
            <a:pPr algn="ctr">
              <a:lnSpc>
                <a:spcPts val="4680"/>
              </a:lnSpc>
            </a:pPr>
            <a:r>
              <a:rPr lang="en-US" b="true" sz="3000">
                <a:solidFill>
                  <a:srgbClr val="00204C"/>
                </a:solidFill>
                <a:latin typeface="DM Sans Bold"/>
                <a:ea typeface="DM Sans Bold"/>
                <a:cs typeface="DM Sans Bold"/>
                <a:sym typeface="DM Sans Bold"/>
              </a:rPr>
              <a:t>SYSTEM</a:t>
            </a:r>
          </a:p>
        </p:txBody>
      </p:sp>
      <p:sp>
        <p:nvSpPr>
          <p:cNvPr name="TextBox 30" id="30"/>
          <p:cNvSpPr txBox="true"/>
          <p:nvPr/>
        </p:nvSpPr>
        <p:spPr>
          <a:xfrm rot="0">
            <a:off x="5270961" y="7697572"/>
            <a:ext cx="891555" cy="679423"/>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02</a:t>
            </a:r>
          </a:p>
        </p:txBody>
      </p:sp>
      <p:sp>
        <p:nvSpPr>
          <p:cNvPr name="TextBox 31" id="31"/>
          <p:cNvSpPr txBox="true"/>
          <p:nvPr/>
        </p:nvSpPr>
        <p:spPr>
          <a:xfrm rot="0">
            <a:off x="4487819" y="8432559"/>
            <a:ext cx="2457838" cy="558192"/>
          </a:xfrm>
          <a:prstGeom prst="rect">
            <a:avLst/>
          </a:prstGeom>
        </p:spPr>
        <p:txBody>
          <a:bodyPr anchor="t" rtlCol="false" tIns="0" lIns="0" bIns="0" rIns="0">
            <a:spAutoFit/>
          </a:bodyPr>
          <a:lstStyle/>
          <a:p>
            <a:pPr algn="ctr">
              <a:lnSpc>
                <a:spcPts val="4680"/>
              </a:lnSpc>
            </a:pPr>
            <a:r>
              <a:rPr lang="en-US" b="true" sz="3000">
                <a:solidFill>
                  <a:srgbClr val="00204C"/>
                </a:solidFill>
                <a:latin typeface="DM Sans Bold"/>
                <a:ea typeface="DM Sans Bold"/>
                <a:cs typeface="DM Sans Bold"/>
                <a:sym typeface="DM Sans Bold"/>
              </a:rPr>
              <a:t>INGESTION</a:t>
            </a:r>
          </a:p>
        </p:txBody>
      </p:sp>
      <p:sp>
        <p:nvSpPr>
          <p:cNvPr name="TextBox 32" id="32"/>
          <p:cNvSpPr txBox="true"/>
          <p:nvPr/>
        </p:nvSpPr>
        <p:spPr>
          <a:xfrm rot="0">
            <a:off x="8647121" y="5713306"/>
            <a:ext cx="993759" cy="679423"/>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03</a:t>
            </a:r>
          </a:p>
        </p:txBody>
      </p:sp>
      <p:sp>
        <p:nvSpPr>
          <p:cNvPr name="TextBox 33" id="33"/>
          <p:cNvSpPr txBox="true"/>
          <p:nvPr/>
        </p:nvSpPr>
        <p:spPr>
          <a:xfrm rot="0">
            <a:off x="7241871" y="6472603"/>
            <a:ext cx="3865494" cy="558192"/>
          </a:xfrm>
          <a:prstGeom prst="rect">
            <a:avLst/>
          </a:prstGeom>
        </p:spPr>
        <p:txBody>
          <a:bodyPr anchor="t" rtlCol="false" tIns="0" lIns="0" bIns="0" rIns="0">
            <a:spAutoFit/>
          </a:bodyPr>
          <a:lstStyle/>
          <a:p>
            <a:pPr algn="ctr">
              <a:lnSpc>
                <a:spcPts val="4680"/>
              </a:lnSpc>
            </a:pPr>
            <a:r>
              <a:rPr lang="en-US" b="true" sz="3000">
                <a:solidFill>
                  <a:srgbClr val="00204C"/>
                </a:solidFill>
                <a:latin typeface="DM Sans Bold"/>
                <a:ea typeface="DM Sans Bold"/>
                <a:cs typeface="DM Sans Bold"/>
                <a:sym typeface="DM Sans Bold"/>
              </a:rPr>
              <a:t>TRANSFORMATION</a:t>
            </a:r>
          </a:p>
        </p:txBody>
      </p:sp>
      <p:sp>
        <p:nvSpPr>
          <p:cNvPr name="TextBox 34" id="34"/>
          <p:cNvSpPr txBox="true"/>
          <p:nvPr/>
        </p:nvSpPr>
        <p:spPr>
          <a:xfrm rot="0">
            <a:off x="15565008" y="5713306"/>
            <a:ext cx="867031" cy="679423"/>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05</a:t>
            </a:r>
          </a:p>
        </p:txBody>
      </p:sp>
      <p:sp>
        <p:nvSpPr>
          <p:cNvPr name="TextBox 35" id="35"/>
          <p:cNvSpPr txBox="true"/>
          <p:nvPr/>
        </p:nvSpPr>
        <p:spPr>
          <a:xfrm rot="0">
            <a:off x="14675277" y="6472603"/>
            <a:ext cx="2646492" cy="558192"/>
          </a:xfrm>
          <a:prstGeom prst="rect">
            <a:avLst/>
          </a:prstGeom>
        </p:spPr>
        <p:txBody>
          <a:bodyPr anchor="t" rtlCol="false" tIns="0" lIns="0" bIns="0" rIns="0">
            <a:spAutoFit/>
          </a:bodyPr>
          <a:lstStyle/>
          <a:p>
            <a:pPr algn="ctr">
              <a:lnSpc>
                <a:spcPts val="4680"/>
              </a:lnSpc>
            </a:pPr>
            <a:r>
              <a:rPr lang="en-US" b="true" sz="3000">
                <a:solidFill>
                  <a:srgbClr val="00204C"/>
                </a:solidFill>
                <a:latin typeface="DM Sans Bold"/>
                <a:ea typeface="DM Sans Bold"/>
                <a:cs typeface="DM Sans Bold"/>
                <a:sym typeface="DM Sans Bold"/>
              </a:rPr>
              <a:t>STORAGE</a:t>
            </a:r>
          </a:p>
        </p:txBody>
      </p:sp>
      <p:grpSp>
        <p:nvGrpSpPr>
          <p:cNvPr name="Group 36" id="36"/>
          <p:cNvGrpSpPr/>
          <p:nvPr/>
        </p:nvGrpSpPr>
        <p:grpSpPr>
          <a:xfrm rot="0">
            <a:off x="11604283" y="7771909"/>
            <a:ext cx="1933956" cy="1218841"/>
            <a:chOff x="0" y="0"/>
            <a:chExt cx="2578608" cy="1625122"/>
          </a:xfrm>
        </p:grpSpPr>
        <p:sp>
          <p:nvSpPr>
            <p:cNvPr name="TextBox 37" id="37"/>
            <p:cNvSpPr txBox="true"/>
            <p:nvPr/>
          </p:nvSpPr>
          <p:spPr>
            <a:xfrm rot="0">
              <a:off x="677866" y="76200"/>
              <a:ext cx="1222877" cy="931298"/>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04</a:t>
              </a:r>
            </a:p>
          </p:txBody>
        </p:sp>
        <p:sp>
          <p:nvSpPr>
            <p:cNvPr name="TextBox 38" id="38"/>
            <p:cNvSpPr txBox="true"/>
            <p:nvPr/>
          </p:nvSpPr>
          <p:spPr>
            <a:xfrm rot="0">
              <a:off x="0" y="915791"/>
              <a:ext cx="2578608" cy="709331"/>
            </a:xfrm>
            <a:prstGeom prst="rect">
              <a:avLst/>
            </a:prstGeom>
          </p:spPr>
          <p:txBody>
            <a:bodyPr anchor="t" rtlCol="false" tIns="0" lIns="0" bIns="0" rIns="0">
              <a:spAutoFit/>
            </a:bodyPr>
            <a:lstStyle/>
            <a:p>
              <a:pPr algn="ctr">
                <a:lnSpc>
                  <a:spcPts val="4680"/>
                </a:lnSpc>
              </a:pPr>
              <a:r>
                <a:rPr lang="en-US" b="true" sz="3000">
                  <a:solidFill>
                    <a:srgbClr val="00204C"/>
                  </a:solidFill>
                  <a:latin typeface="DM Sans Bold"/>
                  <a:ea typeface="DM Sans Bold"/>
                  <a:cs typeface="DM Sans Bold"/>
                  <a:sym typeface="DM Sans Bold"/>
                </a:rPr>
                <a:t>SERVING</a:t>
              </a:r>
            </a:p>
          </p:txBody>
        </p:sp>
      </p:grpSp>
      <p:sp>
        <p:nvSpPr>
          <p:cNvPr name="TextBox 39" id="39"/>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25812" y="2139399"/>
            <a:ext cx="19048507" cy="0"/>
          </a:xfrm>
          <a:prstGeom prst="line">
            <a:avLst/>
          </a:prstGeom>
          <a:ln cap="flat" w="38100">
            <a:solidFill>
              <a:srgbClr val="5188CC"/>
            </a:solidFill>
            <a:prstDash val="solid"/>
            <a:headEnd type="none" len="sm" w="sm"/>
            <a:tailEnd type="none" len="sm" w="sm"/>
          </a:ln>
        </p:spPr>
      </p:sp>
      <p:grpSp>
        <p:nvGrpSpPr>
          <p:cNvPr name="Group 3" id="3"/>
          <p:cNvGrpSpPr/>
          <p:nvPr/>
        </p:nvGrpSpPr>
        <p:grpSpPr>
          <a:xfrm rot="0">
            <a:off x="0" y="0"/>
            <a:ext cx="2395391" cy="3829608"/>
            <a:chOff x="0" y="0"/>
            <a:chExt cx="371109" cy="593306"/>
          </a:xfrm>
        </p:grpSpPr>
        <p:sp>
          <p:nvSpPr>
            <p:cNvPr name="Freeform 4" id="4"/>
            <p:cNvSpPr/>
            <p:nvPr/>
          </p:nvSpPr>
          <p:spPr>
            <a:xfrm flipH="false" flipV="false" rot="0">
              <a:off x="0" y="0"/>
              <a:ext cx="371109" cy="593306"/>
            </a:xfrm>
            <a:custGeom>
              <a:avLst/>
              <a:gdLst/>
              <a:ahLst/>
              <a:cxnLst/>
              <a:rect r="r" b="b" t="t" l="l"/>
              <a:pathLst>
                <a:path h="593306" w="371109">
                  <a:moveTo>
                    <a:pt x="0" y="0"/>
                  </a:moveTo>
                  <a:lnTo>
                    <a:pt x="371109" y="0"/>
                  </a:lnTo>
                  <a:lnTo>
                    <a:pt x="371109" y="593306"/>
                  </a:lnTo>
                  <a:lnTo>
                    <a:pt x="0" y="593306"/>
                  </a:lnTo>
                  <a:close/>
                </a:path>
              </a:pathLst>
            </a:custGeom>
            <a:blipFill>
              <a:blip r:embed="rId2"/>
              <a:stretch>
                <a:fillRect l="-29937" t="0" r="-29937" b="0"/>
              </a:stretch>
            </a:blipFill>
          </p:spPr>
        </p:sp>
      </p:grpSp>
      <p:grpSp>
        <p:nvGrpSpPr>
          <p:cNvPr name="Group 5" id="5"/>
          <p:cNvGrpSpPr/>
          <p:nvPr/>
        </p:nvGrpSpPr>
        <p:grpSpPr>
          <a:xfrm rot="0">
            <a:off x="2105592" y="2334293"/>
            <a:ext cx="16017103" cy="2552449"/>
            <a:chOff x="0" y="0"/>
            <a:chExt cx="4218496" cy="672250"/>
          </a:xfrm>
        </p:grpSpPr>
        <p:sp>
          <p:nvSpPr>
            <p:cNvPr name="Freeform 6" id="6"/>
            <p:cNvSpPr/>
            <p:nvPr/>
          </p:nvSpPr>
          <p:spPr>
            <a:xfrm flipH="false" flipV="false" rot="0">
              <a:off x="0" y="0"/>
              <a:ext cx="4218496" cy="672250"/>
            </a:xfrm>
            <a:custGeom>
              <a:avLst/>
              <a:gdLst/>
              <a:ahLst/>
              <a:cxnLst/>
              <a:rect r="r" b="b" t="t" l="l"/>
              <a:pathLst>
                <a:path h="672250" w="4218496">
                  <a:moveTo>
                    <a:pt x="7250" y="0"/>
                  </a:moveTo>
                  <a:lnTo>
                    <a:pt x="4211246" y="0"/>
                  </a:lnTo>
                  <a:cubicBezTo>
                    <a:pt x="4215250" y="0"/>
                    <a:pt x="4218496" y="3246"/>
                    <a:pt x="4218496" y="7250"/>
                  </a:cubicBezTo>
                  <a:lnTo>
                    <a:pt x="4218496" y="665000"/>
                  </a:lnTo>
                  <a:cubicBezTo>
                    <a:pt x="4218496" y="669004"/>
                    <a:pt x="4215250" y="672250"/>
                    <a:pt x="4211246" y="672250"/>
                  </a:cubicBezTo>
                  <a:lnTo>
                    <a:pt x="7250" y="672250"/>
                  </a:lnTo>
                  <a:cubicBezTo>
                    <a:pt x="3246" y="672250"/>
                    <a:pt x="0" y="669004"/>
                    <a:pt x="0" y="665000"/>
                  </a:cubicBezTo>
                  <a:lnTo>
                    <a:pt x="0" y="7250"/>
                  </a:lnTo>
                  <a:cubicBezTo>
                    <a:pt x="0" y="3246"/>
                    <a:pt x="3246" y="0"/>
                    <a:pt x="7250" y="0"/>
                  </a:cubicBezTo>
                  <a:close/>
                </a:path>
              </a:pathLst>
            </a:custGeom>
            <a:solidFill>
              <a:srgbClr val="E1EDFC"/>
            </a:solidFill>
            <a:ln cap="sq">
              <a:noFill/>
              <a:prstDash val="solid"/>
              <a:miter/>
            </a:ln>
          </p:spPr>
        </p:sp>
        <p:sp>
          <p:nvSpPr>
            <p:cNvPr name="TextBox 7" id="7"/>
            <p:cNvSpPr txBox="true"/>
            <p:nvPr/>
          </p:nvSpPr>
          <p:spPr>
            <a:xfrm>
              <a:off x="0" y="-47625"/>
              <a:ext cx="4218496" cy="719875"/>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3479110" y="1693924"/>
            <a:ext cx="890951" cy="890951"/>
            <a:chOff x="0" y="0"/>
            <a:chExt cx="1187935" cy="1187935"/>
          </a:xfrm>
        </p:grpSpPr>
        <p:grpSp>
          <p:nvGrpSpPr>
            <p:cNvPr name="Group 9" id="9"/>
            <p:cNvGrpSpPr/>
            <p:nvPr/>
          </p:nvGrpSpPr>
          <p:grpSpPr>
            <a:xfrm rot="0">
              <a:off x="0" y="0"/>
              <a:ext cx="1187935" cy="118793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2" id="12"/>
            <p:cNvSpPr/>
            <p:nvPr/>
          </p:nvSpPr>
          <p:spPr>
            <a:xfrm flipH="false" flipV="false" rot="5400000">
              <a:off x="346809" y="334109"/>
              <a:ext cx="519717" cy="519717"/>
            </a:xfrm>
            <a:custGeom>
              <a:avLst/>
              <a:gdLst/>
              <a:ahLst/>
              <a:cxnLst/>
              <a:rect r="r" b="b" t="t" l="l"/>
              <a:pathLst>
                <a:path h="519717" w="519717">
                  <a:moveTo>
                    <a:pt x="0" y="0"/>
                  </a:moveTo>
                  <a:lnTo>
                    <a:pt x="519717" y="0"/>
                  </a:lnTo>
                  <a:lnTo>
                    <a:pt x="519717" y="519717"/>
                  </a:lnTo>
                  <a:lnTo>
                    <a:pt x="0" y="5197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13" id="13"/>
          <p:cNvSpPr/>
          <p:nvPr/>
        </p:nvSpPr>
        <p:spPr>
          <a:xfrm flipH="false" flipV="false" rot="0">
            <a:off x="4032225" y="-1997944"/>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0449483" y="84328"/>
            <a:ext cx="7838517" cy="944372"/>
          </a:xfrm>
          <a:prstGeom prst="rect">
            <a:avLst/>
          </a:prstGeom>
        </p:spPr>
        <p:txBody>
          <a:bodyPr anchor="t" rtlCol="false" tIns="0" lIns="0" bIns="0" rIns="0">
            <a:spAutoFit/>
          </a:bodyPr>
          <a:lstStyle/>
          <a:p>
            <a:pPr algn="r" marL="0" indent="0" lvl="0">
              <a:lnSpc>
                <a:spcPts val="6603"/>
              </a:lnSpc>
              <a:spcBef>
                <a:spcPct val="0"/>
              </a:spcBef>
            </a:pPr>
            <a:r>
              <a:rPr lang="en-US" b="true" sz="5199">
                <a:solidFill>
                  <a:srgbClr val="0E2F5F"/>
                </a:solidFill>
                <a:latin typeface="Akzidenz-Grotesk Heavy"/>
                <a:ea typeface="Akzidenz-Grotesk Heavy"/>
                <a:cs typeface="Akzidenz-Grotesk Heavy"/>
                <a:sym typeface="Akzidenz-Grotesk Heavy"/>
              </a:rPr>
              <a:t>Dữ liệu cần thu thập</a:t>
            </a:r>
          </a:p>
        </p:txBody>
      </p:sp>
      <p:grpSp>
        <p:nvGrpSpPr>
          <p:cNvPr name="Group 15" id="15"/>
          <p:cNvGrpSpPr/>
          <p:nvPr/>
        </p:nvGrpSpPr>
        <p:grpSpPr>
          <a:xfrm rot="0">
            <a:off x="6145165" y="3277668"/>
            <a:ext cx="4048806" cy="665701"/>
            <a:chOff x="0" y="0"/>
            <a:chExt cx="5398408" cy="887601"/>
          </a:xfrm>
        </p:grpSpPr>
        <p:grpSp>
          <p:nvGrpSpPr>
            <p:cNvPr name="Group 16" id="16"/>
            <p:cNvGrpSpPr/>
            <p:nvPr/>
          </p:nvGrpSpPr>
          <p:grpSpPr>
            <a:xfrm rot="0">
              <a:off x="0" y="0"/>
              <a:ext cx="5398408" cy="887601"/>
              <a:chOff x="0" y="0"/>
              <a:chExt cx="1066352" cy="175329"/>
            </a:xfrm>
          </p:grpSpPr>
          <p:sp>
            <p:nvSpPr>
              <p:cNvPr name="Freeform 17" id="17"/>
              <p:cNvSpPr/>
              <p:nvPr/>
            </p:nvSpPr>
            <p:spPr>
              <a:xfrm flipH="false" flipV="false" rot="0">
                <a:off x="0" y="0"/>
                <a:ext cx="1066352" cy="175329"/>
              </a:xfrm>
              <a:custGeom>
                <a:avLst/>
                <a:gdLst/>
                <a:ahLst/>
                <a:cxnLst/>
                <a:rect r="r" b="b" t="t" l="l"/>
                <a:pathLst>
                  <a:path h="175329" w="1066352">
                    <a:moveTo>
                      <a:pt x="87664" y="0"/>
                    </a:moveTo>
                    <a:lnTo>
                      <a:pt x="978688" y="0"/>
                    </a:lnTo>
                    <a:cubicBezTo>
                      <a:pt x="1001938" y="0"/>
                      <a:pt x="1024236" y="9236"/>
                      <a:pt x="1040676" y="25676"/>
                    </a:cubicBezTo>
                    <a:cubicBezTo>
                      <a:pt x="1057116" y="42117"/>
                      <a:pt x="1066352" y="64414"/>
                      <a:pt x="1066352" y="87664"/>
                    </a:cubicBezTo>
                    <a:lnTo>
                      <a:pt x="1066352" y="87664"/>
                    </a:lnTo>
                    <a:cubicBezTo>
                      <a:pt x="1066352" y="136080"/>
                      <a:pt x="1027103" y="175329"/>
                      <a:pt x="978688"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sp>
          <p:sp>
            <p:nvSpPr>
              <p:cNvPr name="TextBox 18" id="18"/>
              <p:cNvSpPr txBox="true"/>
              <p:nvPr/>
            </p:nvSpPr>
            <p:spPr>
              <a:xfrm>
                <a:off x="0" y="-47625"/>
                <a:ext cx="1066352" cy="222954"/>
              </a:xfrm>
              <a:prstGeom prst="rect">
                <a:avLst/>
              </a:prstGeom>
            </p:spPr>
            <p:txBody>
              <a:bodyPr anchor="ctr" rtlCol="false" tIns="50800" lIns="50800" bIns="50800" rIns="50800"/>
              <a:lstStyle/>
              <a:p>
                <a:pPr algn="ctr">
                  <a:lnSpc>
                    <a:spcPts val="2800"/>
                  </a:lnSpc>
                </a:pPr>
              </a:p>
            </p:txBody>
          </p:sp>
        </p:grpSp>
        <p:sp>
          <p:nvSpPr>
            <p:cNvPr name="TextBox 19" id="19"/>
            <p:cNvSpPr txBox="true"/>
            <p:nvPr/>
          </p:nvSpPr>
          <p:spPr>
            <a:xfrm rot="0">
              <a:off x="113425" y="182605"/>
              <a:ext cx="5227395" cy="484291"/>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Heavy"/>
                  <a:ea typeface="Aileron Heavy"/>
                  <a:cs typeface="Aileron Heavy"/>
                  <a:sym typeface="Aileron Heavy"/>
                </a:rPr>
                <a:t>Thông tin đơn hàng</a:t>
              </a:r>
            </a:p>
          </p:txBody>
        </p:sp>
      </p:grpSp>
      <p:grpSp>
        <p:nvGrpSpPr>
          <p:cNvPr name="Group 20" id="20"/>
          <p:cNvGrpSpPr/>
          <p:nvPr/>
        </p:nvGrpSpPr>
        <p:grpSpPr>
          <a:xfrm rot="0">
            <a:off x="2218838" y="3277668"/>
            <a:ext cx="3368109" cy="665701"/>
            <a:chOff x="0" y="0"/>
            <a:chExt cx="4490812" cy="887601"/>
          </a:xfrm>
        </p:grpSpPr>
        <p:grpSp>
          <p:nvGrpSpPr>
            <p:cNvPr name="Group 21" id="21"/>
            <p:cNvGrpSpPr/>
            <p:nvPr/>
          </p:nvGrpSpPr>
          <p:grpSpPr>
            <a:xfrm rot="0">
              <a:off x="0" y="0"/>
              <a:ext cx="4490812" cy="887601"/>
              <a:chOff x="0" y="0"/>
              <a:chExt cx="887074" cy="175329"/>
            </a:xfrm>
          </p:grpSpPr>
          <p:sp>
            <p:nvSpPr>
              <p:cNvPr name="Freeform 22" id="22"/>
              <p:cNvSpPr/>
              <p:nvPr/>
            </p:nvSpPr>
            <p:spPr>
              <a:xfrm flipH="false" flipV="false" rot="0">
                <a:off x="0" y="0"/>
                <a:ext cx="887074" cy="175329"/>
              </a:xfrm>
              <a:custGeom>
                <a:avLst/>
                <a:gdLst/>
                <a:ahLst/>
                <a:cxnLst/>
                <a:rect r="r" b="b" t="t" l="l"/>
                <a:pathLst>
                  <a:path h="175329" w="887074">
                    <a:moveTo>
                      <a:pt x="87664" y="0"/>
                    </a:moveTo>
                    <a:lnTo>
                      <a:pt x="799410" y="0"/>
                    </a:lnTo>
                    <a:cubicBezTo>
                      <a:pt x="822660" y="0"/>
                      <a:pt x="844957" y="9236"/>
                      <a:pt x="861398" y="25676"/>
                    </a:cubicBezTo>
                    <a:cubicBezTo>
                      <a:pt x="877838" y="42117"/>
                      <a:pt x="887074" y="64414"/>
                      <a:pt x="887074" y="87664"/>
                    </a:cubicBezTo>
                    <a:lnTo>
                      <a:pt x="887074" y="87664"/>
                    </a:lnTo>
                    <a:cubicBezTo>
                      <a:pt x="887074" y="136080"/>
                      <a:pt x="847825" y="175329"/>
                      <a:pt x="79941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sp>
          <p:sp>
            <p:nvSpPr>
              <p:cNvPr name="TextBox 23" id="23"/>
              <p:cNvSpPr txBox="true"/>
              <p:nvPr/>
            </p:nvSpPr>
            <p:spPr>
              <a:xfrm>
                <a:off x="0" y="-47625"/>
                <a:ext cx="887074" cy="222954"/>
              </a:xfrm>
              <a:prstGeom prst="rect">
                <a:avLst/>
              </a:prstGeom>
            </p:spPr>
            <p:txBody>
              <a:bodyPr anchor="ctr" rtlCol="false" tIns="50800" lIns="50800" bIns="50800" rIns="50800"/>
              <a:lstStyle/>
              <a:p>
                <a:pPr algn="ctr">
                  <a:lnSpc>
                    <a:spcPts val="2800"/>
                  </a:lnSpc>
                </a:pPr>
              </a:p>
            </p:txBody>
          </p:sp>
        </p:grpSp>
        <p:sp>
          <p:nvSpPr>
            <p:cNvPr name="TextBox 24" id="24"/>
            <p:cNvSpPr txBox="true"/>
            <p:nvPr/>
          </p:nvSpPr>
          <p:spPr>
            <a:xfrm rot="0">
              <a:off x="117702" y="182605"/>
              <a:ext cx="4255408" cy="484309"/>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Heavy"/>
                  <a:ea typeface="Aileron Heavy"/>
                  <a:cs typeface="Aileron Heavy"/>
                  <a:sym typeface="Aileron Heavy"/>
                </a:rPr>
                <a:t>Hành vi người dùng</a:t>
              </a:r>
            </a:p>
          </p:txBody>
        </p:sp>
      </p:grpSp>
      <p:grpSp>
        <p:nvGrpSpPr>
          <p:cNvPr name="Group 25" id="25"/>
          <p:cNvGrpSpPr/>
          <p:nvPr/>
        </p:nvGrpSpPr>
        <p:grpSpPr>
          <a:xfrm rot="0">
            <a:off x="10752190" y="3274668"/>
            <a:ext cx="4606771" cy="671700"/>
            <a:chOff x="0" y="0"/>
            <a:chExt cx="6142361" cy="895600"/>
          </a:xfrm>
        </p:grpSpPr>
        <p:grpSp>
          <p:nvGrpSpPr>
            <p:cNvPr name="Group 26" id="26"/>
            <p:cNvGrpSpPr/>
            <p:nvPr/>
          </p:nvGrpSpPr>
          <p:grpSpPr>
            <a:xfrm rot="0">
              <a:off x="0" y="0"/>
              <a:ext cx="6142361" cy="895600"/>
              <a:chOff x="0" y="0"/>
              <a:chExt cx="1213306" cy="176909"/>
            </a:xfrm>
          </p:grpSpPr>
          <p:sp>
            <p:nvSpPr>
              <p:cNvPr name="Freeform 27" id="27"/>
              <p:cNvSpPr/>
              <p:nvPr/>
            </p:nvSpPr>
            <p:spPr>
              <a:xfrm flipH="false" flipV="false" rot="0">
                <a:off x="0" y="0"/>
                <a:ext cx="1213306" cy="176909"/>
              </a:xfrm>
              <a:custGeom>
                <a:avLst/>
                <a:gdLst/>
                <a:ahLst/>
                <a:cxnLst/>
                <a:rect r="r" b="b" t="t" l="l"/>
                <a:pathLst>
                  <a:path h="176909" w="1213306">
                    <a:moveTo>
                      <a:pt x="85708" y="0"/>
                    </a:moveTo>
                    <a:lnTo>
                      <a:pt x="1127598" y="0"/>
                    </a:lnTo>
                    <a:cubicBezTo>
                      <a:pt x="1150329" y="0"/>
                      <a:pt x="1172129" y="9030"/>
                      <a:pt x="1188203" y="25103"/>
                    </a:cubicBezTo>
                    <a:cubicBezTo>
                      <a:pt x="1204276" y="41177"/>
                      <a:pt x="1213306" y="62977"/>
                      <a:pt x="1213306" y="85708"/>
                    </a:cubicBezTo>
                    <a:lnTo>
                      <a:pt x="1213306" y="91200"/>
                    </a:lnTo>
                    <a:cubicBezTo>
                      <a:pt x="1213306" y="113932"/>
                      <a:pt x="1204276" y="135732"/>
                      <a:pt x="1188203" y="151805"/>
                    </a:cubicBezTo>
                    <a:cubicBezTo>
                      <a:pt x="1172129" y="167879"/>
                      <a:pt x="1150329" y="176909"/>
                      <a:pt x="1127598" y="176909"/>
                    </a:cubicBezTo>
                    <a:lnTo>
                      <a:pt x="85708" y="176909"/>
                    </a:lnTo>
                    <a:cubicBezTo>
                      <a:pt x="62977" y="176909"/>
                      <a:pt x="41177" y="167879"/>
                      <a:pt x="25103" y="151805"/>
                    </a:cubicBezTo>
                    <a:cubicBezTo>
                      <a:pt x="9030" y="135732"/>
                      <a:pt x="0" y="113932"/>
                      <a:pt x="0" y="91200"/>
                    </a:cubicBezTo>
                    <a:lnTo>
                      <a:pt x="0" y="85708"/>
                    </a:lnTo>
                    <a:cubicBezTo>
                      <a:pt x="0" y="62977"/>
                      <a:pt x="9030" y="41177"/>
                      <a:pt x="25103" y="25103"/>
                    </a:cubicBezTo>
                    <a:cubicBezTo>
                      <a:pt x="41177" y="9030"/>
                      <a:pt x="62977" y="0"/>
                      <a:pt x="85708" y="0"/>
                    </a:cubicBezTo>
                    <a:close/>
                  </a:path>
                </a:pathLst>
              </a:custGeom>
              <a:solidFill>
                <a:srgbClr val="5188CC"/>
              </a:solidFill>
            </p:spPr>
          </p:sp>
          <p:sp>
            <p:nvSpPr>
              <p:cNvPr name="TextBox 28" id="28"/>
              <p:cNvSpPr txBox="true"/>
              <p:nvPr/>
            </p:nvSpPr>
            <p:spPr>
              <a:xfrm>
                <a:off x="0" y="-47625"/>
                <a:ext cx="1213306" cy="224534"/>
              </a:xfrm>
              <a:prstGeom prst="rect">
                <a:avLst/>
              </a:prstGeom>
            </p:spPr>
            <p:txBody>
              <a:bodyPr anchor="ctr" rtlCol="false" tIns="50800" lIns="50800" bIns="50800" rIns="50800"/>
              <a:lstStyle/>
              <a:p>
                <a:pPr algn="ctr">
                  <a:lnSpc>
                    <a:spcPts val="2800"/>
                  </a:lnSpc>
                </a:pPr>
              </a:p>
            </p:txBody>
          </p:sp>
        </p:grpSp>
        <p:sp>
          <p:nvSpPr>
            <p:cNvPr name="TextBox 29" id="29"/>
            <p:cNvSpPr txBox="true"/>
            <p:nvPr/>
          </p:nvSpPr>
          <p:spPr>
            <a:xfrm rot="0">
              <a:off x="341554" y="186604"/>
              <a:ext cx="5732570" cy="484291"/>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Aileron Heavy"/>
                  <a:ea typeface="Aileron Heavy"/>
                  <a:cs typeface="Aileron Heavy"/>
                  <a:sym typeface="Aileron Heavy"/>
                </a:rPr>
                <a:t>Các hoạt động đối với giỏ hàng</a:t>
              </a:r>
            </a:p>
          </p:txBody>
        </p:sp>
      </p:grpSp>
      <p:grpSp>
        <p:nvGrpSpPr>
          <p:cNvPr name="Group 30" id="30"/>
          <p:cNvGrpSpPr/>
          <p:nvPr/>
        </p:nvGrpSpPr>
        <p:grpSpPr>
          <a:xfrm rot="0">
            <a:off x="15917179" y="3274668"/>
            <a:ext cx="2079672" cy="671700"/>
            <a:chOff x="0" y="0"/>
            <a:chExt cx="2772896" cy="895600"/>
          </a:xfrm>
        </p:grpSpPr>
        <p:grpSp>
          <p:nvGrpSpPr>
            <p:cNvPr name="Group 31" id="31"/>
            <p:cNvGrpSpPr/>
            <p:nvPr/>
          </p:nvGrpSpPr>
          <p:grpSpPr>
            <a:xfrm rot="0">
              <a:off x="0" y="0"/>
              <a:ext cx="2772896" cy="895600"/>
              <a:chOff x="0" y="0"/>
              <a:chExt cx="547733" cy="176909"/>
            </a:xfrm>
          </p:grpSpPr>
          <p:sp>
            <p:nvSpPr>
              <p:cNvPr name="Freeform 32" id="32"/>
              <p:cNvSpPr/>
              <p:nvPr/>
            </p:nvSpPr>
            <p:spPr>
              <a:xfrm flipH="false" flipV="false" rot="0">
                <a:off x="0" y="0"/>
                <a:ext cx="547733" cy="176909"/>
              </a:xfrm>
              <a:custGeom>
                <a:avLst/>
                <a:gdLst/>
                <a:ahLst/>
                <a:cxnLst/>
                <a:rect r="r" b="b" t="t" l="l"/>
                <a:pathLst>
                  <a:path h="176909" w="547733">
                    <a:moveTo>
                      <a:pt x="88454" y="0"/>
                    </a:moveTo>
                    <a:lnTo>
                      <a:pt x="459278" y="0"/>
                    </a:lnTo>
                    <a:cubicBezTo>
                      <a:pt x="508130" y="0"/>
                      <a:pt x="547733" y="39602"/>
                      <a:pt x="547733" y="88454"/>
                    </a:cubicBezTo>
                    <a:lnTo>
                      <a:pt x="547733" y="88454"/>
                    </a:lnTo>
                    <a:cubicBezTo>
                      <a:pt x="547733" y="137306"/>
                      <a:pt x="508130" y="176909"/>
                      <a:pt x="459278" y="176909"/>
                    </a:cubicBezTo>
                    <a:lnTo>
                      <a:pt x="88454" y="176909"/>
                    </a:lnTo>
                    <a:cubicBezTo>
                      <a:pt x="39602" y="176909"/>
                      <a:pt x="0" y="137306"/>
                      <a:pt x="0" y="88454"/>
                    </a:cubicBezTo>
                    <a:lnTo>
                      <a:pt x="0" y="88454"/>
                    </a:lnTo>
                    <a:cubicBezTo>
                      <a:pt x="0" y="39602"/>
                      <a:pt x="39602" y="0"/>
                      <a:pt x="88454" y="0"/>
                    </a:cubicBezTo>
                    <a:close/>
                  </a:path>
                </a:pathLst>
              </a:custGeom>
              <a:solidFill>
                <a:srgbClr val="5188CC"/>
              </a:solidFill>
            </p:spPr>
          </p:sp>
          <p:sp>
            <p:nvSpPr>
              <p:cNvPr name="TextBox 33" id="33"/>
              <p:cNvSpPr txBox="true"/>
              <p:nvPr/>
            </p:nvSpPr>
            <p:spPr>
              <a:xfrm>
                <a:off x="0" y="-47625"/>
                <a:ext cx="547733" cy="224534"/>
              </a:xfrm>
              <a:prstGeom prst="rect">
                <a:avLst/>
              </a:prstGeom>
            </p:spPr>
            <p:txBody>
              <a:bodyPr anchor="ctr" rtlCol="false" tIns="50800" lIns="50800" bIns="50800" rIns="50800"/>
              <a:lstStyle/>
              <a:p>
                <a:pPr algn="ctr">
                  <a:lnSpc>
                    <a:spcPts val="2800"/>
                  </a:lnSpc>
                </a:pPr>
              </a:p>
            </p:txBody>
          </p:sp>
        </p:grpSp>
        <p:sp>
          <p:nvSpPr>
            <p:cNvPr name="TextBox 34" id="34"/>
            <p:cNvSpPr txBox="true"/>
            <p:nvPr/>
          </p:nvSpPr>
          <p:spPr>
            <a:xfrm rot="0">
              <a:off x="166438" y="186602"/>
              <a:ext cx="2440020" cy="484293"/>
            </a:xfrm>
            <a:prstGeom prst="rect">
              <a:avLst/>
            </a:prstGeom>
          </p:spPr>
          <p:txBody>
            <a:bodyPr anchor="t" rtlCol="false" tIns="0" lIns="0" bIns="0" rIns="0">
              <a:spAutoFit/>
            </a:bodyPr>
            <a:lstStyle/>
            <a:p>
              <a:pPr algn="ctr" marL="0" indent="0" lvl="0">
                <a:lnSpc>
                  <a:spcPts val="3079"/>
                </a:lnSpc>
                <a:spcBef>
                  <a:spcPct val="0"/>
                </a:spcBef>
              </a:pPr>
              <a:r>
                <a:rPr lang="en-US" b="true" sz="2199">
                  <a:solidFill>
                    <a:srgbClr val="FFFFFF"/>
                  </a:solidFill>
                  <a:latin typeface="Aileron Bold"/>
                  <a:ea typeface="Aileron Bold"/>
                  <a:cs typeface="Aileron Bold"/>
                  <a:sym typeface="Aileron Bold"/>
                </a:rPr>
                <a:t>Feedback</a:t>
              </a:r>
            </a:p>
          </p:txBody>
        </p:sp>
      </p:grpSp>
      <p:grpSp>
        <p:nvGrpSpPr>
          <p:cNvPr name="Group 35" id="35"/>
          <p:cNvGrpSpPr/>
          <p:nvPr/>
        </p:nvGrpSpPr>
        <p:grpSpPr>
          <a:xfrm rot="0">
            <a:off x="2105592" y="6108527"/>
            <a:ext cx="16017103" cy="2347169"/>
            <a:chOff x="0" y="0"/>
            <a:chExt cx="4218496" cy="618184"/>
          </a:xfrm>
        </p:grpSpPr>
        <p:sp>
          <p:nvSpPr>
            <p:cNvPr name="Freeform 36" id="36"/>
            <p:cNvSpPr/>
            <p:nvPr/>
          </p:nvSpPr>
          <p:spPr>
            <a:xfrm flipH="false" flipV="false" rot="0">
              <a:off x="0" y="0"/>
              <a:ext cx="4218496" cy="618185"/>
            </a:xfrm>
            <a:custGeom>
              <a:avLst/>
              <a:gdLst/>
              <a:ahLst/>
              <a:cxnLst/>
              <a:rect r="r" b="b" t="t" l="l"/>
              <a:pathLst>
                <a:path h="618185" w="4218496">
                  <a:moveTo>
                    <a:pt x="7250" y="0"/>
                  </a:moveTo>
                  <a:lnTo>
                    <a:pt x="4211246" y="0"/>
                  </a:lnTo>
                  <a:cubicBezTo>
                    <a:pt x="4215250" y="0"/>
                    <a:pt x="4218496" y="3246"/>
                    <a:pt x="4218496" y="7250"/>
                  </a:cubicBezTo>
                  <a:lnTo>
                    <a:pt x="4218496" y="610934"/>
                  </a:lnTo>
                  <a:cubicBezTo>
                    <a:pt x="4218496" y="614938"/>
                    <a:pt x="4215250" y="618185"/>
                    <a:pt x="4211246" y="618185"/>
                  </a:cubicBezTo>
                  <a:lnTo>
                    <a:pt x="7250" y="618185"/>
                  </a:lnTo>
                  <a:cubicBezTo>
                    <a:pt x="3246" y="618185"/>
                    <a:pt x="0" y="614938"/>
                    <a:pt x="0" y="610934"/>
                  </a:cubicBezTo>
                  <a:lnTo>
                    <a:pt x="0" y="7250"/>
                  </a:lnTo>
                  <a:cubicBezTo>
                    <a:pt x="0" y="3246"/>
                    <a:pt x="3246" y="0"/>
                    <a:pt x="7250" y="0"/>
                  </a:cubicBezTo>
                  <a:close/>
                </a:path>
              </a:pathLst>
            </a:custGeom>
            <a:solidFill>
              <a:srgbClr val="E1EDFC"/>
            </a:solidFill>
            <a:ln cap="sq">
              <a:noFill/>
              <a:prstDash val="solid"/>
              <a:miter/>
            </a:ln>
          </p:spPr>
        </p:sp>
        <p:sp>
          <p:nvSpPr>
            <p:cNvPr name="TextBox 37" id="37"/>
            <p:cNvSpPr txBox="true"/>
            <p:nvPr/>
          </p:nvSpPr>
          <p:spPr>
            <a:xfrm>
              <a:off x="0" y="-47625"/>
              <a:ext cx="4218496" cy="665809"/>
            </a:xfrm>
            <a:prstGeom prst="rect">
              <a:avLst/>
            </a:prstGeom>
          </p:spPr>
          <p:txBody>
            <a:bodyPr anchor="ctr" rtlCol="false" tIns="50800" lIns="50800" bIns="50800" rIns="50800"/>
            <a:lstStyle/>
            <a:p>
              <a:pPr algn="ctr">
                <a:lnSpc>
                  <a:spcPts val="2800"/>
                </a:lnSpc>
              </a:pPr>
            </a:p>
          </p:txBody>
        </p:sp>
      </p:grpSp>
      <p:sp>
        <p:nvSpPr>
          <p:cNvPr name="AutoShape 38" id="38"/>
          <p:cNvSpPr/>
          <p:nvPr/>
        </p:nvSpPr>
        <p:spPr>
          <a:xfrm>
            <a:off x="-376287" y="5975567"/>
            <a:ext cx="18714101" cy="0"/>
          </a:xfrm>
          <a:prstGeom prst="line">
            <a:avLst/>
          </a:prstGeom>
          <a:ln cap="flat" w="38100">
            <a:solidFill>
              <a:srgbClr val="5188CC"/>
            </a:solidFill>
            <a:prstDash val="solid"/>
            <a:headEnd type="none" len="sm" w="sm"/>
            <a:tailEnd type="none" len="sm" w="sm"/>
          </a:ln>
        </p:spPr>
      </p:sp>
      <p:grpSp>
        <p:nvGrpSpPr>
          <p:cNvPr name="Group 39" id="39"/>
          <p:cNvGrpSpPr/>
          <p:nvPr/>
        </p:nvGrpSpPr>
        <p:grpSpPr>
          <a:xfrm rot="0">
            <a:off x="7935109" y="5582067"/>
            <a:ext cx="890951" cy="890951"/>
            <a:chOff x="0" y="0"/>
            <a:chExt cx="1187935" cy="1187935"/>
          </a:xfrm>
        </p:grpSpPr>
        <p:grpSp>
          <p:nvGrpSpPr>
            <p:cNvPr name="Group 40" id="40"/>
            <p:cNvGrpSpPr/>
            <p:nvPr/>
          </p:nvGrpSpPr>
          <p:grpSpPr>
            <a:xfrm rot="0">
              <a:off x="0" y="0"/>
              <a:ext cx="1187935" cy="1187935"/>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42" id="42"/>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43" id="43"/>
            <p:cNvSpPr/>
            <p:nvPr/>
          </p:nvSpPr>
          <p:spPr>
            <a:xfrm flipH="false" flipV="false" rot="5400000">
              <a:off x="334109" y="334109"/>
              <a:ext cx="519717" cy="519717"/>
            </a:xfrm>
            <a:custGeom>
              <a:avLst/>
              <a:gdLst/>
              <a:ahLst/>
              <a:cxnLst/>
              <a:rect r="r" b="b" t="t" l="l"/>
              <a:pathLst>
                <a:path h="519717" w="519717">
                  <a:moveTo>
                    <a:pt x="0" y="0"/>
                  </a:moveTo>
                  <a:lnTo>
                    <a:pt x="519717" y="0"/>
                  </a:lnTo>
                  <a:lnTo>
                    <a:pt x="519717" y="519717"/>
                  </a:lnTo>
                  <a:lnTo>
                    <a:pt x="0" y="5197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44" id="44"/>
          <p:cNvGrpSpPr/>
          <p:nvPr/>
        </p:nvGrpSpPr>
        <p:grpSpPr>
          <a:xfrm rot="0">
            <a:off x="6145165" y="6958794"/>
            <a:ext cx="4048806" cy="665701"/>
            <a:chOff x="0" y="0"/>
            <a:chExt cx="5398408" cy="887601"/>
          </a:xfrm>
        </p:grpSpPr>
        <p:grpSp>
          <p:nvGrpSpPr>
            <p:cNvPr name="Group 45" id="45"/>
            <p:cNvGrpSpPr/>
            <p:nvPr/>
          </p:nvGrpSpPr>
          <p:grpSpPr>
            <a:xfrm rot="0">
              <a:off x="0" y="0"/>
              <a:ext cx="5398408" cy="887601"/>
              <a:chOff x="0" y="0"/>
              <a:chExt cx="1066352" cy="175329"/>
            </a:xfrm>
          </p:grpSpPr>
          <p:sp>
            <p:nvSpPr>
              <p:cNvPr name="Freeform 46" id="46"/>
              <p:cNvSpPr/>
              <p:nvPr/>
            </p:nvSpPr>
            <p:spPr>
              <a:xfrm flipH="false" flipV="false" rot="0">
                <a:off x="0" y="0"/>
                <a:ext cx="1066352" cy="175329"/>
              </a:xfrm>
              <a:custGeom>
                <a:avLst/>
                <a:gdLst/>
                <a:ahLst/>
                <a:cxnLst/>
                <a:rect r="r" b="b" t="t" l="l"/>
                <a:pathLst>
                  <a:path h="175329" w="1066352">
                    <a:moveTo>
                      <a:pt x="87664" y="0"/>
                    </a:moveTo>
                    <a:lnTo>
                      <a:pt x="978688" y="0"/>
                    </a:lnTo>
                    <a:cubicBezTo>
                      <a:pt x="1001938" y="0"/>
                      <a:pt x="1024236" y="9236"/>
                      <a:pt x="1040676" y="25676"/>
                    </a:cubicBezTo>
                    <a:cubicBezTo>
                      <a:pt x="1057116" y="42117"/>
                      <a:pt x="1066352" y="64414"/>
                      <a:pt x="1066352" y="87664"/>
                    </a:cubicBezTo>
                    <a:lnTo>
                      <a:pt x="1066352" y="87664"/>
                    </a:lnTo>
                    <a:cubicBezTo>
                      <a:pt x="1066352" y="136080"/>
                      <a:pt x="1027103" y="175329"/>
                      <a:pt x="978688"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sp>
          <p:sp>
            <p:nvSpPr>
              <p:cNvPr name="TextBox 47" id="47"/>
              <p:cNvSpPr txBox="true"/>
              <p:nvPr/>
            </p:nvSpPr>
            <p:spPr>
              <a:xfrm>
                <a:off x="0" y="-47625"/>
                <a:ext cx="1066352" cy="222954"/>
              </a:xfrm>
              <a:prstGeom prst="rect">
                <a:avLst/>
              </a:prstGeom>
            </p:spPr>
            <p:txBody>
              <a:bodyPr anchor="ctr" rtlCol="false" tIns="50800" lIns="50800" bIns="50800" rIns="50800"/>
              <a:lstStyle/>
              <a:p>
                <a:pPr algn="ctr">
                  <a:lnSpc>
                    <a:spcPts val="2800"/>
                  </a:lnSpc>
                </a:pPr>
              </a:p>
            </p:txBody>
          </p:sp>
        </p:grpSp>
        <p:sp>
          <p:nvSpPr>
            <p:cNvPr name="TextBox 48" id="48"/>
            <p:cNvSpPr txBox="true"/>
            <p:nvPr/>
          </p:nvSpPr>
          <p:spPr>
            <a:xfrm rot="0">
              <a:off x="107406" y="142752"/>
              <a:ext cx="5227395" cy="531934"/>
            </a:xfrm>
            <a:prstGeom prst="rect">
              <a:avLst/>
            </a:prstGeom>
          </p:spPr>
          <p:txBody>
            <a:bodyPr anchor="t" rtlCol="false" tIns="0" lIns="0" bIns="0" rIns="0">
              <a:spAutoFit/>
            </a:bodyPr>
            <a:lstStyle/>
            <a:p>
              <a:pPr algn="ctr">
                <a:lnSpc>
                  <a:spcPts val="3080"/>
                </a:lnSpc>
              </a:pPr>
              <a:r>
                <a:rPr lang="en-US" sz="2200" b="true">
                  <a:solidFill>
                    <a:srgbClr val="FFFFFF"/>
                  </a:solidFill>
                  <a:latin typeface="Arial Bold"/>
                  <a:ea typeface="Arial Bold"/>
                  <a:cs typeface="Arial Bold"/>
                  <a:sym typeface="Arial Bold"/>
                </a:rPr>
                <a:t>Thông tin giỏ hàng bị bỏ</a:t>
              </a:r>
            </a:p>
          </p:txBody>
        </p:sp>
      </p:grpSp>
      <p:grpSp>
        <p:nvGrpSpPr>
          <p:cNvPr name="Group 49" id="49"/>
          <p:cNvGrpSpPr/>
          <p:nvPr/>
        </p:nvGrpSpPr>
        <p:grpSpPr>
          <a:xfrm rot="0">
            <a:off x="2218838" y="6833529"/>
            <a:ext cx="3368109" cy="665701"/>
            <a:chOff x="0" y="0"/>
            <a:chExt cx="4490812" cy="887601"/>
          </a:xfrm>
        </p:grpSpPr>
        <p:grpSp>
          <p:nvGrpSpPr>
            <p:cNvPr name="Group 50" id="50"/>
            <p:cNvGrpSpPr/>
            <p:nvPr/>
          </p:nvGrpSpPr>
          <p:grpSpPr>
            <a:xfrm rot="0">
              <a:off x="0" y="0"/>
              <a:ext cx="4490812" cy="887601"/>
              <a:chOff x="0" y="0"/>
              <a:chExt cx="887074" cy="175329"/>
            </a:xfrm>
          </p:grpSpPr>
          <p:sp>
            <p:nvSpPr>
              <p:cNvPr name="Freeform 51" id="51"/>
              <p:cNvSpPr/>
              <p:nvPr/>
            </p:nvSpPr>
            <p:spPr>
              <a:xfrm flipH="false" flipV="false" rot="0">
                <a:off x="0" y="0"/>
                <a:ext cx="887074" cy="175329"/>
              </a:xfrm>
              <a:custGeom>
                <a:avLst/>
                <a:gdLst/>
                <a:ahLst/>
                <a:cxnLst/>
                <a:rect r="r" b="b" t="t" l="l"/>
                <a:pathLst>
                  <a:path h="175329" w="887074">
                    <a:moveTo>
                      <a:pt x="87664" y="0"/>
                    </a:moveTo>
                    <a:lnTo>
                      <a:pt x="799410" y="0"/>
                    </a:lnTo>
                    <a:cubicBezTo>
                      <a:pt x="822660" y="0"/>
                      <a:pt x="844957" y="9236"/>
                      <a:pt x="861398" y="25676"/>
                    </a:cubicBezTo>
                    <a:cubicBezTo>
                      <a:pt x="877838" y="42117"/>
                      <a:pt x="887074" y="64414"/>
                      <a:pt x="887074" y="87664"/>
                    </a:cubicBezTo>
                    <a:lnTo>
                      <a:pt x="887074" y="87664"/>
                    </a:lnTo>
                    <a:cubicBezTo>
                      <a:pt x="887074" y="136080"/>
                      <a:pt x="847825" y="175329"/>
                      <a:pt x="79941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sp>
          <p:sp>
            <p:nvSpPr>
              <p:cNvPr name="TextBox 52" id="52"/>
              <p:cNvSpPr txBox="true"/>
              <p:nvPr/>
            </p:nvSpPr>
            <p:spPr>
              <a:xfrm>
                <a:off x="0" y="-47625"/>
                <a:ext cx="887074" cy="222954"/>
              </a:xfrm>
              <a:prstGeom prst="rect">
                <a:avLst/>
              </a:prstGeom>
            </p:spPr>
            <p:txBody>
              <a:bodyPr anchor="ctr" rtlCol="false" tIns="50800" lIns="50800" bIns="50800" rIns="50800"/>
              <a:lstStyle/>
              <a:p>
                <a:pPr algn="ctr">
                  <a:lnSpc>
                    <a:spcPts val="2800"/>
                  </a:lnSpc>
                </a:pPr>
              </a:p>
            </p:txBody>
          </p:sp>
        </p:grpSp>
        <p:sp>
          <p:nvSpPr>
            <p:cNvPr name="TextBox 53" id="53"/>
            <p:cNvSpPr txBox="true"/>
            <p:nvPr/>
          </p:nvSpPr>
          <p:spPr>
            <a:xfrm rot="0">
              <a:off x="146626" y="134980"/>
              <a:ext cx="4255408" cy="531934"/>
            </a:xfrm>
            <a:prstGeom prst="rect">
              <a:avLst/>
            </a:prstGeom>
          </p:spPr>
          <p:txBody>
            <a:bodyPr anchor="t" rtlCol="false" tIns="0" lIns="0" bIns="0" rIns="0">
              <a:spAutoFit/>
            </a:bodyPr>
            <a:lstStyle/>
            <a:p>
              <a:pPr algn="ctr">
                <a:lnSpc>
                  <a:spcPts val="3080"/>
                </a:lnSpc>
              </a:pPr>
              <a:r>
                <a:rPr lang="en-US" sz="2200" b="true">
                  <a:solidFill>
                    <a:srgbClr val="FFFFFF"/>
                  </a:solidFill>
                  <a:latin typeface="Arial Bold"/>
                  <a:ea typeface="Arial Bold"/>
                  <a:cs typeface="Arial Bold"/>
                  <a:sym typeface="Arial Bold"/>
                </a:rPr>
                <a:t>Thông tin thanh toán</a:t>
              </a:r>
            </a:p>
          </p:txBody>
        </p:sp>
      </p:grpSp>
      <p:grpSp>
        <p:nvGrpSpPr>
          <p:cNvPr name="Group 54" id="54"/>
          <p:cNvGrpSpPr/>
          <p:nvPr/>
        </p:nvGrpSpPr>
        <p:grpSpPr>
          <a:xfrm rot="0">
            <a:off x="10788612" y="6917805"/>
            <a:ext cx="4606771" cy="671700"/>
            <a:chOff x="0" y="0"/>
            <a:chExt cx="6142361" cy="895600"/>
          </a:xfrm>
        </p:grpSpPr>
        <p:grpSp>
          <p:nvGrpSpPr>
            <p:cNvPr name="Group 55" id="55"/>
            <p:cNvGrpSpPr/>
            <p:nvPr/>
          </p:nvGrpSpPr>
          <p:grpSpPr>
            <a:xfrm rot="0">
              <a:off x="0" y="0"/>
              <a:ext cx="6142361" cy="895600"/>
              <a:chOff x="0" y="0"/>
              <a:chExt cx="1213306" cy="176909"/>
            </a:xfrm>
          </p:grpSpPr>
          <p:sp>
            <p:nvSpPr>
              <p:cNvPr name="Freeform 56" id="56"/>
              <p:cNvSpPr/>
              <p:nvPr/>
            </p:nvSpPr>
            <p:spPr>
              <a:xfrm flipH="false" flipV="false" rot="0">
                <a:off x="0" y="0"/>
                <a:ext cx="1213306" cy="176909"/>
              </a:xfrm>
              <a:custGeom>
                <a:avLst/>
                <a:gdLst/>
                <a:ahLst/>
                <a:cxnLst/>
                <a:rect r="r" b="b" t="t" l="l"/>
                <a:pathLst>
                  <a:path h="176909" w="1213306">
                    <a:moveTo>
                      <a:pt x="85708" y="0"/>
                    </a:moveTo>
                    <a:lnTo>
                      <a:pt x="1127598" y="0"/>
                    </a:lnTo>
                    <a:cubicBezTo>
                      <a:pt x="1150329" y="0"/>
                      <a:pt x="1172129" y="9030"/>
                      <a:pt x="1188203" y="25103"/>
                    </a:cubicBezTo>
                    <a:cubicBezTo>
                      <a:pt x="1204276" y="41177"/>
                      <a:pt x="1213306" y="62977"/>
                      <a:pt x="1213306" y="85708"/>
                    </a:cubicBezTo>
                    <a:lnTo>
                      <a:pt x="1213306" y="91200"/>
                    </a:lnTo>
                    <a:cubicBezTo>
                      <a:pt x="1213306" y="113932"/>
                      <a:pt x="1204276" y="135732"/>
                      <a:pt x="1188203" y="151805"/>
                    </a:cubicBezTo>
                    <a:cubicBezTo>
                      <a:pt x="1172129" y="167879"/>
                      <a:pt x="1150329" y="176909"/>
                      <a:pt x="1127598" y="176909"/>
                    </a:cubicBezTo>
                    <a:lnTo>
                      <a:pt x="85708" y="176909"/>
                    </a:lnTo>
                    <a:cubicBezTo>
                      <a:pt x="62977" y="176909"/>
                      <a:pt x="41177" y="167879"/>
                      <a:pt x="25103" y="151805"/>
                    </a:cubicBezTo>
                    <a:cubicBezTo>
                      <a:pt x="9030" y="135732"/>
                      <a:pt x="0" y="113932"/>
                      <a:pt x="0" y="91200"/>
                    </a:cubicBezTo>
                    <a:lnTo>
                      <a:pt x="0" y="85708"/>
                    </a:lnTo>
                    <a:cubicBezTo>
                      <a:pt x="0" y="62977"/>
                      <a:pt x="9030" y="41177"/>
                      <a:pt x="25103" y="25103"/>
                    </a:cubicBezTo>
                    <a:cubicBezTo>
                      <a:pt x="41177" y="9030"/>
                      <a:pt x="62977" y="0"/>
                      <a:pt x="85708" y="0"/>
                    </a:cubicBezTo>
                    <a:close/>
                  </a:path>
                </a:pathLst>
              </a:custGeom>
              <a:solidFill>
                <a:srgbClr val="5188CC"/>
              </a:solidFill>
            </p:spPr>
          </p:sp>
          <p:sp>
            <p:nvSpPr>
              <p:cNvPr name="TextBox 57" id="57"/>
              <p:cNvSpPr txBox="true"/>
              <p:nvPr/>
            </p:nvSpPr>
            <p:spPr>
              <a:xfrm>
                <a:off x="0" y="-47625"/>
                <a:ext cx="1213306" cy="224534"/>
              </a:xfrm>
              <a:prstGeom prst="rect">
                <a:avLst/>
              </a:prstGeom>
            </p:spPr>
            <p:txBody>
              <a:bodyPr anchor="ctr" rtlCol="false" tIns="50800" lIns="50800" bIns="50800" rIns="50800"/>
              <a:lstStyle/>
              <a:p>
                <a:pPr algn="ctr">
                  <a:lnSpc>
                    <a:spcPts val="2800"/>
                  </a:lnSpc>
                </a:pPr>
              </a:p>
            </p:txBody>
          </p:sp>
        </p:grpSp>
        <p:sp>
          <p:nvSpPr>
            <p:cNvPr name="TextBox 58" id="58"/>
            <p:cNvSpPr txBox="true"/>
            <p:nvPr/>
          </p:nvSpPr>
          <p:spPr>
            <a:xfrm rot="0">
              <a:off x="204896" y="182361"/>
              <a:ext cx="5732570" cy="531934"/>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Arial Bold"/>
                  <a:ea typeface="Arial Bold"/>
                  <a:cs typeface="Arial Bold"/>
                  <a:sym typeface="Arial Bold"/>
                </a:rPr>
                <a:t>Dữ liệu bổ sung</a:t>
              </a:r>
            </a:p>
          </p:txBody>
        </p:sp>
      </p:grpSp>
      <p:grpSp>
        <p:nvGrpSpPr>
          <p:cNvPr name="Group 59" id="59"/>
          <p:cNvGrpSpPr/>
          <p:nvPr/>
        </p:nvGrpSpPr>
        <p:grpSpPr>
          <a:xfrm rot="0">
            <a:off x="17259300" y="9621299"/>
            <a:ext cx="998671" cy="665701"/>
            <a:chOff x="0" y="0"/>
            <a:chExt cx="263024" cy="175329"/>
          </a:xfrm>
        </p:grpSpPr>
        <p:sp>
          <p:nvSpPr>
            <p:cNvPr name="Freeform 60" id="60"/>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61" id="61"/>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grpSp>
        <p:nvGrpSpPr>
          <p:cNvPr name="Group 62" id="62"/>
          <p:cNvGrpSpPr/>
          <p:nvPr/>
        </p:nvGrpSpPr>
        <p:grpSpPr>
          <a:xfrm rot="0">
            <a:off x="7724092" y="1693924"/>
            <a:ext cx="890951" cy="890951"/>
            <a:chOff x="0" y="0"/>
            <a:chExt cx="1187935" cy="1187935"/>
          </a:xfrm>
        </p:grpSpPr>
        <p:grpSp>
          <p:nvGrpSpPr>
            <p:cNvPr name="Group 63" id="63"/>
            <p:cNvGrpSpPr/>
            <p:nvPr/>
          </p:nvGrpSpPr>
          <p:grpSpPr>
            <a:xfrm rot="0">
              <a:off x="0" y="0"/>
              <a:ext cx="1187935" cy="1187935"/>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65" id="6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66" id="66"/>
            <p:cNvSpPr/>
            <p:nvPr/>
          </p:nvSpPr>
          <p:spPr>
            <a:xfrm flipH="false" flipV="false" rot="5400000">
              <a:off x="346809" y="334109"/>
              <a:ext cx="519717" cy="519717"/>
            </a:xfrm>
            <a:custGeom>
              <a:avLst/>
              <a:gdLst/>
              <a:ahLst/>
              <a:cxnLst/>
              <a:rect r="r" b="b" t="t" l="l"/>
              <a:pathLst>
                <a:path h="519717" w="519717">
                  <a:moveTo>
                    <a:pt x="0" y="0"/>
                  </a:moveTo>
                  <a:lnTo>
                    <a:pt x="519717" y="0"/>
                  </a:lnTo>
                  <a:lnTo>
                    <a:pt x="519717" y="519717"/>
                  </a:lnTo>
                  <a:lnTo>
                    <a:pt x="0" y="5197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67" id="67"/>
          <p:cNvGrpSpPr/>
          <p:nvPr/>
        </p:nvGrpSpPr>
        <p:grpSpPr>
          <a:xfrm rot="0">
            <a:off x="12646522" y="1706208"/>
            <a:ext cx="890951" cy="890951"/>
            <a:chOff x="0" y="0"/>
            <a:chExt cx="1187935" cy="1187935"/>
          </a:xfrm>
        </p:grpSpPr>
        <p:grpSp>
          <p:nvGrpSpPr>
            <p:cNvPr name="Group 68" id="68"/>
            <p:cNvGrpSpPr/>
            <p:nvPr/>
          </p:nvGrpSpPr>
          <p:grpSpPr>
            <a:xfrm rot="0">
              <a:off x="0" y="0"/>
              <a:ext cx="1187935" cy="1187935"/>
              <a:chOff x="0" y="0"/>
              <a:chExt cx="812800" cy="812800"/>
            </a:xfrm>
          </p:grpSpPr>
          <p:sp>
            <p:nvSpPr>
              <p:cNvPr name="Freeform 69" id="6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70" id="7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71" id="71"/>
            <p:cNvSpPr/>
            <p:nvPr/>
          </p:nvSpPr>
          <p:spPr>
            <a:xfrm flipH="false" flipV="false" rot="5400000">
              <a:off x="346809" y="334109"/>
              <a:ext cx="519717" cy="519717"/>
            </a:xfrm>
            <a:custGeom>
              <a:avLst/>
              <a:gdLst/>
              <a:ahLst/>
              <a:cxnLst/>
              <a:rect r="r" b="b" t="t" l="l"/>
              <a:pathLst>
                <a:path h="519717" w="519717">
                  <a:moveTo>
                    <a:pt x="0" y="0"/>
                  </a:moveTo>
                  <a:lnTo>
                    <a:pt x="519717" y="0"/>
                  </a:lnTo>
                  <a:lnTo>
                    <a:pt x="519717" y="519717"/>
                  </a:lnTo>
                  <a:lnTo>
                    <a:pt x="0" y="5197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72" id="72"/>
          <p:cNvGrpSpPr/>
          <p:nvPr/>
        </p:nvGrpSpPr>
        <p:grpSpPr>
          <a:xfrm rot="0">
            <a:off x="16511539" y="1706208"/>
            <a:ext cx="890951" cy="890951"/>
            <a:chOff x="0" y="0"/>
            <a:chExt cx="1187935" cy="1187935"/>
          </a:xfrm>
        </p:grpSpPr>
        <p:grpSp>
          <p:nvGrpSpPr>
            <p:cNvPr name="Group 73" id="73"/>
            <p:cNvGrpSpPr/>
            <p:nvPr/>
          </p:nvGrpSpPr>
          <p:grpSpPr>
            <a:xfrm rot="0">
              <a:off x="0" y="0"/>
              <a:ext cx="1187935" cy="1187935"/>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75" id="7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76" id="76"/>
            <p:cNvSpPr/>
            <p:nvPr/>
          </p:nvSpPr>
          <p:spPr>
            <a:xfrm flipH="false" flipV="false" rot="5400000">
              <a:off x="346809" y="334109"/>
              <a:ext cx="519717" cy="519717"/>
            </a:xfrm>
            <a:custGeom>
              <a:avLst/>
              <a:gdLst/>
              <a:ahLst/>
              <a:cxnLst/>
              <a:rect r="r" b="b" t="t" l="l"/>
              <a:pathLst>
                <a:path h="519717" w="519717">
                  <a:moveTo>
                    <a:pt x="0" y="0"/>
                  </a:moveTo>
                  <a:lnTo>
                    <a:pt x="519717" y="0"/>
                  </a:lnTo>
                  <a:lnTo>
                    <a:pt x="519717" y="519717"/>
                  </a:lnTo>
                  <a:lnTo>
                    <a:pt x="0" y="5197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77" id="77"/>
          <p:cNvGrpSpPr/>
          <p:nvPr/>
        </p:nvGrpSpPr>
        <p:grpSpPr>
          <a:xfrm rot="0">
            <a:off x="12610099" y="5456798"/>
            <a:ext cx="890951" cy="890951"/>
            <a:chOff x="0" y="0"/>
            <a:chExt cx="1187935" cy="1187935"/>
          </a:xfrm>
        </p:grpSpPr>
        <p:grpSp>
          <p:nvGrpSpPr>
            <p:cNvPr name="Group 78" id="78"/>
            <p:cNvGrpSpPr/>
            <p:nvPr/>
          </p:nvGrpSpPr>
          <p:grpSpPr>
            <a:xfrm rot="0">
              <a:off x="0" y="0"/>
              <a:ext cx="1187935" cy="1187935"/>
              <a:chOff x="0" y="0"/>
              <a:chExt cx="812800" cy="812800"/>
            </a:xfrm>
          </p:grpSpPr>
          <p:sp>
            <p:nvSpPr>
              <p:cNvPr name="Freeform 79" id="7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80" id="8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1" id="81"/>
            <p:cNvSpPr/>
            <p:nvPr/>
          </p:nvSpPr>
          <p:spPr>
            <a:xfrm flipH="false" flipV="false" rot="5400000">
              <a:off x="334109" y="334109"/>
              <a:ext cx="519717" cy="519717"/>
            </a:xfrm>
            <a:custGeom>
              <a:avLst/>
              <a:gdLst/>
              <a:ahLst/>
              <a:cxnLst/>
              <a:rect r="r" b="b" t="t" l="l"/>
              <a:pathLst>
                <a:path h="519717" w="519717">
                  <a:moveTo>
                    <a:pt x="0" y="0"/>
                  </a:moveTo>
                  <a:lnTo>
                    <a:pt x="519717" y="0"/>
                  </a:lnTo>
                  <a:lnTo>
                    <a:pt x="519717" y="519717"/>
                  </a:lnTo>
                  <a:lnTo>
                    <a:pt x="0" y="5197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82" id="82"/>
          <p:cNvGrpSpPr/>
          <p:nvPr/>
        </p:nvGrpSpPr>
        <p:grpSpPr>
          <a:xfrm rot="0">
            <a:off x="3479110" y="5414660"/>
            <a:ext cx="890951" cy="890951"/>
            <a:chOff x="0" y="0"/>
            <a:chExt cx="1187935" cy="1187935"/>
          </a:xfrm>
        </p:grpSpPr>
        <p:grpSp>
          <p:nvGrpSpPr>
            <p:cNvPr name="Group 83" id="83"/>
            <p:cNvGrpSpPr/>
            <p:nvPr/>
          </p:nvGrpSpPr>
          <p:grpSpPr>
            <a:xfrm rot="0">
              <a:off x="0" y="0"/>
              <a:ext cx="1187935" cy="1187935"/>
              <a:chOff x="0" y="0"/>
              <a:chExt cx="812800" cy="812800"/>
            </a:xfrm>
          </p:grpSpPr>
          <p:sp>
            <p:nvSpPr>
              <p:cNvPr name="Freeform 84" id="8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85" id="8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6" id="86"/>
            <p:cNvSpPr/>
            <p:nvPr/>
          </p:nvSpPr>
          <p:spPr>
            <a:xfrm flipH="false" flipV="false" rot="5400000">
              <a:off x="334109" y="334109"/>
              <a:ext cx="519717" cy="519717"/>
            </a:xfrm>
            <a:custGeom>
              <a:avLst/>
              <a:gdLst/>
              <a:ahLst/>
              <a:cxnLst/>
              <a:rect r="r" b="b" t="t" l="l"/>
              <a:pathLst>
                <a:path h="519717" w="519717">
                  <a:moveTo>
                    <a:pt x="0" y="0"/>
                  </a:moveTo>
                  <a:lnTo>
                    <a:pt x="519717" y="0"/>
                  </a:lnTo>
                  <a:lnTo>
                    <a:pt x="519717" y="519717"/>
                  </a:lnTo>
                  <a:lnTo>
                    <a:pt x="0" y="5197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87" id="87"/>
          <p:cNvSpPr/>
          <p:nvPr/>
        </p:nvSpPr>
        <p:spPr>
          <a:xfrm flipH="false" flipV="false" rot="0">
            <a:off x="-1296477" y="8275770"/>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8" id="88"/>
          <p:cNvSpPr/>
          <p:nvPr/>
        </p:nvSpPr>
        <p:spPr>
          <a:xfrm flipH="false" flipV="false" rot="0">
            <a:off x="2634341" y="9293896"/>
            <a:ext cx="993104" cy="993104"/>
          </a:xfrm>
          <a:custGeom>
            <a:avLst/>
            <a:gdLst/>
            <a:ahLst/>
            <a:cxnLst/>
            <a:rect r="r" b="b" t="t" l="l"/>
            <a:pathLst>
              <a:path h="993104" w="993104">
                <a:moveTo>
                  <a:pt x="0" y="0"/>
                </a:moveTo>
                <a:lnTo>
                  <a:pt x="993104" y="0"/>
                </a:lnTo>
                <a:lnTo>
                  <a:pt x="993104" y="993104"/>
                </a:lnTo>
                <a:lnTo>
                  <a:pt x="0" y="9931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9" id="89"/>
          <p:cNvSpPr/>
          <p:nvPr/>
        </p:nvSpPr>
        <p:spPr>
          <a:xfrm flipH="false" flipV="false" rot="0">
            <a:off x="0" y="7499230"/>
            <a:ext cx="621817" cy="621817"/>
          </a:xfrm>
          <a:custGeom>
            <a:avLst/>
            <a:gdLst/>
            <a:ahLst/>
            <a:cxnLst/>
            <a:rect r="r" b="b" t="t" l="l"/>
            <a:pathLst>
              <a:path h="621817" w="621817">
                <a:moveTo>
                  <a:pt x="0" y="0"/>
                </a:moveTo>
                <a:lnTo>
                  <a:pt x="621817" y="0"/>
                </a:lnTo>
                <a:lnTo>
                  <a:pt x="621817" y="621816"/>
                </a:lnTo>
                <a:lnTo>
                  <a:pt x="0" y="6218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0" id="90"/>
          <p:cNvSpPr/>
          <p:nvPr/>
        </p:nvSpPr>
        <p:spPr>
          <a:xfrm flipH="false" flipV="false" rot="0">
            <a:off x="8268210" y="9293896"/>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1" id="91"/>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54060" y="3128868"/>
            <a:ext cx="4643114" cy="1242856"/>
            <a:chOff x="0" y="0"/>
            <a:chExt cx="1222878" cy="327337"/>
          </a:xfrm>
        </p:grpSpPr>
        <p:sp>
          <p:nvSpPr>
            <p:cNvPr name="Freeform 3" id="3"/>
            <p:cNvSpPr/>
            <p:nvPr/>
          </p:nvSpPr>
          <p:spPr>
            <a:xfrm flipH="false" flipV="false" rot="0">
              <a:off x="0" y="0"/>
              <a:ext cx="1222878" cy="327337"/>
            </a:xfrm>
            <a:custGeom>
              <a:avLst/>
              <a:gdLst/>
              <a:ahLst/>
              <a:cxnLst/>
              <a:rect r="r" b="b" t="t" l="l"/>
              <a:pathLst>
                <a:path h="327337" w="1222878">
                  <a:moveTo>
                    <a:pt x="31681" y="0"/>
                  </a:moveTo>
                  <a:lnTo>
                    <a:pt x="1191197" y="0"/>
                  </a:lnTo>
                  <a:cubicBezTo>
                    <a:pt x="1199599" y="0"/>
                    <a:pt x="1207657" y="3338"/>
                    <a:pt x="1213599" y="9279"/>
                  </a:cubicBezTo>
                  <a:cubicBezTo>
                    <a:pt x="1219540" y="15220"/>
                    <a:pt x="1222878" y="23278"/>
                    <a:pt x="1222878" y="31681"/>
                  </a:cubicBezTo>
                  <a:lnTo>
                    <a:pt x="1222878" y="295656"/>
                  </a:lnTo>
                  <a:cubicBezTo>
                    <a:pt x="1222878" y="304058"/>
                    <a:pt x="1219540" y="312116"/>
                    <a:pt x="1213599" y="318058"/>
                  </a:cubicBezTo>
                  <a:cubicBezTo>
                    <a:pt x="1207657" y="323999"/>
                    <a:pt x="1199599" y="327337"/>
                    <a:pt x="1191197" y="327337"/>
                  </a:cubicBezTo>
                  <a:lnTo>
                    <a:pt x="31681" y="327337"/>
                  </a:lnTo>
                  <a:cubicBezTo>
                    <a:pt x="23278" y="327337"/>
                    <a:pt x="15220" y="323999"/>
                    <a:pt x="9279" y="318058"/>
                  </a:cubicBezTo>
                  <a:cubicBezTo>
                    <a:pt x="3338" y="312116"/>
                    <a:pt x="0" y="304058"/>
                    <a:pt x="0" y="295656"/>
                  </a:cubicBezTo>
                  <a:lnTo>
                    <a:pt x="0" y="31681"/>
                  </a:lnTo>
                  <a:cubicBezTo>
                    <a:pt x="0" y="23278"/>
                    <a:pt x="3338" y="15220"/>
                    <a:pt x="9279" y="9279"/>
                  </a:cubicBezTo>
                  <a:cubicBezTo>
                    <a:pt x="15220" y="3338"/>
                    <a:pt x="23278" y="0"/>
                    <a:pt x="31681" y="0"/>
                  </a:cubicBezTo>
                  <a:close/>
                </a:path>
              </a:pathLst>
            </a:custGeom>
            <a:solidFill>
              <a:srgbClr val="5188CC"/>
            </a:solidFill>
          </p:spPr>
        </p:sp>
        <p:sp>
          <p:nvSpPr>
            <p:cNvPr name="TextBox 4" id="4"/>
            <p:cNvSpPr txBox="true"/>
            <p:nvPr/>
          </p:nvSpPr>
          <p:spPr>
            <a:xfrm>
              <a:off x="0" y="-47625"/>
              <a:ext cx="1222878" cy="37496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8401515" y="1976627"/>
            <a:ext cx="9654558" cy="2395098"/>
            <a:chOff x="0" y="0"/>
            <a:chExt cx="2569701" cy="637490"/>
          </a:xfrm>
        </p:grpSpPr>
        <p:sp>
          <p:nvSpPr>
            <p:cNvPr name="Freeform 6" id="6"/>
            <p:cNvSpPr/>
            <p:nvPr/>
          </p:nvSpPr>
          <p:spPr>
            <a:xfrm flipH="false" flipV="false" rot="0">
              <a:off x="0" y="0"/>
              <a:ext cx="2569701" cy="637490"/>
            </a:xfrm>
            <a:custGeom>
              <a:avLst/>
              <a:gdLst/>
              <a:ahLst/>
              <a:cxnLst/>
              <a:rect r="r" b="b" t="t" l="l"/>
              <a:pathLst>
                <a:path h="637490" w="2569701">
                  <a:moveTo>
                    <a:pt x="12830" y="0"/>
                  </a:moveTo>
                  <a:lnTo>
                    <a:pt x="2556871" y="0"/>
                  </a:lnTo>
                  <a:cubicBezTo>
                    <a:pt x="2563957" y="0"/>
                    <a:pt x="2569701" y="5744"/>
                    <a:pt x="2569701" y="12830"/>
                  </a:cubicBezTo>
                  <a:lnTo>
                    <a:pt x="2569701" y="624660"/>
                  </a:lnTo>
                  <a:cubicBezTo>
                    <a:pt x="2569701" y="631746"/>
                    <a:pt x="2563957" y="637490"/>
                    <a:pt x="2556871" y="637490"/>
                  </a:cubicBezTo>
                  <a:lnTo>
                    <a:pt x="12830" y="637490"/>
                  </a:lnTo>
                  <a:cubicBezTo>
                    <a:pt x="5744" y="637490"/>
                    <a:pt x="0" y="631746"/>
                    <a:pt x="0" y="624660"/>
                  </a:cubicBezTo>
                  <a:lnTo>
                    <a:pt x="0" y="12830"/>
                  </a:lnTo>
                  <a:cubicBezTo>
                    <a:pt x="0" y="5744"/>
                    <a:pt x="5744" y="0"/>
                    <a:pt x="12830" y="0"/>
                  </a:cubicBezTo>
                  <a:close/>
                </a:path>
              </a:pathLst>
            </a:custGeom>
            <a:blipFill>
              <a:blip r:embed="rId2"/>
              <a:stretch>
                <a:fillRect l="-3638" t="0" r="-3638" b="0"/>
              </a:stretch>
            </a:blipFill>
            <a:ln w="19050" cap="sq">
              <a:solidFill>
                <a:srgbClr val="000000"/>
              </a:solidFill>
              <a:prstDash val="solid"/>
              <a:miter/>
            </a:ln>
          </p:spPr>
        </p:sp>
      </p:grpSp>
      <p:grpSp>
        <p:nvGrpSpPr>
          <p:cNvPr name="Group 7" id="7"/>
          <p:cNvGrpSpPr/>
          <p:nvPr/>
        </p:nvGrpSpPr>
        <p:grpSpPr>
          <a:xfrm rot="0">
            <a:off x="-403901" y="1028700"/>
            <a:ext cx="3353620" cy="8229600"/>
            <a:chOff x="0" y="0"/>
            <a:chExt cx="883258" cy="2167467"/>
          </a:xfrm>
        </p:grpSpPr>
        <p:sp>
          <p:nvSpPr>
            <p:cNvPr name="Freeform 8" id="8"/>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9" id="9"/>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10" id="10"/>
          <p:cNvGrpSpPr/>
          <p:nvPr/>
        </p:nvGrpSpPr>
        <p:grpSpPr>
          <a:xfrm rot="0">
            <a:off x="2310024" y="1028700"/>
            <a:ext cx="1496945" cy="149694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3" id="13"/>
          <p:cNvSpPr/>
          <p:nvPr/>
        </p:nvSpPr>
        <p:spPr>
          <a:xfrm flipH="false" flipV="false" rot="0">
            <a:off x="2646066"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5" id="15"/>
          <p:cNvGrpSpPr/>
          <p:nvPr/>
        </p:nvGrpSpPr>
        <p:grpSpPr>
          <a:xfrm rot="0">
            <a:off x="3162389" y="5448050"/>
            <a:ext cx="8860888" cy="2162863"/>
            <a:chOff x="0" y="0"/>
            <a:chExt cx="2158270" cy="526814"/>
          </a:xfrm>
        </p:grpSpPr>
        <p:sp>
          <p:nvSpPr>
            <p:cNvPr name="Freeform 16" id="16"/>
            <p:cNvSpPr/>
            <p:nvPr/>
          </p:nvSpPr>
          <p:spPr>
            <a:xfrm flipH="false" flipV="false" rot="0">
              <a:off x="0" y="0"/>
              <a:ext cx="2158270" cy="526814"/>
            </a:xfrm>
            <a:custGeom>
              <a:avLst/>
              <a:gdLst/>
              <a:ahLst/>
              <a:cxnLst/>
              <a:rect r="r" b="b" t="t" l="l"/>
              <a:pathLst>
                <a:path h="526814" w="2158270">
                  <a:moveTo>
                    <a:pt x="13979" y="0"/>
                  </a:moveTo>
                  <a:lnTo>
                    <a:pt x="2144291" y="0"/>
                  </a:lnTo>
                  <a:cubicBezTo>
                    <a:pt x="2152011" y="0"/>
                    <a:pt x="2158270" y="6259"/>
                    <a:pt x="2158270" y="13979"/>
                  </a:cubicBezTo>
                  <a:lnTo>
                    <a:pt x="2158270" y="512835"/>
                  </a:lnTo>
                  <a:cubicBezTo>
                    <a:pt x="2158270" y="520556"/>
                    <a:pt x="2152011" y="526814"/>
                    <a:pt x="2144291" y="526814"/>
                  </a:cubicBezTo>
                  <a:lnTo>
                    <a:pt x="13979" y="526814"/>
                  </a:lnTo>
                  <a:cubicBezTo>
                    <a:pt x="6259" y="526814"/>
                    <a:pt x="0" y="520556"/>
                    <a:pt x="0" y="512835"/>
                  </a:cubicBezTo>
                  <a:lnTo>
                    <a:pt x="0" y="13979"/>
                  </a:lnTo>
                  <a:cubicBezTo>
                    <a:pt x="0" y="6259"/>
                    <a:pt x="6259" y="0"/>
                    <a:pt x="13979" y="0"/>
                  </a:cubicBezTo>
                  <a:close/>
                </a:path>
              </a:pathLst>
            </a:custGeom>
            <a:blipFill>
              <a:blip r:embed="rId7"/>
              <a:stretch>
                <a:fillRect l="0" t="-8635" r="0" b="-8635"/>
              </a:stretch>
            </a:blipFill>
            <a:ln w="9525" cap="sq">
              <a:solidFill>
                <a:srgbClr val="000000"/>
              </a:solidFill>
              <a:prstDash val="solid"/>
              <a:miter/>
            </a:ln>
          </p:spPr>
        </p:sp>
      </p:grpSp>
      <p:grpSp>
        <p:nvGrpSpPr>
          <p:cNvPr name="Group 17" id="17"/>
          <p:cNvGrpSpPr/>
          <p:nvPr/>
        </p:nvGrpSpPr>
        <p:grpSpPr>
          <a:xfrm rot="0">
            <a:off x="12616186" y="6185497"/>
            <a:ext cx="4643114" cy="1242856"/>
            <a:chOff x="0" y="0"/>
            <a:chExt cx="1222878" cy="327337"/>
          </a:xfrm>
        </p:grpSpPr>
        <p:sp>
          <p:nvSpPr>
            <p:cNvPr name="Freeform 18" id="18"/>
            <p:cNvSpPr/>
            <p:nvPr/>
          </p:nvSpPr>
          <p:spPr>
            <a:xfrm flipH="false" flipV="false" rot="0">
              <a:off x="0" y="0"/>
              <a:ext cx="1222878" cy="327337"/>
            </a:xfrm>
            <a:custGeom>
              <a:avLst/>
              <a:gdLst/>
              <a:ahLst/>
              <a:cxnLst/>
              <a:rect r="r" b="b" t="t" l="l"/>
              <a:pathLst>
                <a:path h="327337" w="1222878">
                  <a:moveTo>
                    <a:pt x="31681" y="0"/>
                  </a:moveTo>
                  <a:lnTo>
                    <a:pt x="1191197" y="0"/>
                  </a:lnTo>
                  <a:cubicBezTo>
                    <a:pt x="1199599" y="0"/>
                    <a:pt x="1207657" y="3338"/>
                    <a:pt x="1213599" y="9279"/>
                  </a:cubicBezTo>
                  <a:cubicBezTo>
                    <a:pt x="1219540" y="15220"/>
                    <a:pt x="1222878" y="23278"/>
                    <a:pt x="1222878" y="31681"/>
                  </a:cubicBezTo>
                  <a:lnTo>
                    <a:pt x="1222878" y="295656"/>
                  </a:lnTo>
                  <a:cubicBezTo>
                    <a:pt x="1222878" y="304058"/>
                    <a:pt x="1219540" y="312116"/>
                    <a:pt x="1213599" y="318058"/>
                  </a:cubicBezTo>
                  <a:cubicBezTo>
                    <a:pt x="1207657" y="323999"/>
                    <a:pt x="1199599" y="327337"/>
                    <a:pt x="1191197" y="327337"/>
                  </a:cubicBezTo>
                  <a:lnTo>
                    <a:pt x="31681" y="327337"/>
                  </a:lnTo>
                  <a:cubicBezTo>
                    <a:pt x="23278" y="327337"/>
                    <a:pt x="15220" y="323999"/>
                    <a:pt x="9279" y="318058"/>
                  </a:cubicBezTo>
                  <a:cubicBezTo>
                    <a:pt x="3338" y="312116"/>
                    <a:pt x="0" y="304058"/>
                    <a:pt x="0" y="295656"/>
                  </a:cubicBezTo>
                  <a:lnTo>
                    <a:pt x="0" y="31681"/>
                  </a:lnTo>
                  <a:cubicBezTo>
                    <a:pt x="0" y="23278"/>
                    <a:pt x="3338" y="15220"/>
                    <a:pt x="9279" y="9279"/>
                  </a:cubicBezTo>
                  <a:cubicBezTo>
                    <a:pt x="15220" y="3338"/>
                    <a:pt x="23278" y="0"/>
                    <a:pt x="31681" y="0"/>
                  </a:cubicBezTo>
                  <a:close/>
                </a:path>
              </a:pathLst>
            </a:custGeom>
            <a:solidFill>
              <a:srgbClr val="5188CC"/>
            </a:solidFill>
          </p:spPr>
        </p:sp>
        <p:sp>
          <p:nvSpPr>
            <p:cNvPr name="TextBox 19" id="19"/>
            <p:cNvSpPr txBox="true"/>
            <p:nvPr/>
          </p:nvSpPr>
          <p:spPr>
            <a:xfrm>
              <a:off x="0" y="-47625"/>
              <a:ext cx="1222878" cy="374962"/>
            </a:xfrm>
            <a:prstGeom prst="rect">
              <a:avLst/>
            </a:prstGeom>
          </p:spPr>
          <p:txBody>
            <a:bodyPr anchor="ctr" rtlCol="false" tIns="50800" lIns="50800" bIns="50800" rIns="50800"/>
            <a:lstStyle/>
            <a:p>
              <a:pPr algn="ctr">
                <a:lnSpc>
                  <a:spcPts val="2800"/>
                </a:lnSpc>
              </a:pPr>
            </a:p>
          </p:txBody>
        </p:sp>
      </p:grpSp>
      <p:sp>
        <p:nvSpPr>
          <p:cNvPr name="Freeform 20" id="20"/>
          <p:cNvSpPr/>
          <p:nvPr/>
        </p:nvSpPr>
        <p:spPr>
          <a:xfrm flipH="false" flipV="false" rot="0">
            <a:off x="4065905" y="8300847"/>
            <a:ext cx="1314148" cy="1314148"/>
          </a:xfrm>
          <a:custGeom>
            <a:avLst/>
            <a:gdLst/>
            <a:ahLst/>
            <a:cxnLst/>
            <a:rect r="r" b="b" t="t" l="l"/>
            <a:pathLst>
              <a:path h="1314148" w="1314148">
                <a:moveTo>
                  <a:pt x="0" y="0"/>
                </a:moveTo>
                <a:lnTo>
                  <a:pt x="1314148" y="0"/>
                </a:lnTo>
                <a:lnTo>
                  <a:pt x="1314148" y="1314148"/>
                </a:lnTo>
                <a:lnTo>
                  <a:pt x="0" y="13141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6158813" y="7893642"/>
            <a:ext cx="8296586" cy="2051519"/>
          </a:xfrm>
          <a:custGeom>
            <a:avLst/>
            <a:gdLst/>
            <a:ahLst/>
            <a:cxnLst/>
            <a:rect r="r" b="b" t="t" l="l"/>
            <a:pathLst>
              <a:path h="2051519" w="8296586">
                <a:moveTo>
                  <a:pt x="0" y="0"/>
                </a:moveTo>
                <a:lnTo>
                  <a:pt x="8296586" y="0"/>
                </a:lnTo>
                <a:lnTo>
                  <a:pt x="8296586" y="2051519"/>
                </a:lnTo>
                <a:lnTo>
                  <a:pt x="0" y="20515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2" id="22"/>
          <p:cNvSpPr txBox="true"/>
          <p:nvPr/>
        </p:nvSpPr>
        <p:spPr>
          <a:xfrm rot="0">
            <a:off x="4788044" y="885825"/>
            <a:ext cx="8186375" cy="943483"/>
          </a:xfrm>
          <a:prstGeom prst="rect">
            <a:avLst/>
          </a:prstGeom>
        </p:spPr>
        <p:txBody>
          <a:bodyPr anchor="t" rtlCol="false" tIns="0" lIns="0" bIns="0" rIns="0">
            <a:spAutoFit/>
          </a:bodyPr>
          <a:lstStyle/>
          <a:p>
            <a:pPr algn="l" marL="0" indent="0" lvl="0">
              <a:lnSpc>
                <a:spcPts val="6730"/>
              </a:lnSpc>
              <a:spcBef>
                <a:spcPct val="0"/>
              </a:spcBef>
            </a:pPr>
            <a:r>
              <a:rPr lang="en-US" b="true" sz="5299">
                <a:solidFill>
                  <a:srgbClr val="0E2F5F"/>
                </a:solidFill>
                <a:latin typeface="Akzidenz-Grotesk Heavy"/>
                <a:ea typeface="Akzidenz-Grotesk Heavy"/>
                <a:cs typeface="Akzidenz-Grotesk Heavy"/>
                <a:sym typeface="Akzidenz-Grotesk Heavy"/>
              </a:rPr>
              <a:t>Phương thức ingestion</a:t>
            </a:r>
          </a:p>
        </p:txBody>
      </p:sp>
      <p:sp>
        <p:nvSpPr>
          <p:cNvPr name="TextBox 23" id="23"/>
          <p:cNvSpPr txBox="true"/>
          <p:nvPr/>
        </p:nvSpPr>
        <p:spPr>
          <a:xfrm rot="0">
            <a:off x="3712293" y="3375620"/>
            <a:ext cx="3926649" cy="701727"/>
          </a:xfrm>
          <a:prstGeom prst="rect">
            <a:avLst/>
          </a:prstGeom>
        </p:spPr>
        <p:txBody>
          <a:bodyPr anchor="t" rtlCol="false" tIns="0" lIns="0" bIns="0" rIns="0">
            <a:spAutoFit/>
          </a:bodyPr>
          <a:lstStyle/>
          <a:p>
            <a:pPr algn="just">
              <a:lnSpc>
                <a:spcPts val="2800"/>
              </a:lnSpc>
            </a:pPr>
            <a:r>
              <a:rPr lang="en-US" sz="2000" b="true">
                <a:solidFill>
                  <a:srgbClr val="FFFFFF"/>
                </a:solidFill>
                <a:latin typeface="Aileron Bold"/>
                <a:ea typeface="Aileron Bold"/>
                <a:cs typeface="Aileron Bold"/>
                <a:sym typeface="Aileron Bold"/>
              </a:rPr>
              <a:t>ETL theo giờ/ngày phục vụ phân tích sâu</a:t>
            </a:r>
          </a:p>
        </p:txBody>
      </p:sp>
      <p:sp>
        <p:nvSpPr>
          <p:cNvPr name="TextBox 24" id="24"/>
          <p:cNvSpPr txBox="true"/>
          <p:nvPr/>
        </p:nvSpPr>
        <p:spPr>
          <a:xfrm rot="0">
            <a:off x="12862615" y="6432249"/>
            <a:ext cx="3926649" cy="701727"/>
          </a:xfrm>
          <a:prstGeom prst="rect">
            <a:avLst/>
          </a:prstGeom>
        </p:spPr>
        <p:txBody>
          <a:bodyPr anchor="t" rtlCol="false" tIns="0" lIns="0" bIns="0" rIns="0">
            <a:spAutoFit/>
          </a:bodyPr>
          <a:lstStyle/>
          <a:p>
            <a:pPr algn="just">
              <a:lnSpc>
                <a:spcPts val="2800"/>
              </a:lnSpc>
            </a:pPr>
            <a:r>
              <a:rPr lang="en-US" sz="2000" b="true">
                <a:solidFill>
                  <a:srgbClr val="FFFFFF"/>
                </a:solidFill>
                <a:latin typeface="Aileron Bold"/>
                <a:ea typeface="Aileron Bold"/>
                <a:cs typeface="Aileron Bold"/>
                <a:sym typeface="Aileron Bold"/>
              </a:rPr>
              <a:t> Xử lý tức thời sự kiện để phục vụ gợi ý ngay</a:t>
            </a:r>
          </a:p>
        </p:txBody>
      </p:sp>
      <p:sp>
        <p:nvSpPr>
          <p:cNvPr name="TextBox 25" id="25"/>
          <p:cNvSpPr txBox="true"/>
          <p:nvPr/>
        </p:nvSpPr>
        <p:spPr>
          <a:xfrm rot="0">
            <a:off x="7495213" y="8070677"/>
            <a:ext cx="6247557" cy="1544372"/>
          </a:xfrm>
          <a:prstGeom prst="rect">
            <a:avLst/>
          </a:prstGeom>
        </p:spPr>
        <p:txBody>
          <a:bodyPr anchor="t" rtlCol="false" tIns="0" lIns="0" bIns="0" rIns="0">
            <a:spAutoFit/>
          </a:bodyPr>
          <a:lstStyle/>
          <a:p>
            <a:pPr algn="just">
              <a:lnSpc>
                <a:spcPts val="3080"/>
              </a:lnSpc>
            </a:pPr>
            <a:r>
              <a:rPr lang="en-US" sz="2200" b="true">
                <a:solidFill>
                  <a:srgbClr val="021828"/>
                </a:solidFill>
                <a:latin typeface="Aileron Bold"/>
                <a:ea typeface="Aileron Bold"/>
                <a:cs typeface="Aileron Bold"/>
                <a:sym typeface="Aileron Bold"/>
              </a:rPr>
              <a:t>Đây là điểm then chốt để xử lý dữ liệu nhanh, phục vụ gợi ý món ăn gần như tức thì, đồng thời vẫn có dữ liệu tổng hợp dùng cho phân tích sâu.</a:t>
            </a:r>
          </a:p>
        </p:txBody>
      </p:sp>
      <p:sp>
        <p:nvSpPr>
          <p:cNvPr name="Freeform 26" id="26"/>
          <p:cNvSpPr/>
          <p:nvPr/>
        </p:nvSpPr>
        <p:spPr>
          <a:xfrm flipH="false" flipV="false" rot="0">
            <a:off x="16017499" y="776172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15569824" y="8592195"/>
            <a:ext cx="539383" cy="539383"/>
          </a:xfrm>
          <a:custGeom>
            <a:avLst/>
            <a:gdLst/>
            <a:ahLst/>
            <a:cxnLst/>
            <a:rect r="r" b="b" t="t" l="l"/>
            <a:pathLst>
              <a:path h="539383" w="539383">
                <a:moveTo>
                  <a:pt x="0" y="0"/>
                </a:moveTo>
                <a:lnTo>
                  <a:pt x="539383" y="0"/>
                </a:lnTo>
                <a:lnTo>
                  <a:pt x="539383" y="539383"/>
                </a:lnTo>
                <a:lnTo>
                  <a:pt x="0" y="5393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8" id="28"/>
          <p:cNvSpPr/>
          <p:nvPr/>
        </p:nvSpPr>
        <p:spPr>
          <a:xfrm flipH="false" flipV="false" rot="0">
            <a:off x="14825939" y="9465980"/>
            <a:ext cx="821020" cy="821020"/>
          </a:xfrm>
          <a:custGeom>
            <a:avLst/>
            <a:gdLst/>
            <a:ahLst/>
            <a:cxnLst/>
            <a:rect r="r" b="b" t="t" l="l"/>
            <a:pathLst>
              <a:path h="821020" w="821020">
                <a:moveTo>
                  <a:pt x="0" y="0"/>
                </a:moveTo>
                <a:lnTo>
                  <a:pt x="821020" y="0"/>
                </a:lnTo>
                <a:lnTo>
                  <a:pt x="821020" y="821020"/>
                </a:lnTo>
                <a:lnTo>
                  <a:pt x="0" y="8210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9" id="29"/>
          <p:cNvGrpSpPr/>
          <p:nvPr/>
        </p:nvGrpSpPr>
        <p:grpSpPr>
          <a:xfrm rot="0">
            <a:off x="17308379" y="9621299"/>
            <a:ext cx="998671" cy="665701"/>
            <a:chOff x="0" y="0"/>
            <a:chExt cx="263024" cy="175329"/>
          </a:xfrm>
        </p:grpSpPr>
        <p:sp>
          <p:nvSpPr>
            <p:cNvPr name="Freeform 30" id="30"/>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31" id="31"/>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32" id="32"/>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23143" y="4105159"/>
            <a:ext cx="4750130" cy="6181841"/>
            <a:chOff x="0" y="0"/>
            <a:chExt cx="1251063" cy="1628139"/>
          </a:xfrm>
        </p:grpSpPr>
        <p:sp>
          <p:nvSpPr>
            <p:cNvPr name="Freeform 3" id="3"/>
            <p:cNvSpPr/>
            <p:nvPr/>
          </p:nvSpPr>
          <p:spPr>
            <a:xfrm flipH="false" flipV="false" rot="0">
              <a:off x="0" y="0"/>
              <a:ext cx="1251063" cy="1628139"/>
            </a:xfrm>
            <a:custGeom>
              <a:avLst/>
              <a:gdLst/>
              <a:ahLst/>
              <a:cxnLst/>
              <a:rect r="r" b="b" t="t" l="l"/>
              <a:pathLst>
                <a:path h="1628139" w="1251063">
                  <a:moveTo>
                    <a:pt x="0" y="0"/>
                  </a:moveTo>
                  <a:lnTo>
                    <a:pt x="1251063" y="0"/>
                  </a:lnTo>
                  <a:lnTo>
                    <a:pt x="1251063" y="1628139"/>
                  </a:lnTo>
                  <a:lnTo>
                    <a:pt x="0" y="1628139"/>
                  </a:lnTo>
                  <a:close/>
                </a:path>
              </a:pathLst>
            </a:custGeom>
            <a:solidFill>
              <a:srgbClr val="E1EDFC"/>
            </a:solidFill>
          </p:spPr>
        </p:sp>
        <p:sp>
          <p:nvSpPr>
            <p:cNvPr name="TextBox 4" id="4"/>
            <p:cNvSpPr txBox="true"/>
            <p:nvPr/>
          </p:nvSpPr>
          <p:spPr>
            <a:xfrm>
              <a:off x="0" y="-47625"/>
              <a:ext cx="1251063" cy="1675764"/>
            </a:xfrm>
            <a:prstGeom prst="rect">
              <a:avLst/>
            </a:prstGeom>
          </p:spPr>
          <p:txBody>
            <a:bodyPr anchor="ctr" rtlCol="false" tIns="50800" lIns="50800" bIns="50800" rIns="50800"/>
            <a:lstStyle/>
            <a:p>
              <a:pPr algn="ctr">
                <a:lnSpc>
                  <a:spcPts val="2800"/>
                </a:lnSpc>
              </a:pPr>
            </a:p>
          </p:txBody>
        </p:sp>
      </p:grpSp>
      <p:sp>
        <p:nvSpPr>
          <p:cNvPr name="AutoShape 5" id="5"/>
          <p:cNvSpPr/>
          <p:nvPr/>
        </p:nvSpPr>
        <p:spPr>
          <a:xfrm>
            <a:off x="0" y="5929650"/>
            <a:ext cx="18288000" cy="0"/>
          </a:xfrm>
          <a:prstGeom prst="line">
            <a:avLst/>
          </a:prstGeom>
          <a:ln cap="flat" w="9525">
            <a:solidFill>
              <a:srgbClr val="000000"/>
            </a:solidFill>
            <a:prstDash val="lgDash"/>
            <a:headEnd type="none" len="sm" w="sm"/>
            <a:tailEnd type="none" len="sm" w="sm"/>
          </a:ln>
        </p:spPr>
      </p:sp>
      <p:grpSp>
        <p:nvGrpSpPr>
          <p:cNvPr name="Group 6" id="6"/>
          <p:cNvGrpSpPr/>
          <p:nvPr/>
        </p:nvGrpSpPr>
        <p:grpSpPr>
          <a:xfrm rot="0">
            <a:off x="11480045" y="1138287"/>
            <a:ext cx="5779255" cy="577925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2023143" y="1943367"/>
            <a:ext cx="4750130" cy="475013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677" t="0" r="-677" b="0"/>
              </a:stretch>
            </a:blipFill>
          </p:spPr>
        </p:sp>
      </p:grpSp>
      <p:sp>
        <p:nvSpPr>
          <p:cNvPr name="Freeform 11" id="11"/>
          <p:cNvSpPr/>
          <p:nvPr/>
        </p:nvSpPr>
        <p:spPr>
          <a:xfrm flipH="false" flipV="false" rot="0">
            <a:off x="13181211" y="8788690"/>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17298854" y="9621299"/>
            <a:ext cx="998671" cy="665701"/>
            <a:chOff x="0" y="0"/>
            <a:chExt cx="263024" cy="175329"/>
          </a:xfrm>
        </p:grpSpPr>
        <p:sp>
          <p:nvSpPr>
            <p:cNvPr name="Freeform 13" id="13"/>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14" id="14"/>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Freeform 15" id="15"/>
          <p:cNvSpPr/>
          <p:nvPr/>
        </p:nvSpPr>
        <p:spPr>
          <a:xfrm flipH="false" flipV="false" rot="0">
            <a:off x="403927" y="7441578"/>
            <a:ext cx="11301259" cy="1907087"/>
          </a:xfrm>
          <a:custGeom>
            <a:avLst/>
            <a:gdLst/>
            <a:ahLst/>
            <a:cxnLst/>
            <a:rect r="r" b="b" t="t" l="l"/>
            <a:pathLst>
              <a:path h="1907087" w="11301259">
                <a:moveTo>
                  <a:pt x="0" y="0"/>
                </a:moveTo>
                <a:lnTo>
                  <a:pt x="11301259" y="0"/>
                </a:lnTo>
                <a:lnTo>
                  <a:pt x="11301259" y="1907087"/>
                </a:lnTo>
                <a:lnTo>
                  <a:pt x="0" y="1907087"/>
                </a:lnTo>
                <a:lnTo>
                  <a:pt x="0" y="0"/>
                </a:lnTo>
                <a:close/>
              </a:path>
            </a:pathLst>
          </a:custGeom>
          <a:blipFill>
            <a:blip r:embed="rId5"/>
            <a:stretch>
              <a:fillRect l="0" t="0" r="0" b="0"/>
            </a:stretch>
          </a:blipFill>
        </p:spPr>
      </p:sp>
      <p:sp>
        <p:nvSpPr>
          <p:cNvPr name="Freeform 16" id="16"/>
          <p:cNvSpPr/>
          <p:nvPr/>
        </p:nvSpPr>
        <p:spPr>
          <a:xfrm flipH="false" flipV="false" rot="0">
            <a:off x="129139" y="3041863"/>
            <a:ext cx="1693742" cy="1410040"/>
          </a:xfrm>
          <a:custGeom>
            <a:avLst/>
            <a:gdLst/>
            <a:ahLst/>
            <a:cxnLst/>
            <a:rect r="r" b="b" t="t" l="l"/>
            <a:pathLst>
              <a:path h="1410040" w="1693742">
                <a:moveTo>
                  <a:pt x="0" y="0"/>
                </a:moveTo>
                <a:lnTo>
                  <a:pt x="1693742" y="0"/>
                </a:lnTo>
                <a:lnTo>
                  <a:pt x="1693742" y="1410040"/>
                </a:lnTo>
                <a:lnTo>
                  <a:pt x="0" y="1410040"/>
                </a:lnTo>
                <a:lnTo>
                  <a:pt x="0" y="0"/>
                </a:lnTo>
                <a:close/>
              </a:path>
            </a:pathLst>
          </a:custGeom>
          <a:blipFill>
            <a:blip r:embed="rId6"/>
            <a:stretch>
              <a:fillRect l="0" t="0" r="0" b="0"/>
            </a:stretch>
          </a:blipFill>
        </p:spPr>
      </p:sp>
      <p:sp>
        <p:nvSpPr>
          <p:cNvPr name="Freeform 17" id="17"/>
          <p:cNvSpPr/>
          <p:nvPr/>
        </p:nvSpPr>
        <p:spPr>
          <a:xfrm flipH="false" flipV="false" rot="0">
            <a:off x="137409" y="1240017"/>
            <a:ext cx="1782581" cy="1599559"/>
          </a:xfrm>
          <a:custGeom>
            <a:avLst/>
            <a:gdLst/>
            <a:ahLst/>
            <a:cxnLst/>
            <a:rect r="r" b="b" t="t" l="l"/>
            <a:pathLst>
              <a:path h="1599559" w="1782581">
                <a:moveTo>
                  <a:pt x="0" y="0"/>
                </a:moveTo>
                <a:lnTo>
                  <a:pt x="1782582" y="0"/>
                </a:lnTo>
                <a:lnTo>
                  <a:pt x="1782582" y="1599558"/>
                </a:lnTo>
                <a:lnTo>
                  <a:pt x="0" y="1599558"/>
                </a:lnTo>
                <a:lnTo>
                  <a:pt x="0" y="0"/>
                </a:lnTo>
                <a:close/>
              </a:path>
            </a:pathLst>
          </a:custGeom>
          <a:blipFill>
            <a:blip r:embed="rId7"/>
            <a:stretch>
              <a:fillRect l="0" t="0" r="-9597" b="0"/>
            </a:stretch>
          </a:blipFill>
        </p:spPr>
      </p:sp>
      <p:sp>
        <p:nvSpPr>
          <p:cNvPr name="Freeform 18" id="18"/>
          <p:cNvSpPr/>
          <p:nvPr/>
        </p:nvSpPr>
        <p:spPr>
          <a:xfrm flipH="false" flipV="false" rot="0">
            <a:off x="403927" y="4654190"/>
            <a:ext cx="1170359" cy="1170359"/>
          </a:xfrm>
          <a:custGeom>
            <a:avLst/>
            <a:gdLst/>
            <a:ahLst/>
            <a:cxnLst/>
            <a:rect r="r" b="b" t="t" l="l"/>
            <a:pathLst>
              <a:path h="1170359" w="1170359">
                <a:moveTo>
                  <a:pt x="0" y="0"/>
                </a:moveTo>
                <a:lnTo>
                  <a:pt x="1170359" y="0"/>
                </a:lnTo>
                <a:lnTo>
                  <a:pt x="1170359" y="1170359"/>
                </a:lnTo>
                <a:lnTo>
                  <a:pt x="0" y="1170359"/>
                </a:lnTo>
                <a:lnTo>
                  <a:pt x="0" y="0"/>
                </a:lnTo>
                <a:close/>
              </a:path>
            </a:pathLst>
          </a:custGeom>
          <a:blipFill>
            <a:blip r:embed="rId8"/>
            <a:stretch>
              <a:fillRect l="0" t="0" r="0" b="0"/>
            </a:stretch>
          </a:blipFill>
        </p:spPr>
      </p:sp>
      <p:sp>
        <p:nvSpPr>
          <p:cNvPr name="TextBox 19" id="19"/>
          <p:cNvSpPr txBox="true"/>
          <p:nvPr/>
        </p:nvSpPr>
        <p:spPr>
          <a:xfrm rot="0">
            <a:off x="2008830" y="1673954"/>
            <a:ext cx="8504898" cy="1165621"/>
          </a:xfrm>
          <a:prstGeom prst="rect">
            <a:avLst/>
          </a:prstGeom>
        </p:spPr>
        <p:txBody>
          <a:bodyPr anchor="t" rtlCol="false" tIns="0" lIns="0" bIns="0" rIns="0">
            <a:spAutoFit/>
          </a:bodyPr>
          <a:lstStyle/>
          <a:p>
            <a:pPr algn="just">
              <a:lnSpc>
                <a:spcPts val="3127"/>
              </a:lnSpc>
            </a:pPr>
            <a:r>
              <a:rPr lang="en-US" sz="2234" b="true">
                <a:solidFill>
                  <a:srgbClr val="021828"/>
                </a:solidFill>
                <a:latin typeface="Aileron Bold"/>
                <a:ea typeface="Aileron Bold"/>
                <a:cs typeface="Aileron Bold"/>
                <a:sym typeface="Aileron Bold"/>
              </a:rPr>
              <a:t>Lượng dữ liệu khổng lồ cần pipeline có khả năng mở rộng và phân tán.</a:t>
            </a:r>
          </a:p>
          <a:p>
            <a:pPr algn="just">
              <a:lnSpc>
                <a:spcPts val="3127"/>
              </a:lnSpc>
            </a:pPr>
          </a:p>
        </p:txBody>
      </p:sp>
      <p:sp>
        <p:nvSpPr>
          <p:cNvPr name="TextBox 20" id="20"/>
          <p:cNvSpPr txBox="true"/>
          <p:nvPr/>
        </p:nvSpPr>
        <p:spPr>
          <a:xfrm rot="0">
            <a:off x="2346311" y="74272"/>
            <a:ext cx="7829936" cy="1165745"/>
          </a:xfrm>
          <a:prstGeom prst="rect">
            <a:avLst/>
          </a:prstGeom>
        </p:spPr>
        <p:txBody>
          <a:bodyPr anchor="t" rtlCol="false" tIns="0" lIns="0" bIns="0" rIns="0">
            <a:spAutoFit/>
          </a:bodyPr>
          <a:lstStyle/>
          <a:p>
            <a:pPr algn="ctr" marL="0" indent="0" lvl="0">
              <a:lnSpc>
                <a:spcPts val="8254"/>
              </a:lnSpc>
              <a:spcBef>
                <a:spcPct val="0"/>
              </a:spcBef>
            </a:pPr>
            <a:r>
              <a:rPr lang="en-US" b="true" sz="6499">
                <a:solidFill>
                  <a:srgbClr val="0E2F5F"/>
                </a:solidFill>
                <a:latin typeface="Akzidenz-Grotesk Bold"/>
                <a:ea typeface="Akzidenz-Grotesk Bold"/>
                <a:cs typeface="Akzidenz-Grotesk Bold"/>
                <a:sym typeface="Akzidenz-Grotesk Bold"/>
              </a:rPr>
              <a:t>Áp dụng 6V</a:t>
            </a:r>
          </a:p>
        </p:txBody>
      </p:sp>
      <p:sp>
        <p:nvSpPr>
          <p:cNvPr name="TextBox 21" id="21"/>
          <p:cNvSpPr txBox="true"/>
          <p:nvPr/>
        </p:nvSpPr>
        <p:spPr>
          <a:xfrm rot="0">
            <a:off x="2008830" y="3548602"/>
            <a:ext cx="8504898" cy="730311"/>
          </a:xfrm>
          <a:prstGeom prst="rect">
            <a:avLst/>
          </a:prstGeom>
        </p:spPr>
        <p:txBody>
          <a:bodyPr anchor="t" rtlCol="false" tIns="0" lIns="0" bIns="0" rIns="0">
            <a:spAutoFit/>
          </a:bodyPr>
          <a:lstStyle/>
          <a:p>
            <a:pPr algn="just">
              <a:lnSpc>
                <a:spcPts val="2939"/>
              </a:lnSpc>
            </a:pPr>
            <a:r>
              <a:rPr lang="en-US" sz="2099" b="true">
                <a:solidFill>
                  <a:srgbClr val="021828"/>
                </a:solidFill>
                <a:latin typeface="Aileron Bold"/>
                <a:ea typeface="Aileron Bold"/>
                <a:cs typeface="Aileron Bold"/>
                <a:sym typeface="Aileron Bold"/>
              </a:rPr>
              <a:t>Phải xử lý dữ liệu đa định dạng (log, JSON, CSV, API từ bên thứ ba).</a:t>
            </a:r>
          </a:p>
          <a:p>
            <a:pPr algn="just">
              <a:lnSpc>
                <a:spcPts val="2939"/>
              </a:lnSpc>
            </a:pPr>
          </a:p>
        </p:txBody>
      </p:sp>
      <p:sp>
        <p:nvSpPr>
          <p:cNvPr name="TextBox 22" id="22"/>
          <p:cNvSpPr txBox="true"/>
          <p:nvPr/>
        </p:nvSpPr>
        <p:spPr>
          <a:xfrm rot="0">
            <a:off x="1822881" y="6024900"/>
            <a:ext cx="8418172" cy="1165745"/>
          </a:xfrm>
          <a:prstGeom prst="rect">
            <a:avLst/>
          </a:prstGeom>
        </p:spPr>
        <p:txBody>
          <a:bodyPr anchor="t" rtlCol="false" tIns="0" lIns="0" bIns="0" rIns="0">
            <a:spAutoFit/>
          </a:bodyPr>
          <a:lstStyle/>
          <a:p>
            <a:pPr algn="l" marL="0" indent="0" lvl="0">
              <a:lnSpc>
                <a:spcPts val="8254"/>
              </a:lnSpc>
              <a:spcBef>
                <a:spcPct val="0"/>
              </a:spcBef>
            </a:pPr>
            <a:r>
              <a:rPr lang="en-US" b="true" sz="6499">
                <a:solidFill>
                  <a:srgbClr val="0E2F5F"/>
                </a:solidFill>
                <a:latin typeface="Akzidenz-Grotesk Bold"/>
                <a:ea typeface="Akzidenz-Grotesk Bold"/>
                <a:cs typeface="Akzidenz-Grotesk Bold"/>
                <a:sym typeface="Akzidenz-Grotesk Bold"/>
              </a:rPr>
              <a:t>Công nghệ tiêu biểu</a:t>
            </a:r>
          </a:p>
        </p:txBody>
      </p:sp>
      <p:sp>
        <p:nvSpPr>
          <p:cNvPr name="TextBox 23" id="23"/>
          <p:cNvSpPr txBox="true"/>
          <p:nvPr/>
        </p:nvSpPr>
        <p:spPr>
          <a:xfrm rot="0">
            <a:off x="2074783" y="4850413"/>
            <a:ext cx="8372992" cy="730288"/>
          </a:xfrm>
          <a:prstGeom prst="rect">
            <a:avLst/>
          </a:prstGeom>
        </p:spPr>
        <p:txBody>
          <a:bodyPr anchor="t" rtlCol="false" tIns="0" lIns="0" bIns="0" rIns="0">
            <a:spAutoFit/>
          </a:bodyPr>
          <a:lstStyle/>
          <a:p>
            <a:pPr algn="just">
              <a:lnSpc>
                <a:spcPts val="2939"/>
              </a:lnSpc>
            </a:pPr>
            <a:r>
              <a:rPr lang="en-US" sz="2099" b="true">
                <a:solidFill>
                  <a:srgbClr val="021828"/>
                </a:solidFill>
                <a:latin typeface="Aileron Bold"/>
                <a:ea typeface="Aileron Bold"/>
                <a:cs typeface="Aileron Bold"/>
                <a:sym typeface="Aileron Bold"/>
              </a:rPr>
              <a:t>Kết hợp streaming ingestion để xử lý real-time (Kafka, Kinesis) và batch ingestion (ETL định kỳ) cho dữ liệu tổng hợp.</a:t>
            </a:r>
          </a:p>
        </p:txBody>
      </p:sp>
      <p:sp>
        <p:nvSpPr>
          <p:cNvPr name="Freeform 24" id="24"/>
          <p:cNvSpPr/>
          <p:nvPr/>
        </p:nvSpPr>
        <p:spPr>
          <a:xfrm flipH="false" flipV="false" rot="0">
            <a:off x="15762728" y="-301074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5" id="25"/>
          <p:cNvSpPr/>
          <p:nvPr/>
        </p:nvSpPr>
        <p:spPr>
          <a:xfrm flipH="false" flipV="false" rot="0">
            <a:off x="14398208" y="207680"/>
            <a:ext cx="821020" cy="821020"/>
          </a:xfrm>
          <a:custGeom>
            <a:avLst/>
            <a:gdLst/>
            <a:ahLst/>
            <a:cxnLst/>
            <a:rect r="r" b="b" t="t" l="l"/>
            <a:pathLst>
              <a:path h="821020" w="821020">
                <a:moveTo>
                  <a:pt x="0" y="0"/>
                </a:moveTo>
                <a:lnTo>
                  <a:pt x="821020" y="0"/>
                </a:lnTo>
                <a:lnTo>
                  <a:pt x="821020" y="821020"/>
                </a:lnTo>
                <a:lnTo>
                  <a:pt x="0" y="8210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6" id="26"/>
          <p:cNvSpPr/>
          <p:nvPr/>
        </p:nvSpPr>
        <p:spPr>
          <a:xfrm flipH="false" flipV="false" rot="0">
            <a:off x="-541419" y="-462878"/>
            <a:ext cx="1341117" cy="1341117"/>
          </a:xfrm>
          <a:custGeom>
            <a:avLst/>
            <a:gdLst/>
            <a:ahLst/>
            <a:cxnLst/>
            <a:rect r="r" b="b" t="t" l="l"/>
            <a:pathLst>
              <a:path h="1341117" w="1341117">
                <a:moveTo>
                  <a:pt x="0" y="0"/>
                </a:moveTo>
                <a:lnTo>
                  <a:pt x="1341117" y="0"/>
                </a:lnTo>
                <a:lnTo>
                  <a:pt x="1341117" y="1341117"/>
                </a:lnTo>
                <a:lnTo>
                  <a:pt x="0" y="13411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7" id="27"/>
          <p:cNvSpPr/>
          <p:nvPr/>
        </p:nvSpPr>
        <p:spPr>
          <a:xfrm flipH="false" flipV="false" rot="0">
            <a:off x="-533149" y="9548690"/>
            <a:ext cx="1341117" cy="1341117"/>
          </a:xfrm>
          <a:custGeom>
            <a:avLst/>
            <a:gdLst/>
            <a:ahLst/>
            <a:cxnLst/>
            <a:rect r="r" b="b" t="t" l="l"/>
            <a:pathLst>
              <a:path h="1341117" w="1341117">
                <a:moveTo>
                  <a:pt x="0" y="0"/>
                </a:moveTo>
                <a:lnTo>
                  <a:pt x="1341117" y="0"/>
                </a:lnTo>
                <a:lnTo>
                  <a:pt x="1341117" y="1341117"/>
                </a:lnTo>
                <a:lnTo>
                  <a:pt x="0" y="13411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8" id="28"/>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55849" y="-1062758"/>
            <a:ext cx="2456958" cy="2456958"/>
          </a:xfrm>
          <a:custGeom>
            <a:avLst/>
            <a:gdLst/>
            <a:ahLst/>
            <a:cxnLst/>
            <a:rect r="r" b="b" t="t" l="l"/>
            <a:pathLst>
              <a:path h="2456958" w="2456958">
                <a:moveTo>
                  <a:pt x="0" y="0"/>
                </a:moveTo>
                <a:lnTo>
                  <a:pt x="2456958" y="0"/>
                </a:lnTo>
                <a:lnTo>
                  <a:pt x="2456958" y="2456958"/>
                </a:lnTo>
                <a:lnTo>
                  <a:pt x="0" y="24569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890183" y="44170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4" id="4"/>
          <p:cNvGrpSpPr/>
          <p:nvPr/>
        </p:nvGrpSpPr>
        <p:grpSpPr>
          <a:xfrm rot="0">
            <a:off x="17298198" y="9621299"/>
            <a:ext cx="998671" cy="665701"/>
            <a:chOff x="0" y="0"/>
            <a:chExt cx="263024" cy="175329"/>
          </a:xfrm>
        </p:grpSpPr>
        <p:sp>
          <p:nvSpPr>
            <p:cNvPr name="Freeform 5" id="5"/>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6" id="6"/>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4426321" y="1055453"/>
            <a:ext cx="10679831" cy="4013367"/>
          </a:xfrm>
          <a:custGeom>
            <a:avLst/>
            <a:gdLst/>
            <a:ahLst/>
            <a:cxnLst/>
            <a:rect r="r" b="b" t="t" l="l"/>
            <a:pathLst>
              <a:path h="4013367" w="10679831">
                <a:moveTo>
                  <a:pt x="0" y="0"/>
                </a:moveTo>
                <a:lnTo>
                  <a:pt x="10679831" y="0"/>
                </a:lnTo>
                <a:lnTo>
                  <a:pt x="10679831" y="4013366"/>
                </a:lnTo>
                <a:lnTo>
                  <a:pt x="0" y="4013366"/>
                </a:lnTo>
                <a:lnTo>
                  <a:pt x="0" y="0"/>
                </a:lnTo>
                <a:close/>
              </a:path>
            </a:pathLst>
          </a:custGeom>
          <a:blipFill>
            <a:blip r:embed="rId6"/>
            <a:stretch>
              <a:fillRect l="0" t="-5472" r="0" b="-11282"/>
            </a:stretch>
          </a:blipFill>
          <a:ln w="19050" cap="rnd">
            <a:solidFill>
              <a:srgbClr val="000000"/>
            </a:solidFill>
            <a:prstDash val="solid"/>
            <a:round/>
          </a:ln>
        </p:spPr>
      </p:sp>
      <p:sp>
        <p:nvSpPr>
          <p:cNvPr name="Freeform 8" id="8"/>
          <p:cNvSpPr/>
          <p:nvPr/>
        </p:nvSpPr>
        <p:spPr>
          <a:xfrm flipH="false" flipV="false" rot="0">
            <a:off x="374218" y="5421244"/>
            <a:ext cx="8752043" cy="942564"/>
          </a:xfrm>
          <a:custGeom>
            <a:avLst/>
            <a:gdLst/>
            <a:ahLst/>
            <a:cxnLst/>
            <a:rect r="r" b="b" t="t" l="l"/>
            <a:pathLst>
              <a:path h="942564" w="8752043">
                <a:moveTo>
                  <a:pt x="0" y="0"/>
                </a:moveTo>
                <a:lnTo>
                  <a:pt x="8752043" y="0"/>
                </a:lnTo>
                <a:lnTo>
                  <a:pt x="8752043" y="942564"/>
                </a:lnTo>
                <a:lnTo>
                  <a:pt x="0" y="942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821609" y="128460"/>
            <a:ext cx="4573931" cy="875196"/>
          </a:xfrm>
          <a:prstGeom prst="rect">
            <a:avLst/>
          </a:prstGeom>
        </p:spPr>
        <p:txBody>
          <a:bodyPr anchor="t" rtlCol="false" tIns="0" lIns="0" bIns="0" rIns="0">
            <a:spAutoFit/>
          </a:bodyPr>
          <a:lstStyle/>
          <a:p>
            <a:pPr algn="l" marL="0" indent="0" lvl="0">
              <a:lnSpc>
                <a:spcPts val="6223"/>
              </a:lnSpc>
              <a:spcBef>
                <a:spcPct val="0"/>
              </a:spcBef>
            </a:pPr>
            <a:r>
              <a:rPr lang="en-US" b="true" sz="4900">
                <a:solidFill>
                  <a:srgbClr val="0E2F5F"/>
                </a:solidFill>
                <a:latin typeface="Akzidenz-Grotesk Bold"/>
                <a:ea typeface="Akzidenz-Grotesk Bold"/>
                <a:cs typeface="Akzidenz-Grotesk Bold"/>
                <a:sym typeface="Akzidenz-Grotesk Bold"/>
              </a:rPr>
              <a:t> Apache Kafka</a:t>
            </a:r>
          </a:p>
        </p:txBody>
      </p:sp>
      <p:sp>
        <p:nvSpPr>
          <p:cNvPr name="TextBox 10" id="10"/>
          <p:cNvSpPr txBox="true"/>
          <p:nvPr/>
        </p:nvSpPr>
        <p:spPr>
          <a:xfrm rot="0">
            <a:off x="622237" y="5513095"/>
            <a:ext cx="8291483" cy="1137380"/>
          </a:xfrm>
          <a:prstGeom prst="rect">
            <a:avLst/>
          </a:prstGeom>
        </p:spPr>
        <p:txBody>
          <a:bodyPr anchor="t" rtlCol="false" tIns="0" lIns="0" bIns="0" rIns="0">
            <a:spAutoFit/>
          </a:bodyPr>
          <a:lstStyle/>
          <a:p>
            <a:pPr algn="just">
              <a:lnSpc>
                <a:spcPts val="3075"/>
              </a:lnSpc>
            </a:pPr>
            <a:r>
              <a:rPr lang="en-US" sz="2196" b="true">
                <a:solidFill>
                  <a:srgbClr val="021828"/>
                </a:solidFill>
                <a:latin typeface="Aileron Bold"/>
                <a:ea typeface="Aileron Bold"/>
                <a:cs typeface="Aileron Bold"/>
                <a:sym typeface="Aileron Bold"/>
              </a:rPr>
              <a:t>Nền tảng streaming phân tán: thu thập dữ liệu real-time với độ trễ thấp</a:t>
            </a:r>
          </a:p>
          <a:p>
            <a:pPr algn="just">
              <a:lnSpc>
                <a:spcPts val="3075"/>
              </a:lnSpc>
            </a:pPr>
          </a:p>
        </p:txBody>
      </p:sp>
      <p:sp>
        <p:nvSpPr>
          <p:cNvPr name="Freeform 11" id="11"/>
          <p:cNvSpPr/>
          <p:nvPr/>
        </p:nvSpPr>
        <p:spPr>
          <a:xfrm flipH="false" flipV="false" rot="0">
            <a:off x="391957" y="6650475"/>
            <a:ext cx="8752043" cy="942564"/>
          </a:xfrm>
          <a:custGeom>
            <a:avLst/>
            <a:gdLst/>
            <a:ahLst/>
            <a:cxnLst/>
            <a:rect r="r" b="b" t="t" l="l"/>
            <a:pathLst>
              <a:path h="942564" w="8752043">
                <a:moveTo>
                  <a:pt x="0" y="0"/>
                </a:moveTo>
                <a:lnTo>
                  <a:pt x="8752043" y="0"/>
                </a:lnTo>
                <a:lnTo>
                  <a:pt x="8752043" y="942564"/>
                </a:lnTo>
                <a:lnTo>
                  <a:pt x="0" y="942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622237" y="6742325"/>
            <a:ext cx="8309222" cy="1139732"/>
          </a:xfrm>
          <a:prstGeom prst="rect">
            <a:avLst/>
          </a:prstGeom>
        </p:spPr>
        <p:txBody>
          <a:bodyPr anchor="t" rtlCol="false" tIns="0" lIns="0" bIns="0" rIns="0">
            <a:spAutoFit/>
          </a:bodyPr>
          <a:lstStyle/>
          <a:p>
            <a:pPr algn="just">
              <a:lnSpc>
                <a:spcPts val="3082"/>
              </a:lnSpc>
            </a:pPr>
            <a:r>
              <a:rPr lang="en-US" sz="2201" b="true">
                <a:solidFill>
                  <a:srgbClr val="021828"/>
                </a:solidFill>
                <a:latin typeface="Aileron Bold"/>
                <a:ea typeface="Aileron Bold"/>
                <a:cs typeface="Aileron Bold"/>
                <a:sym typeface="Aileron Bold"/>
              </a:rPr>
              <a:t>Mô hình publish-subscribe: giúp dễ dàng xây dựng pipeline ingest mở rộng</a:t>
            </a:r>
          </a:p>
          <a:p>
            <a:pPr algn="just">
              <a:lnSpc>
                <a:spcPts val="3082"/>
              </a:lnSpc>
            </a:pPr>
          </a:p>
        </p:txBody>
      </p:sp>
      <p:sp>
        <p:nvSpPr>
          <p:cNvPr name="Freeform 13" id="13"/>
          <p:cNvSpPr/>
          <p:nvPr/>
        </p:nvSpPr>
        <p:spPr>
          <a:xfrm flipH="false" flipV="false" rot="0">
            <a:off x="391957" y="7878789"/>
            <a:ext cx="8752043" cy="942564"/>
          </a:xfrm>
          <a:custGeom>
            <a:avLst/>
            <a:gdLst/>
            <a:ahLst/>
            <a:cxnLst/>
            <a:rect r="r" b="b" t="t" l="l"/>
            <a:pathLst>
              <a:path h="942564" w="8752043">
                <a:moveTo>
                  <a:pt x="0" y="0"/>
                </a:moveTo>
                <a:lnTo>
                  <a:pt x="8752043" y="0"/>
                </a:lnTo>
                <a:lnTo>
                  <a:pt x="8752043" y="942563"/>
                </a:lnTo>
                <a:lnTo>
                  <a:pt x="0" y="9425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622237" y="7970639"/>
            <a:ext cx="8309222" cy="1139732"/>
          </a:xfrm>
          <a:prstGeom prst="rect">
            <a:avLst/>
          </a:prstGeom>
        </p:spPr>
        <p:txBody>
          <a:bodyPr anchor="t" rtlCol="false" tIns="0" lIns="0" bIns="0" rIns="0">
            <a:spAutoFit/>
          </a:bodyPr>
          <a:lstStyle/>
          <a:p>
            <a:pPr algn="just">
              <a:lnSpc>
                <a:spcPts val="3082"/>
              </a:lnSpc>
            </a:pPr>
            <a:r>
              <a:rPr lang="en-US" sz="2201" b="true">
                <a:solidFill>
                  <a:srgbClr val="021828"/>
                </a:solidFill>
                <a:latin typeface="Aileron Bold"/>
                <a:ea typeface="Aileron Bold"/>
                <a:cs typeface="Aileron Bold"/>
                <a:sym typeface="Aileron Bold"/>
              </a:rPr>
              <a:t>Khả năng mở rộng cao: phù hợp với lượng lớn người dùng và dữ liệu</a:t>
            </a:r>
          </a:p>
          <a:p>
            <a:pPr algn="just">
              <a:lnSpc>
                <a:spcPts val="3082"/>
              </a:lnSpc>
            </a:pPr>
          </a:p>
        </p:txBody>
      </p:sp>
      <p:sp>
        <p:nvSpPr>
          <p:cNvPr name="Freeform 15" id="15"/>
          <p:cNvSpPr/>
          <p:nvPr/>
        </p:nvSpPr>
        <p:spPr>
          <a:xfrm flipH="false" flipV="false" rot="0">
            <a:off x="9535957" y="5421244"/>
            <a:ext cx="8752043" cy="942564"/>
          </a:xfrm>
          <a:custGeom>
            <a:avLst/>
            <a:gdLst/>
            <a:ahLst/>
            <a:cxnLst/>
            <a:rect r="r" b="b" t="t" l="l"/>
            <a:pathLst>
              <a:path h="942564" w="8752043">
                <a:moveTo>
                  <a:pt x="0" y="0"/>
                </a:moveTo>
                <a:lnTo>
                  <a:pt x="8752043" y="0"/>
                </a:lnTo>
                <a:lnTo>
                  <a:pt x="8752043" y="942564"/>
                </a:lnTo>
                <a:lnTo>
                  <a:pt x="0" y="942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9766237" y="5513095"/>
            <a:ext cx="8309222" cy="1139732"/>
          </a:xfrm>
          <a:prstGeom prst="rect">
            <a:avLst/>
          </a:prstGeom>
        </p:spPr>
        <p:txBody>
          <a:bodyPr anchor="t" rtlCol="false" tIns="0" lIns="0" bIns="0" rIns="0">
            <a:spAutoFit/>
          </a:bodyPr>
          <a:lstStyle/>
          <a:p>
            <a:pPr algn="just">
              <a:lnSpc>
                <a:spcPts val="3082"/>
              </a:lnSpc>
            </a:pPr>
            <a:r>
              <a:rPr lang="en-US" sz="2201" b="true">
                <a:solidFill>
                  <a:srgbClr val="021828"/>
                </a:solidFill>
                <a:latin typeface="Aileron Bold"/>
                <a:ea typeface="Aileron Bold"/>
                <a:cs typeface="Aileron Bold"/>
                <a:sym typeface="Aileron Bold"/>
              </a:rPr>
              <a:t>Lưu trữ sự kiện: giữ lại dữ liệu theo thời gian để tái xử lý khi cần</a:t>
            </a:r>
          </a:p>
          <a:p>
            <a:pPr algn="just">
              <a:lnSpc>
                <a:spcPts val="3082"/>
              </a:lnSpc>
            </a:pPr>
          </a:p>
        </p:txBody>
      </p:sp>
      <p:sp>
        <p:nvSpPr>
          <p:cNvPr name="Freeform 17" id="17"/>
          <p:cNvSpPr/>
          <p:nvPr/>
        </p:nvSpPr>
        <p:spPr>
          <a:xfrm flipH="false" flipV="false" rot="0">
            <a:off x="9544826" y="6715450"/>
            <a:ext cx="8752043" cy="942564"/>
          </a:xfrm>
          <a:custGeom>
            <a:avLst/>
            <a:gdLst/>
            <a:ahLst/>
            <a:cxnLst/>
            <a:rect r="r" b="b" t="t" l="l"/>
            <a:pathLst>
              <a:path h="942564" w="8752043">
                <a:moveTo>
                  <a:pt x="0" y="0"/>
                </a:moveTo>
                <a:lnTo>
                  <a:pt x="8752043" y="0"/>
                </a:lnTo>
                <a:lnTo>
                  <a:pt x="8752043" y="942564"/>
                </a:lnTo>
                <a:lnTo>
                  <a:pt x="0" y="942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9775106" y="6807300"/>
            <a:ext cx="8309222" cy="753881"/>
          </a:xfrm>
          <a:prstGeom prst="rect">
            <a:avLst/>
          </a:prstGeom>
        </p:spPr>
        <p:txBody>
          <a:bodyPr anchor="t" rtlCol="false" tIns="0" lIns="0" bIns="0" rIns="0">
            <a:spAutoFit/>
          </a:bodyPr>
          <a:lstStyle/>
          <a:p>
            <a:pPr algn="just">
              <a:lnSpc>
                <a:spcPts val="3082"/>
              </a:lnSpc>
            </a:pPr>
            <a:r>
              <a:rPr lang="en-US" sz="2201" b="true">
                <a:solidFill>
                  <a:srgbClr val="021828"/>
                </a:solidFill>
                <a:latin typeface="Aileron Bold"/>
                <a:ea typeface="Aileron Bold"/>
                <a:cs typeface="Aileron Bold"/>
                <a:sym typeface="Aileron Bold"/>
              </a:rPr>
              <a:t>Tương thích batch ETL: có thể kết hợp xử lý sâu với real-time</a:t>
            </a:r>
          </a:p>
          <a:p>
            <a:pPr algn="just">
              <a:lnSpc>
                <a:spcPts val="3082"/>
              </a:lnSpc>
            </a:pPr>
          </a:p>
        </p:txBody>
      </p:sp>
      <p:sp>
        <p:nvSpPr>
          <p:cNvPr name="Freeform 19" id="19"/>
          <p:cNvSpPr/>
          <p:nvPr/>
        </p:nvSpPr>
        <p:spPr>
          <a:xfrm flipH="false" flipV="false" rot="0">
            <a:off x="-1428258" y="2050578"/>
            <a:ext cx="2456958" cy="2456958"/>
          </a:xfrm>
          <a:custGeom>
            <a:avLst/>
            <a:gdLst/>
            <a:ahLst/>
            <a:cxnLst/>
            <a:rect r="r" b="b" t="t" l="l"/>
            <a:pathLst>
              <a:path h="2456958" w="2456958">
                <a:moveTo>
                  <a:pt x="0" y="0"/>
                </a:moveTo>
                <a:lnTo>
                  <a:pt x="2456958" y="0"/>
                </a:lnTo>
                <a:lnTo>
                  <a:pt x="2456958" y="2456958"/>
                </a:lnTo>
                <a:lnTo>
                  <a:pt x="0" y="24569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1350582" y="9258300"/>
            <a:ext cx="4108372" cy="4108372"/>
          </a:xfrm>
          <a:custGeom>
            <a:avLst/>
            <a:gdLst/>
            <a:ahLst/>
            <a:cxnLst/>
            <a:rect r="r" b="b" t="t" l="l"/>
            <a:pathLst>
              <a:path h="4108372" w="4108372">
                <a:moveTo>
                  <a:pt x="0" y="0"/>
                </a:moveTo>
                <a:lnTo>
                  <a:pt x="4108372" y="0"/>
                </a:lnTo>
                <a:lnTo>
                  <a:pt x="4108372" y="4108372"/>
                </a:lnTo>
                <a:lnTo>
                  <a:pt x="0" y="4108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335657" y="9529471"/>
            <a:ext cx="957894" cy="957894"/>
          </a:xfrm>
          <a:custGeom>
            <a:avLst/>
            <a:gdLst/>
            <a:ahLst/>
            <a:cxnLst/>
            <a:rect r="r" b="b" t="t" l="l"/>
            <a:pathLst>
              <a:path h="957894" w="957894">
                <a:moveTo>
                  <a:pt x="0" y="0"/>
                </a:moveTo>
                <a:lnTo>
                  <a:pt x="957894" y="0"/>
                </a:lnTo>
                <a:lnTo>
                  <a:pt x="957894" y="957894"/>
                </a:lnTo>
                <a:lnTo>
                  <a:pt x="0" y="957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374218" y="1415927"/>
            <a:ext cx="634651" cy="634651"/>
          </a:xfrm>
          <a:custGeom>
            <a:avLst/>
            <a:gdLst/>
            <a:ahLst/>
            <a:cxnLst/>
            <a:rect r="r" b="b" t="t" l="l"/>
            <a:pathLst>
              <a:path h="634651" w="634651">
                <a:moveTo>
                  <a:pt x="0" y="0"/>
                </a:moveTo>
                <a:lnTo>
                  <a:pt x="634651" y="0"/>
                </a:lnTo>
                <a:lnTo>
                  <a:pt x="634651" y="634651"/>
                </a:lnTo>
                <a:lnTo>
                  <a:pt x="0" y="634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86757" y="5113111"/>
            <a:ext cx="20061513" cy="0"/>
          </a:xfrm>
          <a:prstGeom prst="line">
            <a:avLst/>
          </a:prstGeom>
          <a:ln cap="flat" w="28575">
            <a:solidFill>
              <a:srgbClr val="C5D2FF"/>
            </a:solidFill>
            <a:prstDash val="solid"/>
            <a:headEnd type="none" len="sm" w="sm"/>
            <a:tailEnd type="none" len="sm" w="sm"/>
          </a:ln>
        </p:spPr>
      </p:sp>
      <p:grpSp>
        <p:nvGrpSpPr>
          <p:cNvPr name="Group 3" id="3"/>
          <p:cNvGrpSpPr/>
          <p:nvPr/>
        </p:nvGrpSpPr>
        <p:grpSpPr>
          <a:xfrm rot="0">
            <a:off x="5465710" y="4862083"/>
            <a:ext cx="502056" cy="50205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a:ln cap="sq">
              <a:noFill/>
              <a:prstDash val="solid"/>
              <a:miter/>
            </a:ln>
          </p:spPr>
        </p:sp>
        <p:sp>
          <p:nvSpPr>
            <p:cNvPr name="TextBox 5" id="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6" id="6"/>
          <p:cNvGrpSpPr/>
          <p:nvPr/>
        </p:nvGrpSpPr>
        <p:grpSpPr>
          <a:xfrm rot="0">
            <a:off x="2038449" y="4862083"/>
            <a:ext cx="502056" cy="50205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p:spPr>
        </p:sp>
        <p:sp>
          <p:nvSpPr>
            <p:cNvPr name="TextBox 8" id="8"/>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9" id="9"/>
          <p:cNvGrpSpPr/>
          <p:nvPr/>
        </p:nvGrpSpPr>
        <p:grpSpPr>
          <a:xfrm rot="0">
            <a:off x="8892972" y="4862083"/>
            <a:ext cx="502056" cy="50205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a:ln cap="sq">
              <a:noFill/>
              <a:prstDash val="solid"/>
              <a:miter/>
            </a:ln>
          </p:spPr>
        </p:sp>
        <p:sp>
          <p:nvSpPr>
            <p:cNvPr name="TextBox 11" id="11"/>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2" id="12"/>
          <p:cNvGrpSpPr/>
          <p:nvPr/>
        </p:nvGrpSpPr>
        <p:grpSpPr>
          <a:xfrm rot="0">
            <a:off x="12320233" y="4862083"/>
            <a:ext cx="502056" cy="50205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a:ln cap="sq">
              <a:noFill/>
              <a:prstDash val="solid"/>
              <a:miter/>
            </a:ln>
          </p:spPr>
        </p:sp>
        <p:sp>
          <p:nvSpPr>
            <p:cNvPr name="TextBox 14" id="14"/>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5" id="15"/>
          <p:cNvGrpSpPr/>
          <p:nvPr/>
        </p:nvGrpSpPr>
        <p:grpSpPr>
          <a:xfrm rot="0">
            <a:off x="15747495" y="4862083"/>
            <a:ext cx="502056" cy="50205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a:ln cap="sq">
              <a:noFill/>
              <a:prstDash val="solid"/>
              <a:miter/>
            </a:ln>
          </p:spPr>
        </p:sp>
        <p:sp>
          <p:nvSpPr>
            <p:cNvPr name="TextBox 17" id="17"/>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8" id="18"/>
          <p:cNvGrpSpPr/>
          <p:nvPr/>
        </p:nvGrpSpPr>
        <p:grpSpPr>
          <a:xfrm rot="0">
            <a:off x="17259300" y="9621299"/>
            <a:ext cx="998671" cy="665701"/>
            <a:chOff x="0" y="0"/>
            <a:chExt cx="263024" cy="175329"/>
          </a:xfrm>
        </p:grpSpPr>
        <p:sp>
          <p:nvSpPr>
            <p:cNvPr name="Freeform 19" id="19"/>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20" id="20"/>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Freeform 21" id="21"/>
          <p:cNvSpPr/>
          <p:nvPr/>
        </p:nvSpPr>
        <p:spPr>
          <a:xfrm flipH="false" flipV="false" rot="0">
            <a:off x="-1852970" y="8572131"/>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9867326" y="-512564"/>
            <a:ext cx="1025128" cy="1025128"/>
          </a:xfrm>
          <a:custGeom>
            <a:avLst/>
            <a:gdLst/>
            <a:ahLst/>
            <a:cxnLst/>
            <a:rect r="r" b="b" t="t" l="l"/>
            <a:pathLst>
              <a:path h="1025128" w="1025128">
                <a:moveTo>
                  <a:pt x="0" y="0"/>
                </a:moveTo>
                <a:lnTo>
                  <a:pt x="1025128" y="0"/>
                </a:lnTo>
                <a:lnTo>
                  <a:pt x="1025128" y="1025128"/>
                </a:lnTo>
                <a:lnTo>
                  <a:pt x="0" y="1025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14914801" y="-2772575"/>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623399" y="-3619355"/>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4602719" y="9113061"/>
            <a:ext cx="1025128" cy="1025128"/>
          </a:xfrm>
          <a:custGeom>
            <a:avLst/>
            <a:gdLst/>
            <a:ahLst/>
            <a:cxnLst/>
            <a:rect r="r" b="b" t="t" l="l"/>
            <a:pathLst>
              <a:path h="1025128" w="1025128">
                <a:moveTo>
                  <a:pt x="0" y="0"/>
                </a:moveTo>
                <a:lnTo>
                  <a:pt x="1025127" y="0"/>
                </a:lnTo>
                <a:lnTo>
                  <a:pt x="1025127"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9715873" y="9774436"/>
            <a:ext cx="1025128" cy="1025128"/>
          </a:xfrm>
          <a:custGeom>
            <a:avLst/>
            <a:gdLst/>
            <a:ahLst/>
            <a:cxnLst/>
            <a:rect r="r" b="b" t="t" l="l"/>
            <a:pathLst>
              <a:path h="1025128" w="1025128">
                <a:moveTo>
                  <a:pt x="0" y="0"/>
                </a:moveTo>
                <a:lnTo>
                  <a:pt x="1025128" y="0"/>
                </a:lnTo>
                <a:lnTo>
                  <a:pt x="1025128" y="1025128"/>
                </a:lnTo>
                <a:lnTo>
                  <a:pt x="0" y="1025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27" id="27"/>
          <p:cNvPicPr>
            <a:picLocks noChangeAspect="true"/>
          </p:cNvPicPr>
          <p:nvPr/>
        </p:nvPicPr>
        <p:blipFill>
          <a:blip r:embed="rId4"/>
          <a:srcRect l="0" t="0" r="0" b="0"/>
          <a:stretch>
            <a:fillRect/>
          </a:stretch>
        </p:blipFill>
        <p:spPr>
          <a:xfrm flipH="false" flipV="false" rot="0">
            <a:off x="8115862" y="2445677"/>
            <a:ext cx="2056276" cy="1902056"/>
          </a:xfrm>
          <a:prstGeom prst="rect">
            <a:avLst/>
          </a:prstGeom>
        </p:spPr>
      </p:pic>
      <p:sp>
        <p:nvSpPr>
          <p:cNvPr name="TextBox 28" id="28"/>
          <p:cNvSpPr txBox="true"/>
          <p:nvPr/>
        </p:nvSpPr>
        <p:spPr>
          <a:xfrm rot="0">
            <a:off x="1920505" y="5713306"/>
            <a:ext cx="749467" cy="679423"/>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01</a:t>
            </a:r>
          </a:p>
        </p:txBody>
      </p:sp>
      <p:sp>
        <p:nvSpPr>
          <p:cNvPr name="TextBox 29" id="29"/>
          <p:cNvSpPr txBox="true"/>
          <p:nvPr/>
        </p:nvSpPr>
        <p:spPr>
          <a:xfrm rot="0">
            <a:off x="1440401" y="6472603"/>
            <a:ext cx="1709675" cy="1148769"/>
          </a:xfrm>
          <a:prstGeom prst="rect">
            <a:avLst/>
          </a:prstGeom>
        </p:spPr>
        <p:txBody>
          <a:bodyPr anchor="t" rtlCol="false" tIns="0" lIns="0" bIns="0" rIns="0">
            <a:spAutoFit/>
          </a:bodyPr>
          <a:lstStyle/>
          <a:p>
            <a:pPr algn="ctr">
              <a:lnSpc>
                <a:spcPts val="4680"/>
              </a:lnSpc>
            </a:pPr>
            <a:r>
              <a:rPr lang="en-US" sz="3000" b="true">
                <a:solidFill>
                  <a:srgbClr val="00204C"/>
                </a:solidFill>
                <a:latin typeface="DM Sans Bold"/>
                <a:ea typeface="DM Sans Bold"/>
                <a:cs typeface="DM Sans Bold"/>
                <a:sym typeface="DM Sans Bold"/>
              </a:rPr>
              <a:t>SOURCE </a:t>
            </a:r>
          </a:p>
          <a:p>
            <a:pPr algn="ctr">
              <a:lnSpc>
                <a:spcPts val="4680"/>
              </a:lnSpc>
            </a:pPr>
            <a:r>
              <a:rPr lang="en-US" b="true" sz="3000">
                <a:solidFill>
                  <a:srgbClr val="00204C"/>
                </a:solidFill>
                <a:latin typeface="DM Sans Bold"/>
                <a:ea typeface="DM Sans Bold"/>
                <a:cs typeface="DM Sans Bold"/>
                <a:sym typeface="DM Sans Bold"/>
              </a:rPr>
              <a:t>SYSTEM</a:t>
            </a:r>
          </a:p>
        </p:txBody>
      </p:sp>
      <p:sp>
        <p:nvSpPr>
          <p:cNvPr name="TextBox 30" id="30"/>
          <p:cNvSpPr txBox="true"/>
          <p:nvPr/>
        </p:nvSpPr>
        <p:spPr>
          <a:xfrm rot="0">
            <a:off x="5270961" y="7697572"/>
            <a:ext cx="891555" cy="679423"/>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02</a:t>
            </a:r>
          </a:p>
        </p:txBody>
      </p:sp>
      <p:sp>
        <p:nvSpPr>
          <p:cNvPr name="TextBox 31" id="31"/>
          <p:cNvSpPr txBox="true"/>
          <p:nvPr/>
        </p:nvSpPr>
        <p:spPr>
          <a:xfrm rot="0">
            <a:off x="4487819" y="8432559"/>
            <a:ext cx="2457838" cy="558192"/>
          </a:xfrm>
          <a:prstGeom prst="rect">
            <a:avLst/>
          </a:prstGeom>
        </p:spPr>
        <p:txBody>
          <a:bodyPr anchor="t" rtlCol="false" tIns="0" lIns="0" bIns="0" rIns="0">
            <a:spAutoFit/>
          </a:bodyPr>
          <a:lstStyle/>
          <a:p>
            <a:pPr algn="ctr">
              <a:lnSpc>
                <a:spcPts val="4680"/>
              </a:lnSpc>
            </a:pPr>
            <a:r>
              <a:rPr lang="en-US" b="true" sz="3000">
                <a:solidFill>
                  <a:srgbClr val="00204C"/>
                </a:solidFill>
                <a:latin typeface="DM Sans Bold"/>
                <a:ea typeface="DM Sans Bold"/>
                <a:cs typeface="DM Sans Bold"/>
                <a:sym typeface="DM Sans Bold"/>
              </a:rPr>
              <a:t>INGESTION</a:t>
            </a:r>
          </a:p>
        </p:txBody>
      </p:sp>
      <p:sp>
        <p:nvSpPr>
          <p:cNvPr name="TextBox 32" id="32"/>
          <p:cNvSpPr txBox="true"/>
          <p:nvPr/>
        </p:nvSpPr>
        <p:spPr>
          <a:xfrm rot="0">
            <a:off x="8647121" y="5713306"/>
            <a:ext cx="993759" cy="679423"/>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03</a:t>
            </a:r>
          </a:p>
        </p:txBody>
      </p:sp>
      <p:sp>
        <p:nvSpPr>
          <p:cNvPr name="TextBox 33" id="33"/>
          <p:cNvSpPr txBox="true"/>
          <p:nvPr/>
        </p:nvSpPr>
        <p:spPr>
          <a:xfrm rot="0">
            <a:off x="7241871" y="6472603"/>
            <a:ext cx="3865494" cy="558192"/>
          </a:xfrm>
          <a:prstGeom prst="rect">
            <a:avLst/>
          </a:prstGeom>
        </p:spPr>
        <p:txBody>
          <a:bodyPr anchor="t" rtlCol="false" tIns="0" lIns="0" bIns="0" rIns="0">
            <a:spAutoFit/>
          </a:bodyPr>
          <a:lstStyle/>
          <a:p>
            <a:pPr algn="ctr">
              <a:lnSpc>
                <a:spcPts val="4680"/>
              </a:lnSpc>
            </a:pPr>
            <a:r>
              <a:rPr lang="en-US" b="true" sz="3000">
                <a:solidFill>
                  <a:srgbClr val="00204C"/>
                </a:solidFill>
                <a:latin typeface="DM Sans Bold"/>
                <a:ea typeface="DM Sans Bold"/>
                <a:cs typeface="DM Sans Bold"/>
                <a:sym typeface="DM Sans Bold"/>
              </a:rPr>
              <a:t>TRANSFORMATION</a:t>
            </a:r>
          </a:p>
        </p:txBody>
      </p:sp>
      <p:sp>
        <p:nvSpPr>
          <p:cNvPr name="TextBox 34" id="34"/>
          <p:cNvSpPr txBox="true"/>
          <p:nvPr/>
        </p:nvSpPr>
        <p:spPr>
          <a:xfrm rot="0">
            <a:off x="15565008" y="5713306"/>
            <a:ext cx="867031" cy="679423"/>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05</a:t>
            </a:r>
          </a:p>
        </p:txBody>
      </p:sp>
      <p:sp>
        <p:nvSpPr>
          <p:cNvPr name="TextBox 35" id="35"/>
          <p:cNvSpPr txBox="true"/>
          <p:nvPr/>
        </p:nvSpPr>
        <p:spPr>
          <a:xfrm rot="0">
            <a:off x="14675277" y="6472603"/>
            <a:ext cx="2646492" cy="558192"/>
          </a:xfrm>
          <a:prstGeom prst="rect">
            <a:avLst/>
          </a:prstGeom>
        </p:spPr>
        <p:txBody>
          <a:bodyPr anchor="t" rtlCol="false" tIns="0" lIns="0" bIns="0" rIns="0">
            <a:spAutoFit/>
          </a:bodyPr>
          <a:lstStyle/>
          <a:p>
            <a:pPr algn="ctr">
              <a:lnSpc>
                <a:spcPts val="4680"/>
              </a:lnSpc>
            </a:pPr>
            <a:r>
              <a:rPr lang="en-US" b="true" sz="3000">
                <a:solidFill>
                  <a:srgbClr val="00204C"/>
                </a:solidFill>
                <a:latin typeface="DM Sans Bold"/>
                <a:ea typeface="DM Sans Bold"/>
                <a:cs typeface="DM Sans Bold"/>
                <a:sym typeface="DM Sans Bold"/>
              </a:rPr>
              <a:t>STORAGE</a:t>
            </a:r>
          </a:p>
        </p:txBody>
      </p:sp>
      <p:grpSp>
        <p:nvGrpSpPr>
          <p:cNvPr name="Group 36" id="36"/>
          <p:cNvGrpSpPr/>
          <p:nvPr/>
        </p:nvGrpSpPr>
        <p:grpSpPr>
          <a:xfrm rot="0">
            <a:off x="11604283" y="7771909"/>
            <a:ext cx="1933956" cy="1218841"/>
            <a:chOff x="0" y="0"/>
            <a:chExt cx="2578608" cy="1625122"/>
          </a:xfrm>
        </p:grpSpPr>
        <p:sp>
          <p:nvSpPr>
            <p:cNvPr name="TextBox 37" id="37"/>
            <p:cNvSpPr txBox="true"/>
            <p:nvPr/>
          </p:nvSpPr>
          <p:spPr>
            <a:xfrm rot="0">
              <a:off x="677866" y="76200"/>
              <a:ext cx="1222877" cy="931298"/>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04</a:t>
              </a:r>
            </a:p>
          </p:txBody>
        </p:sp>
        <p:sp>
          <p:nvSpPr>
            <p:cNvPr name="TextBox 38" id="38"/>
            <p:cNvSpPr txBox="true"/>
            <p:nvPr/>
          </p:nvSpPr>
          <p:spPr>
            <a:xfrm rot="0">
              <a:off x="0" y="915791"/>
              <a:ext cx="2578608" cy="709331"/>
            </a:xfrm>
            <a:prstGeom prst="rect">
              <a:avLst/>
            </a:prstGeom>
          </p:spPr>
          <p:txBody>
            <a:bodyPr anchor="t" rtlCol="false" tIns="0" lIns="0" bIns="0" rIns="0">
              <a:spAutoFit/>
            </a:bodyPr>
            <a:lstStyle/>
            <a:p>
              <a:pPr algn="ctr">
                <a:lnSpc>
                  <a:spcPts val="4680"/>
                </a:lnSpc>
              </a:pPr>
              <a:r>
                <a:rPr lang="en-US" b="true" sz="3000">
                  <a:solidFill>
                    <a:srgbClr val="00204C"/>
                  </a:solidFill>
                  <a:latin typeface="DM Sans Bold"/>
                  <a:ea typeface="DM Sans Bold"/>
                  <a:cs typeface="DM Sans Bold"/>
                  <a:sym typeface="DM Sans Bold"/>
                </a:rPr>
                <a:t>SERVING</a:t>
              </a:r>
            </a:p>
          </p:txBody>
        </p:sp>
      </p:grpSp>
      <p:sp>
        <p:nvSpPr>
          <p:cNvPr name="TextBox 39" id="39"/>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213747" y="1629834"/>
            <a:ext cx="4074253" cy="8088914"/>
            <a:chOff x="0" y="0"/>
            <a:chExt cx="802733" cy="1593725"/>
          </a:xfrm>
        </p:grpSpPr>
        <p:sp>
          <p:nvSpPr>
            <p:cNvPr name="Freeform 3" id="3"/>
            <p:cNvSpPr/>
            <p:nvPr/>
          </p:nvSpPr>
          <p:spPr>
            <a:xfrm flipH="false" flipV="false" rot="0">
              <a:off x="0" y="0"/>
              <a:ext cx="802733" cy="1593725"/>
            </a:xfrm>
            <a:custGeom>
              <a:avLst/>
              <a:gdLst/>
              <a:ahLst/>
              <a:cxnLst/>
              <a:rect r="r" b="b" t="t" l="l"/>
              <a:pathLst>
                <a:path h="1593725" w="802733">
                  <a:moveTo>
                    <a:pt x="0" y="0"/>
                  </a:moveTo>
                  <a:lnTo>
                    <a:pt x="802733" y="0"/>
                  </a:lnTo>
                  <a:lnTo>
                    <a:pt x="802733" y="1593725"/>
                  </a:lnTo>
                  <a:lnTo>
                    <a:pt x="0" y="1593725"/>
                  </a:lnTo>
                  <a:close/>
                </a:path>
              </a:pathLst>
            </a:custGeom>
            <a:blipFill>
              <a:blip r:embed="rId2"/>
              <a:stretch>
                <a:fillRect l="0" t="-4028" r="0" b="-4028"/>
              </a:stretch>
            </a:blipFill>
          </p:spPr>
        </p:sp>
      </p:grpSp>
      <p:grpSp>
        <p:nvGrpSpPr>
          <p:cNvPr name="Group 4" id="4"/>
          <p:cNvGrpSpPr/>
          <p:nvPr/>
        </p:nvGrpSpPr>
        <p:grpSpPr>
          <a:xfrm rot="0">
            <a:off x="7483743" y="5250979"/>
            <a:ext cx="5950578" cy="665701"/>
            <a:chOff x="0" y="0"/>
            <a:chExt cx="1567230" cy="175329"/>
          </a:xfrm>
        </p:grpSpPr>
        <p:sp>
          <p:nvSpPr>
            <p:cNvPr name="Freeform 5" id="5"/>
            <p:cNvSpPr/>
            <p:nvPr/>
          </p:nvSpPr>
          <p:spPr>
            <a:xfrm flipH="false" flipV="false" rot="0">
              <a:off x="0" y="0"/>
              <a:ext cx="1567230" cy="175329"/>
            </a:xfrm>
            <a:custGeom>
              <a:avLst/>
              <a:gdLst/>
              <a:ahLst/>
              <a:cxnLst/>
              <a:rect r="r" b="b" t="t" l="l"/>
              <a:pathLst>
                <a:path h="175329" w="1567230">
                  <a:moveTo>
                    <a:pt x="66353" y="0"/>
                  </a:moveTo>
                  <a:lnTo>
                    <a:pt x="1500878" y="0"/>
                  </a:lnTo>
                  <a:cubicBezTo>
                    <a:pt x="1518475" y="0"/>
                    <a:pt x="1535353" y="6991"/>
                    <a:pt x="1547796" y="19434"/>
                  </a:cubicBezTo>
                  <a:cubicBezTo>
                    <a:pt x="1560240" y="31878"/>
                    <a:pt x="1567230" y="48755"/>
                    <a:pt x="1567230" y="66353"/>
                  </a:cubicBezTo>
                  <a:lnTo>
                    <a:pt x="1567230" y="108976"/>
                  </a:lnTo>
                  <a:cubicBezTo>
                    <a:pt x="1567230" y="126574"/>
                    <a:pt x="1560240" y="143451"/>
                    <a:pt x="1547796" y="155894"/>
                  </a:cubicBezTo>
                  <a:cubicBezTo>
                    <a:pt x="1535353" y="168338"/>
                    <a:pt x="1518475" y="175329"/>
                    <a:pt x="1500878" y="175329"/>
                  </a:cubicBezTo>
                  <a:lnTo>
                    <a:pt x="66353" y="175329"/>
                  </a:lnTo>
                  <a:cubicBezTo>
                    <a:pt x="48755" y="175329"/>
                    <a:pt x="31878" y="168338"/>
                    <a:pt x="19434" y="155894"/>
                  </a:cubicBezTo>
                  <a:cubicBezTo>
                    <a:pt x="6991" y="143451"/>
                    <a:pt x="0" y="126574"/>
                    <a:pt x="0" y="108976"/>
                  </a:cubicBezTo>
                  <a:lnTo>
                    <a:pt x="0" y="66353"/>
                  </a:lnTo>
                  <a:cubicBezTo>
                    <a:pt x="0" y="48755"/>
                    <a:pt x="6991" y="31878"/>
                    <a:pt x="19434" y="19434"/>
                  </a:cubicBezTo>
                  <a:cubicBezTo>
                    <a:pt x="31878" y="6991"/>
                    <a:pt x="48755" y="0"/>
                    <a:pt x="66353" y="0"/>
                  </a:cubicBezTo>
                  <a:close/>
                </a:path>
              </a:pathLst>
            </a:custGeom>
            <a:solidFill>
              <a:srgbClr val="3A577B"/>
            </a:solidFill>
          </p:spPr>
        </p:sp>
        <p:sp>
          <p:nvSpPr>
            <p:cNvPr name="TextBox 6" id="6"/>
            <p:cNvSpPr txBox="true"/>
            <p:nvPr/>
          </p:nvSpPr>
          <p:spPr>
            <a:xfrm>
              <a:off x="0" y="-47625"/>
              <a:ext cx="1567230" cy="222954"/>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7447958" y="7352803"/>
            <a:ext cx="5986363" cy="670342"/>
            <a:chOff x="0" y="0"/>
            <a:chExt cx="1576655" cy="176551"/>
          </a:xfrm>
        </p:grpSpPr>
        <p:sp>
          <p:nvSpPr>
            <p:cNvPr name="Freeform 8" id="8"/>
            <p:cNvSpPr/>
            <p:nvPr/>
          </p:nvSpPr>
          <p:spPr>
            <a:xfrm flipH="false" flipV="false" rot="0">
              <a:off x="0" y="0"/>
              <a:ext cx="1576655" cy="176551"/>
            </a:xfrm>
            <a:custGeom>
              <a:avLst/>
              <a:gdLst/>
              <a:ahLst/>
              <a:cxnLst/>
              <a:rect r="r" b="b" t="t" l="l"/>
              <a:pathLst>
                <a:path h="176551" w="1576655">
                  <a:moveTo>
                    <a:pt x="65956" y="0"/>
                  </a:moveTo>
                  <a:lnTo>
                    <a:pt x="1510699" y="0"/>
                  </a:lnTo>
                  <a:cubicBezTo>
                    <a:pt x="1528192" y="0"/>
                    <a:pt x="1544968" y="6949"/>
                    <a:pt x="1557337" y="19318"/>
                  </a:cubicBezTo>
                  <a:cubicBezTo>
                    <a:pt x="1569706" y="31687"/>
                    <a:pt x="1576655" y="48464"/>
                    <a:pt x="1576655" y="65956"/>
                  </a:cubicBezTo>
                  <a:lnTo>
                    <a:pt x="1576655" y="110595"/>
                  </a:lnTo>
                  <a:cubicBezTo>
                    <a:pt x="1576655" y="147021"/>
                    <a:pt x="1547126" y="176551"/>
                    <a:pt x="1510699" y="176551"/>
                  </a:cubicBezTo>
                  <a:lnTo>
                    <a:pt x="65956" y="176551"/>
                  </a:lnTo>
                  <a:cubicBezTo>
                    <a:pt x="29530" y="176551"/>
                    <a:pt x="0" y="147021"/>
                    <a:pt x="0" y="110595"/>
                  </a:cubicBezTo>
                  <a:lnTo>
                    <a:pt x="0" y="65956"/>
                  </a:lnTo>
                  <a:cubicBezTo>
                    <a:pt x="0" y="29530"/>
                    <a:pt x="29530" y="0"/>
                    <a:pt x="65956" y="0"/>
                  </a:cubicBezTo>
                  <a:close/>
                </a:path>
              </a:pathLst>
            </a:custGeom>
            <a:solidFill>
              <a:srgbClr val="3A577B"/>
            </a:solidFill>
          </p:spPr>
        </p:sp>
        <p:sp>
          <p:nvSpPr>
            <p:cNvPr name="TextBox 9" id="9"/>
            <p:cNvSpPr txBox="true"/>
            <p:nvPr/>
          </p:nvSpPr>
          <p:spPr>
            <a:xfrm>
              <a:off x="0" y="-47625"/>
              <a:ext cx="1576655" cy="224176"/>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7493974" y="3144514"/>
            <a:ext cx="5940347" cy="665701"/>
            <a:chOff x="0" y="0"/>
            <a:chExt cx="1564536" cy="175329"/>
          </a:xfrm>
        </p:grpSpPr>
        <p:sp>
          <p:nvSpPr>
            <p:cNvPr name="Freeform 11" id="11"/>
            <p:cNvSpPr/>
            <p:nvPr/>
          </p:nvSpPr>
          <p:spPr>
            <a:xfrm flipH="false" flipV="false" rot="0">
              <a:off x="0" y="0"/>
              <a:ext cx="1564536" cy="175329"/>
            </a:xfrm>
            <a:custGeom>
              <a:avLst/>
              <a:gdLst/>
              <a:ahLst/>
              <a:cxnLst/>
              <a:rect r="r" b="b" t="t" l="l"/>
              <a:pathLst>
                <a:path h="175329" w="1564536">
                  <a:moveTo>
                    <a:pt x="66467" y="0"/>
                  </a:moveTo>
                  <a:lnTo>
                    <a:pt x="1498069" y="0"/>
                  </a:lnTo>
                  <a:cubicBezTo>
                    <a:pt x="1515697" y="0"/>
                    <a:pt x="1532603" y="7003"/>
                    <a:pt x="1545068" y="19468"/>
                  </a:cubicBezTo>
                  <a:cubicBezTo>
                    <a:pt x="1557533" y="31933"/>
                    <a:pt x="1564536" y="48839"/>
                    <a:pt x="1564536" y="66467"/>
                  </a:cubicBezTo>
                  <a:lnTo>
                    <a:pt x="1564536" y="108861"/>
                  </a:lnTo>
                  <a:cubicBezTo>
                    <a:pt x="1564536" y="126490"/>
                    <a:pt x="1557533" y="143396"/>
                    <a:pt x="1545068" y="155861"/>
                  </a:cubicBezTo>
                  <a:cubicBezTo>
                    <a:pt x="1532603" y="168326"/>
                    <a:pt x="1515697" y="175329"/>
                    <a:pt x="1498069" y="175329"/>
                  </a:cubicBezTo>
                  <a:lnTo>
                    <a:pt x="66467" y="175329"/>
                  </a:lnTo>
                  <a:cubicBezTo>
                    <a:pt x="48839" y="175329"/>
                    <a:pt x="31933" y="168326"/>
                    <a:pt x="19468" y="155861"/>
                  </a:cubicBezTo>
                  <a:cubicBezTo>
                    <a:pt x="7003" y="143396"/>
                    <a:pt x="0" y="126490"/>
                    <a:pt x="0" y="108861"/>
                  </a:cubicBezTo>
                  <a:lnTo>
                    <a:pt x="0" y="66467"/>
                  </a:lnTo>
                  <a:cubicBezTo>
                    <a:pt x="0" y="48839"/>
                    <a:pt x="7003" y="31933"/>
                    <a:pt x="19468" y="19468"/>
                  </a:cubicBezTo>
                  <a:cubicBezTo>
                    <a:pt x="31933" y="7003"/>
                    <a:pt x="48839" y="0"/>
                    <a:pt x="66467" y="0"/>
                  </a:cubicBezTo>
                  <a:close/>
                </a:path>
              </a:pathLst>
            </a:custGeom>
            <a:solidFill>
              <a:srgbClr val="3A577B"/>
            </a:solidFill>
          </p:spPr>
        </p:sp>
        <p:sp>
          <p:nvSpPr>
            <p:cNvPr name="TextBox 12" id="12"/>
            <p:cNvSpPr txBox="true"/>
            <p:nvPr/>
          </p:nvSpPr>
          <p:spPr>
            <a:xfrm>
              <a:off x="0" y="-47625"/>
              <a:ext cx="1564536" cy="222954"/>
            </a:xfrm>
            <a:prstGeom prst="rect">
              <a:avLst/>
            </a:prstGeom>
          </p:spPr>
          <p:txBody>
            <a:bodyPr anchor="ctr" rtlCol="false" tIns="50800" lIns="50800" bIns="50800" rIns="50800"/>
            <a:lstStyle/>
            <a:p>
              <a:pPr algn="ctr">
                <a:lnSpc>
                  <a:spcPts val="2800"/>
                </a:lnSpc>
              </a:pPr>
            </a:p>
          </p:txBody>
        </p:sp>
      </p:grpSp>
      <p:sp>
        <p:nvSpPr>
          <p:cNvPr name="Freeform 13" id="13"/>
          <p:cNvSpPr/>
          <p:nvPr/>
        </p:nvSpPr>
        <p:spPr>
          <a:xfrm flipH="false" flipV="false" rot="0">
            <a:off x="6609103" y="3144514"/>
            <a:ext cx="665701" cy="665701"/>
          </a:xfrm>
          <a:custGeom>
            <a:avLst/>
            <a:gdLst/>
            <a:ahLst/>
            <a:cxnLst/>
            <a:rect r="r" b="b" t="t" l="l"/>
            <a:pathLst>
              <a:path h="665701" w="665701">
                <a:moveTo>
                  <a:pt x="0" y="0"/>
                </a:moveTo>
                <a:lnTo>
                  <a:pt x="665700" y="0"/>
                </a:lnTo>
                <a:lnTo>
                  <a:pt x="665700" y="665700"/>
                </a:lnTo>
                <a:lnTo>
                  <a:pt x="0" y="665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6609103" y="5250979"/>
            <a:ext cx="665701" cy="665701"/>
          </a:xfrm>
          <a:custGeom>
            <a:avLst/>
            <a:gdLst/>
            <a:ahLst/>
            <a:cxnLst/>
            <a:rect r="r" b="b" t="t" l="l"/>
            <a:pathLst>
              <a:path h="665701" w="665701">
                <a:moveTo>
                  <a:pt x="0" y="0"/>
                </a:moveTo>
                <a:lnTo>
                  <a:pt x="665700" y="0"/>
                </a:lnTo>
                <a:lnTo>
                  <a:pt x="665700" y="665701"/>
                </a:lnTo>
                <a:lnTo>
                  <a:pt x="0" y="6657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6609103" y="7357445"/>
            <a:ext cx="665701" cy="665701"/>
          </a:xfrm>
          <a:custGeom>
            <a:avLst/>
            <a:gdLst/>
            <a:ahLst/>
            <a:cxnLst/>
            <a:rect r="r" b="b" t="t" l="l"/>
            <a:pathLst>
              <a:path h="665701" w="665701">
                <a:moveTo>
                  <a:pt x="0" y="0"/>
                </a:moveTo>
                <a:lnTo>
                  <a:pt x="665700" y="0"/>
                </a:lnTo>
                <a:lnTo>
                  <a:pt x="665700" y="665700"/>
                </a:lnTo>
                <a:lnTo>
                  <a:pt x="0" y="665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6" id="16"/>
          <p:cNvGrpSpPr/>
          <p:nvPr/>
        </p:nvGrpSpPr>
        <p:grpSpPr>
          <a:xfrm rot="0">
            <a:off x="-655657" y="5581838"/>
            <a:ext cx="5650143" cy="3676462"/>
            <a:chOff x="0" y="0"/>
            <a:chExt cx="1488104" cy="968286"/>
          </a:xfrm>
        </p:grpSpPr>
        <p:sp>
          <p:nvSpPr>
            <p:cNvPr name="Freeform 17" id="17"/>
            <p:cNvSpPr/>
            <p:nvPr/>
          </p:nvSpPr>
          <p:spPr>
            <a:xfrm flipH="false" flipV="false" rot="0">
              <a:off x="0" y="0"/>
              <a:ext cx="1488104" cy="968286"/>
            </a:xfrm>
            <a:custGeom>
              <a:avLst/>
              <a:gdLst/>
              <a:ahLst/>
              <a:cxnLst/>
              <a:rect r="r" b="b" t="t" l="l"/>
              <a:pathLst>
                <a:path h="968286" w="1488104">
                  <a:moveTo>
                    <a:pt x="0" y="0"/>
                  </a:moveTo>
                  <a:lnTo>
                    <a:pt x="1488104" y="0"/>
                  </a:lnTo>
                  <a:lnTo>
                    <a:pt x="1488104" y="968286"/>
                  </a:lnTo>
                  <a:lnTo>
                    <a:pt x="0" y="968286"/>
                  </a:lnTo>
                  <a:close/>
                </a:path>
              </a:pathLst>
            </a:custGeom>
            <a:solidFill>
              <a:srgbClr val="E1EDFC"/>
            </a:solidFill>
          </p:spPr>
        </p:sp>
        <p:sp>
          <p:nvSpPr>
            <p:cNvPr name="TextBox 18" id="18"/>
            <p:cNvSpPr txBox="true"/>
            <p:nvPr/>
          </p:nvSpPr>
          <p:spPr>
            <a:xfrm>
              <a:off x="0" y="-47625"/>
              <a:ext cx="1488104" cy="1015911"/>
            </a:xfrm>
            <a:prstGeom prst="rect">
              <a:avLst/>
            </a:prstGeom>
          </p:spPr>
          <p:txBody>
            <a:bodyPr anchor="ctr" rtlCol="false" tIns="50800" lIns="50800" bIns="50800" rIns="50800"/>
            <a:lstStyle/>
            <a:p>
              <a:pPr algn="ctr">
                <a:lnSpc>
                  <a:spcPts val="2800"/>
                </a:lnSpc>
              </a:pPr>
            </a:p>
          </p:txBody>
        </p:sp>
      </p:grpSp>
      <p:grpSp>
        <p:nvGrpSpPr>
          <p:cNvPr name="Group 19" id="19"/>
          <p:cNvGrpSpPr/>
          <p:nvPr/>
        </p:nvGrpSpPr>
        <p:grpSpPr>
          <a:xfrm rot="0">
            <a:off x="2932641" y="5581838"/>
            <a:ext cx="3676462" cy="367646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0"/>
              </a:stretch>
            </a:blipFill>
          </p:spPr>
        </p:sp>
      </p:grpSp>
      <p:sp>
        <p:nvSpPr>
          <p:cNvPr name="Freeform 21" id="21"/>
          <p:cNvSpPr/>
          <p:nvPr/>
        </p:nvSpPr>
        <p:spPr>
          <a:xfrm flipH="false" flipV="false" rot="0">
            <a:off x="12367814" y="-1205189"/>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1028700" y="7252027"/>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0574039" y="1028700"/>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4" id="24"/>
          <p:cNvGrpSpPr/>
          <p:nvPr/>
        </p:nvGrpSpPr>
        <p:grpSpPr>
          <a:xfrm rot="0">
            <a:off x="7447958" y="8999939"/>
            <a:ext cx="5986363" cy="670342"/>
            <a:chOff x="0" y="0"/>
            <a:chExt cx="1576655" cy="176551"/>
          </a:xfrm>
        </p:grpSpPr>
        <p:sp>
          <p:nvSpPr>
            <p:cNvPr name="Freeform 25" id="25"/>
            <p:cNvSpPr/>
            <p:nvPr/>
          </p:nvSpPr>
          <p:spPr>
            <a:xfrm flipH="false" flipV="false" rot="0">
              <a:off x="0" y="0"/>
              <a:ext cx="1576655" cy="176551"/>
            </a:xfrm>
            <a:custGeom>
              <a:avLst/>
              <a:gdLst/>
              <a:ahLst/>
              <a:cxnLst/>
              <a:rect r="r" b="b" t="t" l="l"/>
              <a:pathLst>
                <a:path h="176551" w="1576655">
                  <a:moveTo>
                    <a:pt x="65956" y="0"/>
                  </a:moveTo>
                  <a:lnTo>
                    <a:pt x="1510699" y="0"/>
                  </a:lnTo>
                  <a:cubicBezTo>
                    <a:pt x="1528192" y="0"/>
                    <a:pt x="1544968" y="6949"/>
                    <a:pt x="1557337" y="19318"/>
                  </a:cubicBezTo>
                  <a:cubicBezTo>
                    <a:pt x="1569706" y="31687"/>
                    <a:pt x="1576655" y="48464"/>
                    <a:pt x="1576655" y="65956"/>
                  </a:cubicBezTo>
                  <a:lnTo>
                    <a:pt x="1576655" y="110595"/>
                  </a:lnTo>
                  <a:cubicBezTo>
                    <a:pt x="1576655" y="147021"/>
                    <a:pt x="1547126" y="176551"/>
                    <a:pt x="1510699" y="176551"/>
                  </a:cubicBezTo>
                  <a:lnTo>
                    <a:pt x="65956" y="176551"/>
                  </a:lnTo>
                  <a:cubicBezTo>
                    <a:pt x="29530" y="176551"/>
                    <a:pt x="0" y="147021"/>
                    <a:pt x="0" y="110595"/>
                  </a:cubicBezTo>
                  <a:lnTo>
                    <a:pt x="0" y="65956"/>
                  </a:lnTo>
                  <a:cubicBezTo>
                    <a:pt x="0" y="29530"/>
                    <a:pt x="29530" y="0"/>
                    <a:pt x="65956" y="0"/>
                  </a:cubicBezTo>
                  <a:close/>
                </a:path>
              </a:pathLst>
            </a:custGeom>
            <a:solidFill>
              <a:srgbClr val="3A577B"/>
            </a:solidFill>
          </p:spPr>
        </p:sp>
        <p:sp>
          <p:nvSpPr>
            <p:cNvPr name="TextBox 26" id="26"/>
            <p:cNvSpPr txBox="true"/>
            <p:nvPr/>
          </p:nvSpPr>
          <p:spPr>
            <a:xfrm>
              <a:off x="0" y="-47625"/>
              <a:ext cx="1576655" cy="224176"/>
            </a:xfrm>
            <a:prstGeom prst="rect">
              <a:avLst/>
            </a:prstGeom>
          </p:spPr>
          <p:txBody>
            <a:bodyPr anchor="ctr" rtlCol="false" tIns="50800" lIns="50800" bIns="50800" rIns="50800"/>
            <a:lstStyle/>
            <a:p>
              <a:pPr algn="ctr">
                <a:lnSpc>
                  <a:spcPts val="2800"/>
                </a:lnSpc>
              </a:pPr>
            </a:p>
          </p:txBody>
        </p:sp>
      </p:grpSp>
      <p:sp>
        <p:nvSpPr>
          <p:cNvPr name="Freeform 27" id="27"/>
          <p:cNvSpPr/>
          <p:nvPr/>
        </p:nvSpPr>
        <p:spPr>
          <a:xfrm flipH="false" flipV="false" rot="0">
            <a:off x="6609103" y="9004581"/>
            <a:ext cx="665701" cy="665701"/>
          </a:xfrm>
          <a:custGeom>
            <a:avLst/>
            <a:gdLst/>
            <a:ahLst/>
            <a:cxnLst/>
            <a:rect r="r" b="b" t="t" l="l"/>
            <a:pathLst>
              <a:path h="665701" w="665701">
                <a:moveTo>
                  <a:pt x="0" y="0"/>
                </a:moveTo>
                <a:lnTo>
                  <a:pt x="665700" y="0"/>
                </a:lnTo>
                <a:lnTo>
                  <a:pt x="665700" y="665700"/>
                </a:lnTo>
                <a:lnTo>
                  <a:pt x="0" y="665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8" id="28"/>
          <p:cNvSpPr/>
          <p:nvPr/>
        </p:nvSpPr>
        <p:spPr>
          <a:xfrm flipH="false" flipV="false" rot="0">
            <a:off x="739030" y="371921"/>
            <a:ext cx="7315200" cy="2114758"/>
          </a:xfrm>
          <a:custGeom>
            <a:avLst/>
            <a:gdLst/>
            <a:ahLst/>
            <a:cxnLst/>
            <a:rect r="r" b="b" t="t" l="l"/>
            <a:pathLst>
              <a:path h="2114758" w="7315200">
                <a:moveTo>
                  <a:pt x="0" y="0"/>
                </a:moveTo>
                <a:lnTo>
                  <a:pt x="7315200" y="0"/>
                </a:lnTo>
                <a:lnTo>
                  <a:pt x="7315200" y="2114758"/>
                </a:lnTo>
                <a:lnTo>
                  <a:pt x="0" y="21147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9" id="29"/>
          <p:cNvSpPr txBox="true"/>
          <p:nvPr/>
        </p:nvSpPr>
        <p:spPr>
          <a:xfrm rot="0">
            <a:off x="7670151" y="5378457"/>
            <a:ext cx="5511001" cy="372743"/>
          </a:xfrm>
          <a:prstGeom prst="rect">
            <a:avLst/>
          </a:prstGeom>
        </p:spPr>
        <p:txBody>
          <a:bodyPr anchor="t" rtlCol="false" tIns="0" lIns="0" bIns="0" rIns="0">
            <a:spAutoFit/>
          </a:bodyPr>
          <a:lstStyle/>
          <a:p>
            <a:pPr algn="ctr" marL="0" indent="0" lvl="0">
              <a:lnSpc>
                <a:spcPts val="3080"/>
              </a:lnSpc>
              <a:spcBef>
                <a:spcPct val="0"/>
              </a:spcBef>
            </a:pPr>
            <a:r>
              <a:rPr lang="en-US" b="true" sz="2200" strike="noStrike" u="none">
                <a:solidFill>
                  <a:srgbClr val="FFFFFF"/>
                </a:solidFill>
                <a:latin typeface="Aileron Ultra-Bold"/>
                <a:ea typeface="Aileron Ultra-Bold"/>
                <a:cs typeface="Aileron Ultra-Bold"/>
                <a:sym typeface="Aileron Ultra-Bold"/>
              </a:rPr>
              <a:t>Chú trọng Feature Engineering đa chiều</a:t>
            </a:r>
          </a:p>
        </p:txBody>
      </p:sp>
      <p:sp>
        <p:nvSpPr>
          <p:cNvPr name="TextBox 30" id="30"/>
          <p:cNvSpPr txBox="true"/>
          <p:nvPr/>
        </p:nvSpPr>
        <p:spPr>
          <a:xfrm rot="0">
            <a:off x="7838552" y="7484867"/>
            <a:ext cx="5145747" cy="372757"/>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Aileron Ultra-Bold"/>
                <a:ea typeface="Aileron Ultra-Bold"/>
                <a:cs typeface="Aileron Ultra-Bold"/>
                <a:sym typeface="Aileron Ultra-Bold"/>
              </a:rPr>
              <a:t>Xử </a:t>
            </a:r>
            <a:r>
              <a:rPr lang="en-US" b="true" sz="2200" strike="noStrike" u="none">
                <a:solidFill>
                  <a:srgbClr val="FFFFFF"/>
                </a:solidFill>
                <a:latin typeface="Aileron Ultra-Bold"/>
                <a:ea typeface="Aileron Ultra-Bold"/>
                <a:cs typeface="Aileron Ultra-Bold"/>
                <a:sym typeface="Aileron Ultra-Bold"/>
              </a:rPr>
              <a:t>lý dữ liệu bất thường (Veracity)</a:t>
            </a:r>
          </a:p>
        </p:txBody>
      </p:sp>
      <p:sp>
        <p:nvSpPr>
          <p:cNvPr name="TextBox 31" id="31"/>
          <p:cNvSpPr txBox="true"/>
          <p:nvPr/>
        </p:nvSpPr>
        <p:spPr>
          <a:xfrm rot="0">
            <a:off x="7942926" y="3271942"/>
            <a:ext cx="4046693" cy="372743"/>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Ultra-Bold"/>
                <a:ea typeface="Aileron Ultra-Bold"/>
                <a:cs typeface="Aileron Ultra-Bold"/>
                <a:sym typeface="Aileron Ultra-Bold"/>
              </a:rPr>
              <a:t>Tiền xử lý và biến đổi dữ liệu</a:t>
            </a:r>
          </a:p>
        </p:txBody>
      </p:sp>
      <p:sp>
        <p:nvSpPr>
          <p:cNvPr name="TextBox 32" id="32"/>
          <p:cNvSpPr txBox="true"/>
          <p:nvPr/>
        </p:nvSpPr>
        <p:spPr>
          <a:xfrm rot="0">
            <a:off x="7868266" y="9129682"/>
            <a:ext cx="5145747" cy="372757"/>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Aileron Ultra-Bold"/>
                <a:ea typeface="Aileron Ultra-Bold"/>
                <a:cs typeface="Aileron Ultra-Bold"/>
                <a:sym typeface="Aileron Ultra-Bold"/>
              </a:rPr>
              <a:t>Ph</a:t>
            </a:r>
            <a:r>
              <a:rPr lang="en-US" b="true" sz="2200" strike="noStrike" u="none">
                <a:solidFill>
                  <a:srgbClr val="FFFFFF"/>
                </a:solidFill>
                <a:latin typeface="Aileron Ultra-Bold"/>
                <a:ea typeface="Aileron Ultra-Bold"/>
                <a:cs typeface="Aileron Ultra-Bold"/>
                <a:sym typeface="Aileron Ultra-Bold"/>
              </a:rPr>
              <a:t>iên người dùng (Sessionization)</a:t>
            </a:r>
          </a:p>
        </p:txBody>
      </p:sp>
      <p:sp>
        <p:nvSpPr>
          <p:cNvPr name="TextBox 33" id="33"/>
          <p:cNvSpPr txBox="true"/>
          <p:nvPr/>
        </p:nvSpPr>
        <p:spPr>
          <a:xfrm rot="0">
            <a:off x="958201" y="753764"/>
            <a:ext cx="7315200" cy="896620"/>
          </a:xfrm>
          <a:prstGeom prst="rect">
            <a:avLst/>
          </a:prstGeom>
        </p:spPr>
        <p:txBody>
          <a:bodyPr anchor="t" rtlCol="false" tIns="0" lIns="0" bIns="0" rIns="0">
            <a:spAutoFit/>
          </a:bodyPr>
          <a:lstStyle/>
          <a:p>
            <a:pPr algn="ctr">
              <a:lnSpc>
                <a:spcPts val="7279"/>
              </a:lnSpc>
            </a:pPr>
            <a:r>
              <a:rPr lang="en-US" sz="5199" b="true">
                <a:solidFill>
                  <a:srgbClr val="000000"/>
                </a:solidFill>
                <a:latin typeface="Aileron Bold"/>
                <a:ea typeface="Aileron Bold"/>
                <a:cs typeface="Aileron Bold"/>
                <a:sym typeface="Aileron Bold"/>
              </a:rPr>
              <a:t>Transformation</a:t>
            </a:r>
          </a:p>
        </p:txBody>
      </p:sp>
      <p:grpSp>
        <p:nvGrpSpPr>
          <p:cNvPr name="Group 34" id="34"/>
          <p:cNvGrpSpPr/>
          <p:nvPr/>
        </p:nvGrpSpPr>
        <p:grpSpPr>
          <a:xfrm rot="0">
            <a:off x="17317904" y="9602249"/>
            <a:ext cx="998671" cy="665701"/>
            <a:chOff x="0" y="0"/>
            <a:chExt cx="263024" cy="175329"/>
          </a:xfrm>
        </p:grpSpPr>
        <p:sp>
          <p:nvSpPr>
            <p:cNvPr name="Freeform 35" id="35"/>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36" id="36"/>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37" id="37"/>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787206" y="5448534"/>
            <a:ext cx="19380643" cy="0"/>
          </a:xfrm>
          <a:prstGeom prst="line">
            <a:avLst/>
          </a:prstGeom>
          <a:ln cap="flat" w="38100">
            <a:solidFill>
              <a:srgbClr val="00204C"/>
            </a:solidFill>
            <a:prstDash val="solid"/>
            <a:headEnd type="diamond" len="lg" w="lg"/>
            <a:tailEnd type="diamond" len="lg" w="lg"/>
          </a:ln>
        </p:spPr>
      </p:sp>
      <p:sp>
        <p:nvSpPr>
          <p:cNvPr name="Freeform 3" id="3"/>
          <p:cNvSpPr/>
          <p:nvPr/>
        </p:nvSpPr>
        <p:spPr>
          <a:xfrm flipH="false" flipV="false" rot="0">
            <a:off x="8285354" y="463669"/>
            <a:ext cx="569516" cy="569516"/>
          </a:xfrm>
          <a:custGeom>
            <a:avLst/>
            <a:gdLst/>
            <a:ahLst/>
            <a:cxnLst/>
            <a:rect r="r" b="b" t="t" l="l"/>
            <a:pathLst>
              <a:path h="569516" w="569516">
                <a:moveTo>
                  <a:pt x="0" y="0"/>
                </a:moveTo>
                <a:lnTo>
                  <a:pt x="569516" y="0"/>
                </a:lnTo>
                <a:lnTo>
                  <a:pt x="569516" y="569516"/>
                </a:lnTo>
                <a:lnTo>
                  <a:pt x="0" y="569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4" id="4"/>
          <p:cNvGrpSpPr/>
          <p:nvPr/>
        </p:nvGrpSpPr>
        <p:grpSpPr>
          <a:xfrm rot="0">
            <a:off x="17298854" y="9621299"/>
            <a:ext cx="998671" cy="665701"/>
            <a:chOff x="0" y="0"/>
            <a:chExt cx="263024" cy="175329"/>
          </a:xfrm>
        </p:grpSpPr>
        <p:sp>
          <p:nvSpPr>
            <p:cNvPr name="Freeform 5" id="5"/>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6" id="6"/>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2903148" y="8102237"/>
            <a:ext cx="1646764" cy="1480003"/>
          </a:xfrm>
          <a:custGeom>
            <a:avLst/>
            <a:gdLst/>
            <a:ahLst/>
            <a:cxnLst/>
            <a:rect r="r" b="b" t="t" l="l"/>
            <a:pathLst>
              <a:path h="1480003" w="1646764">
                <a:moveTo>
                  <a:pt x="0" y="0"/>
                </a:moveTo>
                <a:lnTo>
                  <a:pt x="1646764" y="0"/>
                </a:lnTo>
                <a:lnTo>
                  <a:pt x="1646764" y="1480003"/>
                </a:lnTo>
                <a:lnTo>
                  <a:pt x="0" y="1480003"/>
                </a:lnTo>
                <a:lnTo>
                  <a:pt x="0" y="0"/>
                </a:lnTo>
                <a:close/>
              </a:path>
            </a:pathLst>
          </a:custGeom>
          <a:blipFill>
            <a:blip r:embed="rId4"/>
            <a:stretch>
              <a:fillRect l="0" t="0" r="0" b="0"/>
            </a:stretch>
          </a:blipFill>
        </p:spPr>
      </p:sp>
      <p:sp>
        <p:nvSpPr>
          <p:cNvPr name="Freeform 8" id="8"/>
          <p:cNvSpPr/>
          <p:nvPr/>
        </p:nvSpPr>
        <p:spPr>
          <a:xfrm flipH="false" flipV="false" rot="0">
            <a:off x="544940" y="6884502"/>
            <a:ext cx="2028322" cy="1053167"/>
          </a:xfrm>
          <a:custGeom>
            <a:avLst/>
            <a:gdLst/>
            <a:ahLst/>
            <a:cxnLst/>
            <a:rect r="r" b="b" t="t" l="l"/>
            <a:pathLst>
              <a:path h="1053167" w="2028322">
                <a:moveTo>
                  <a:pt x="0" y="0"/>
                </a:moveTo>
                <a:lnTo>
                  <a:pt x="2028322" y="0"/>
                </a:lnTo>
                <a:lnTo>
                  <a:pt x="2028322" y="1053168"/>
                </a:lnTo>
                <a:lnTo>
                  <a:pt x="0" y="1053168"/>
                </a:lnTo>
                <a:lnTo>
                  <a:pt x="0" y="0"/>
                </a:lnTo>
                <a:close/>
              </a:path>
            </a:pathLst>
          </a:custGeom>
          <a:blipFill>
            <a:blip r:embed="rId5"/>
            <a:stretch>
              <a:fillRect l="0" t="0" r="0" b="0"/>
            </a:stretch>
          </a:blipFill>
        </p:spPr>
      </p:sp>
      <p:sp>
        <p:nvSpPr>
          <p:cNvPr name="Freeform 9" id="9"/>
          <p:cNvSpPr/>
          <p:nvPr/>
        </p:nvSpPr>
        <p:spPr>
          <a:xfrm flipH="false" flipV="false" rot="0">
            <a:off x="5013048" y="6583710"/>
            <a:ext cx="2237773" cy="1654752"/>
          </a:xfrm>
          <a:custGeom>
            <a:avLst/>
            <a:gdLst/>
            <a:ahLst/>
            <a:cxnLst/>
            <a:rect r="r" b="b" t="t" l="l"/>
            <a:pathLst>
              <a:path h="1654752" w="2237773">
                <a:moveTo>
                  <a:pt x="0" y="0"/>
                </a:moveTo>
                <a:lnTo>
                  <a:pt x="2237773" y="0"/>
                </a:lnTo>
                <a:lnTo>
                  <a:pt x="2237773" y="1654752"/>
                </a:lnTo>
                <a:lnTo>
                  <a:pt x="0" y="1654752"/>
                </a:lnTo>
                <a:lnTo>
                  <a:pt x="0" y="0"/>
                </a:lnTo>
                <a:close/>
              </a:path>
            </a:pathLst>
          </a:custGeom>
          <a:blipFill>
            <a:blip r:embed="rId6"/>
            <a:stretch>
              <a:fillRect l="0" t="0" r="0" b="0"/>
            </a:stretch>
          </a:blipFill>
        </p:spPr>
      </p:sp>
      <p:sp>
        <p:nvSpPr>
          <p:cNvPr name="Freeform 10" id="10"/>
          <p:cNvSpPr/>
          <p:nvPr/>
        </p:nvSpPr>
        <p:spPr>
          <a:xfrm flipH="false" flipV="false" rot="0">
            <a:off x="9690607" y="6898499"/>
            <a:ext cx="1919075" cy="1025174"/>
          </a:xfrm>
          <a:custGeom>
            <a:avLst/>
            <a:gdLst/>
            <a:ahLst/>
            <a:cxnLst/>
            <a:rect r="r" b="b" t="t" l="l"/>
            <a:pathLst>
              <a:path h="1025174" w="1919075">
                <a:moveTo>
                  <a:pt x="0" y="0"/>
                </a:moveTo>
                <a:lnTo>
                  <a:pt x="1919074" y="0"/>
                </a:lnTo>
                <a:lnTo>
                  <a:pt x="1919074" y="1025174"/>
                </a:lnTo>
                <a:lnTo>
                  <a:pt x="0" y="1025174"/>
                </a:lnTo>
                <a:lnTo>
                  <a:pt x="0" y="0"/>
                </a:lnTo>
                <a:close/>
              </a:path>
            </a:pathLst>
          </a:custGeom>
          <a:blipFill>
            <a:blip r:embed="rId7"/>
            <a:stretch>
              <a:fillRect l="0" t="0" r="0" b="0"/>
            </a:stretch>
          </a:blipFill>
        </p:spPr>
      </p:sp>
      <p:sp>
        <p:nvSpPr>
          <p:cNvPr name="Freeform 11" id="11"/>
          <p:cNvSpPr/>
          <p:nvPr/>
        </p:nvSpPr>
        <p:spPr>
          <a:xfrm flipH="false" flipV="false" rot="0">
            <a:off x="6969262" y="8071020"/>
            <a:ext cx="2632184" cy="1478953"/>
          </a:xfrm>
          <a:custGeom>
            <a:avLst/>
            <a:gdLst/>
            <a:ahLst/>
            <a:cxnLst/>
            <a:rect r="r" b="b" t="t" l="l"/>
            <a:pathLst>
              <a:path h="1478953" w="2632184">
                <a:moveTo>
                  <a:pt x="0" y="0"/>
                </a:moveTo>
                <a:lnTo>
                  <a:pt x="2632183" y="0"/>
                </a:lnTo>
                <a:lnTo>
                  <a:pt x="2632183" y="1478952"/>
                </a:lnTo>
                <a:lnTo>
                  <a:pt x="0" y="1478952"/>
                </a:lnTo>
                <a:lnTo>
                  <a:pt x="0" y="0"/>
                </a:lnTo>
                <a:close/>
              </a:path>
            </a:pathLst>
          </a:custGeom>
          <a:blipFill>
            <a:blip r:embed="rId8"/>
            <a:stretch>
              <a:fillRect l="0" t="0" r="0" b="0"/>
            </a:stretch>
          </a:blipFill>
        </p:spPr>
      </p:sp>
      <p:sp>
        <p:nvSpPr>
          <p:cNvPr name="Freeform 12" id="12"/>
          <p:cNvSpPr/>
          <p:nvPr/>
        </p:nvSpPr>
        <p:spPr>
          <a:xfrm flipH="false" flipV="false" rot="0">
            <a:off x="8859242" y="0"/>
            <a:ext cx="1033185" cy="1033185"/>
          </a:xfrm>
          <a:custGeom>
            <a:avLst/>
            <a:gdLst/>
            <a:ahLst/>
            <a:cxnLst/>
            <a:rect r="r" b="b" t="t" l="l"/>
            <a:pathLst>
              <a:path h="1033185" w="1033185">
                <a:moveTo>
                  <a:pt x="0" y="0"/>
                </a:moveTo>
                <a:lnTo>
                  <a:pt x="1033185" y="0"/>
                </a:lnTo>
                <a:lnTo>
                  <a:pt x="1033185" y="1033185"/>
                </a:lnTo>
                <a:lnTo>
                  <a:pt x="0" y="10331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3" id="13"/>
          <p:cNvSpPr/>
          <p:nvPr/>
        </p:nvSpPr>
        <p:spPr>
          <a:xfrm flipH="false" flipV="false" rot="0">
            <a:off x="16773273" y="-1163496"/>
            <a:ext cx="2513782" cy="2513782"/>
          </a:xfrm>
          <a:custGeom>
            <a:avLst/>
            <a:gdLst/>
            <a:ahLst/>
            <a:cxnLst/>
            <a:rect r="r" b="b" t="t" l="l"/>
            <a:pathLst>
              <a:path h="2513782" w="2513782">
                <a:moveTo>
                  <a:pt x="0" y="0"/>
                </a:moveTo>
                <a:lnTo>
                  <a:pt x="2513782" y="0"/>
                </a:lnTo>
                <a:lnTo>
                  <a:pt x="2513782" y="2513783"/>
                </a:lnTo>
                <a:lnTo>
                  <a:pt x="0" y="2513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4" id="14"/>
          <p:cNvSpPr/>
          <p:nvPr/>
        </p:nvSpPr>
        <p:spPr>
          <a:xfrm flipH="false" flipV="false" rot="0">
            <a:off x="288150" y="1144645"/>
            <a:ext cx="1492009" cy="1492009"/>
          </a:xfrm>
          <a:custGeom>
            <a:avLst/>
            <a:gdLst/>
            <a:ahLst/>
            <a:cxnLst/>
            <a:rect r="r" b="b" t="t" l="l"/>
            <a:pathLst>
              <a:path h="1492009" w="1492009">
                <a:moveTo>
                  <a:pt x="0" y="0"/>
                </a:moveTo>
                <a:lnTo>
                  <a:pt x="1492009" y="0"/>
                </a:lnTo>
                <a:lnTo>
                  <a:pt x="1492009" y="1492009"/>
                </a:lnTo>
                <a:lnTo>
                  <a:pt x="0" y="1492009"/>
                </a:lnTo>
                <a:lnTo>
                  <a:pt x="0" y="0"/>
                </a:lnTo>
                <a:close/>
              </a:path>
            </a:pathLst>
          </a:custGeom>
          <a:blipFill>
            <a:blip r:embed="rId9"/>
            <a:stretch>
              <a:fillRect l="0" t="0" r="0" b="0"/>
            </a:stretch>
          </a:blipFill>
        </p:spPr>
      </p:sp>
      <p:sp>
        <p:nvSpPr>
          <p:cNvPr name="Freeform 15" id="15"/>
          <p:cNvSpPr/>
          <p:nvPr/>
        </p:nvSpPr>
        <p:spPr>
          <a:xfrm flipH="false" flipV="false" rot="0">
            <a:off x="455779" y="2636654"/>
            <a:ext cx="1133725" cy="1133725"/>
          </a:xfrm>
          <a:custGeom>
            <a:avLst/>
            <a:gdLst/>
            <a:ahLst/>
            <a:cxnLst/>
            <a:rect r="r" b="b" t="t" l="l"/>
            <a:pathLst>
              <a:path h="1133725" w="1133725">
                <a:moveTo>
                  <a:pt x="0" y="0"/>
                </a:moveTo>
                <a:lnTo>
                  <a:pt x="1133725" y="0"/>
                </a:lnTo>
                <a:lnTo>
                  <a:pt x="1133725" y="1133725"/>
                </a:lnTo>
                <a:lnTo>
                  <a:pt x="0" y="1133725"/>
                </a:lnTo>
                <a:lnTo>
                  <a:pt x="0" y="0"/>
                </a:lnTo>
                <a:close/>
              </a:path>
            </a:pathLst>
          </a:custGeom>
          <a:blipFill>
            <a:blip r:embed="rId10"/>
            <a:stretch>
              <a:fillRect l="0" t="0" r="0" b="0"/>
            </a:stretch>
          </a:blipFill>
        </p:spPr>
      </p:sp>
      <p:sp>
        <p:nvSpPr>
          <p:cNvPr name="Freeform 16" id="16"/>
          <p:cNvSpPr/>
          <p:nvPr/>
        </p:nvSpPr>
        <p:spPr>
          <a:xfrm flipH="false" flipV="false" rot="0">
            <a:off x="544940" y="3908281"/>
            <a:ext cx="1235219" cy="1235219"/>
          </a:xfrm>
          <a:custGeom>
            <a:avLst/>
            <a:gdLst/>
            <a:ahLst/>
            <a:cxnLst/>
            <a:rect r="r" b="b" t="t" l="l"/>
            <a:pathLst>
              <a:path h="1235219" w="1235219">
                <a:moveTo>
                  <a:pt x="0" y="0"/>
                </a:moveTo>
                <a:lnTo>
                  <a:pt x="1235219" y="0"/>
                </a:lnTo>
                <a:lnTo>
                  <a:pt x="1235219" y="1235219"/>
                </a:lnTo>
                <a:lnTo>
                  <a:pt x="0" y="1235219"/>
                </a:lnTo>
                <a:lnTo>
                  <a:pt x="0" y="0"/>
                </a:lnTo>
                <a:close/>
              </a:path>
            </a:pathLst>
          </a:custGeom>
          <a:blipFill>
            <a:blip r:embed="rId11"/>
            <a:stretch>
              <a:fillRect l="0" t="0" r="0" b="0"/>
            </a:stretch>
          </a:blipFill>
        </p:spPr>
      </p:sp>
      <p:sp>
        <p:nvSpPr>
          <p:cNvPr name="TextBox 17" id="17"/>
          <p:cNvSpPr txBox="true"/>
          <p:nvPr/>
        </p:nvSpPr>
        <p:spPr>
          <a:xfrm rot="0">
            <a:off x="1881758" y="1405700"/>
            <a:ext cx="8323007" cy="771951"/>
          </a:xfrm>
          <a:prstGeom prst="rect">
            <a:avLst/>
          </a:prstGeom>
        </p:spPr>
        <p:txBody>
          <a:bodyPr anchor="t" rtlCol="false" tIns="0" lIns="0" bIns="0" rIns="0">
            <a:spAutoFit/>
          </a:bodyPr>
          <a:lstStyle/>
          <a:p>
            <a:pPr algn="l">
              <a:lnSpc>
                <a:spcPts val="3127"/>
              </a:lnSpc>
            </a:pPr>
            <a:r>
              <a:rPr lang="en-US" sz="2234" b="true">
                <a:solidFill>
                  <a:srgbClr val="021828"/>
                </a:solidFill>
                <a:latin typeface="Aileron Bold"/>
                <a:ea typeface="Aileron Bold"/>
                <a:cs typeface="Aileron Bold"/>
                <a:sym typeface="Aileron Bold"/>
              </a:rPr>
              <a:t>Xử lý dữ liệu khối lượng lớn để tổng hợp thành các bảng feature cho mô hình.</a:t>
            </a:r>
          </a:p>
        </p:txBody>
      </p:sp>
      <p:sp>
        <p:nvSpPr>
          <p:cNvPr name="TextBox 18" id="18"/>
          <p:cNvSpPr txBox="true"/>
          <p:nvPr/>
        </p:nvSpPr>
        <p:spPr>
          <a:xfrm rot="0">
            <a:off x="288150" y="51789"/>
            <a:ext cx="7829936" cy="1169035"/>
          </a:xfrm>
          <a:prstGeom prst="rect">
            <a:avLst/>
          </a:prstGeom>
        </p:spPr>
        <p:txBody>
          <a:bodyPr anchor="t" rtlCol="false" tIns="0" lIns="0" bIns="0" rIns="0">
            <a:spAutoFit/>
          </a:bodyPr>
          <a:lstStyle/>
          <a:p>
            <a:pPr algn="l" marL="0" indent="0" lvl="0">
              <a:lnSpc>
                <a:spcPts val="8254"/>
              </a:lnSpc>
              <a:spcBef>
                <a:spcPct val="0"/>
              </a:spcBef>
            </a:pPr>
            <a:r>
              <a:rPr lang="en-US" b="true" sz="6499">
                <a:solidFill>
                  <a:srgbClr val="0E2F5F"/>
                </a:solidFill>
                <a:latin typeface="Akzidenz-Grotesk Bold"/>
                <a:ea typeface="Akzidenz-Grotesk Bold"/>
                <a:cs typeface="Akzidenz-Grotesk Bold"/>
                <a:sym typeface="Akzidenz-Grotesk Bold"/>
              </a:rPr>
              <a:t>Áp dụng 6V</a:t>
            </a:r>
          </a:p>
        </p:txBody>
      </p:sp>
      <p:sp>
        <p:nvSpPr>
          <p:cNvPr name="TextBox 19" id="19"/>
          <p:cNvSpPr txBox="true"/>
          <p:nvPr/>
        </p:nvSpPr>
        <p:spPr>
          <a:xfrm rot="0">
            <a:off x="1982837" y="2879820"/>
            <a:ext cx="8120849" cy="737213"/>
          </a:xfrm>
          <a:prstGeom prst="rect">
            <a:avLst/>
          </a:prstGeom>
        </p:spPr>
        <p:txBody>
          <a:bodyPr anchor="t" rtlCol="false" tIns="0" lIns="0" bIns="0" rIns="0">
            <a:spAutoFit/>
          </a:bodyPr>
          <a:lstStyle/>
          <a:p>
            <a:pPr algn="l">
              <a:lnSpc>
                <a:spcPts val="2939"/>
              </a:lnSpc>
            </a:pPr>
            <a:r>
              <a:rPr lang="en-US" sz="2099" b="true">
                <a:solidFill>
                  <a:srgbClr val="021828"/>
                </a:solidFill>
                <a:latin typeface="Aileron Bold"/>
                <a:ea typeface="Aileron Bold"/>
                <a:cs typeface="Aileron Bold"/>
                <a:sym typeface="Aileron Bold"/>
              </a:rPr>
              <a:t>Tính toán feature cần thích ứng với hành vi người dùng thay đổi theo thời gian.</a:t>
            </a:r>
          </a:p>
        </p:txBody>
      </p:sp>
      <p:sp>
        <p:nvSpPr>
          <p:cNvPr name="TextBox 20" id="20"/>
          <p:cNvSpPr txBox="true"/>
          <p:nvPr/>
        </p:nvSpPr>
        <p:spPr>
          <a:xfrm rot="0">
            <a:off x="1811586" y="5582117"/>
            <a:ext cx="8418172" cy="1169035"/>
          </a:xfrm>
          <a:prstGeom prst="rect">
            <a:avLst/>
          </a:prstGeom>
        </p:spPr>
        <p:txBody>
          <a:bodyPr anchor="t" rtlCol="false" tIns="0" lIns="0" bIns="0" rIns="0">
            <a:spAutoFit/>
          </a:bodyPr>
          <a:lstStyle/>
          <a:p>
            <a:pPr algn="l" marL="0" indent="0" lvl="0">
              <a:lnSpc>
                <a:spcPts val="8254"/>
              </a:lnSpc>
              <a:spcBef>
                <a:spcPct val="0"/>
              </a:spcBef>
            </a:pPr>
            <a:r>
              <a:rPr lang="en-US" b="true" sz="6499">
                <a:solidFill>
                  <a:srgbClr val="0E2F5F"/>
                </a:solidFill>
                <a:latin typeface="Akzidenz-Grotesk Bold"/>
                <a:ea typeface="Akzidenz-Grotesk Bold"/>
                <a:cs typeface="Akzidenz-Grotesk Bold"/>
                <a:sym typeface="Akzidenz-Grotesk Bold"/>
              </a:rPr>
              <a:t>Công nghệ tiêu biểu</a:t>
            </a:r>
          </a:p>
        </p:txBody>
      </p:sp>
      <p:sp>
        <p:nvSpPr>
          <p:cNvPr name="TextBox 21" id="21"/>
          <p:cNvSpPr txBox="true"/>
          <p:nvPr/>
        </p:nvSpPr>
        <p:spPr>
          <a:xfrm rot="0">
            <a:off x="1866291" y="4319202"/>
            <a:ext cx="8372992" cy="365752"/>
          </a:xfrm>
          <a:prstGeom prst="rect">
            <a:avLst/>
          </a:prstGeom>
        </p:spPr>
        <p:txBody>
          <a:bodyPr anchor="t" rtlCol="false" tIns="0" lIns="0" bIns="0" rIns="0">
            <a:spAutoFit/>
          </a:bodyPr>
          <a:lstStyle/>
          <a:p>
            <a:pPr algn="l">
              <a:lnSpc>
                <a:spcPts val="2939"/>
              </a:lnSpc>
            </a:pPr>
            <a:r>
              <a:rPr lang="en-US" sz="2099" b="true">
                <a:solidFill>
                  <a:srgbClr val="021828"/>
                </a:solidFill>
                <a:latin typeface="Aileron Bold"/>
                <a:ea typeface="Aileron Bold"/>
                <a:cs typeface="Aileron Bold"/>
                <a:sym typeface="Aileron Bold"/>
              </a:rPr>
              <a:t>Tập trung làm sạch dữ liệu, chuẩn hóa timestamp, loại bỏ outlier.</a:t>
            </a:r>
          </a:p>
        </p:txBody>
      </p:sp>
      <p:grpSp>
        <p:nvGrpSpPr>
          <p:cNvPr name="Group 22" id="22"/>
          <p:cNvGrpSpPr/>
          <p:nvPr/>
        </p:nvGrpSpPr>
        <p:grpSpPr>
          <a:xfrm rot="0">
            <a:off x="12023143" y="4105159"/>
            <a:ext cx="4750130" cy="6181841"/>
            <a:chOff x="0" y="0"/>
            <a:chExt cx="1251063" cy="1628139"/>
          </a:xfrm>
        </p:grpSpPr>
        <p:sp>
          <p:nvSpPr>
            <p:cNvPr name="Freeform 23" id="23"/>
            <p:cNvSpPr/>
            <p:nvPr/>
          </p:nvSpPr>
          <p:spPr>
            <a:xfrm flipH="false" flipV="false" rot="0">
              <a:off x="0" y="0"/>
              <a:ext cx="1251063" cy="1628139"/>
            </a:xfrm>
            <a:custGeom>
              <a:avLst/>
              <a:gdLst/>
              <a:ahLst/>
              <a:cxnLst/>
              <a:rect r="r" b="b" t="t" l="l"/>
              <a:pathLst>
                <a:path h="1628139" w="1251063">
                  <a:moveTo>
                    <a:pt x="0" y="0"/>
                  </a:moveTo>
                  <a:lnTo>
                    <a:pt x="1251063" y="0"/>
                  </a:lnTo>
                  <a:lnTo>
                    <a:pt x="1251063" y="1628139"/>
                  </a:lnTo>
                  <a:lnTo>
                    <a:pt x="0" y="1628139"/>
                  </a:lnTo>
                  <a:close/>
                </a:path>
              </a:pathLst>
            </a:custGeom>
            <a:solidFill>
              <a:srgbClr val="E1EDFC"/>
            </a:solidFill>
          </p:spPr>
        </p:sp>
        <p:sp>
          <p:nvSpPr>
            <p:cNvPr name="TextBox 24" id="24"/>
            <p:cNvSpPr txBox="true"/>
            <p:nvPr/>
          </p:nvSpPr>
          <p:spPr>
            <a:xfrm>
              <a:off x="0" y="-47625"/>
              <a:ext cx="1251063" cy="1675764"/>
            </a:xfrm>
            <a:prstGeom prst="rect">
              <a:avLst/>
            </a:prstGeom>
          </p:spPr>
          <p:txBody>
            <a:bodyPr anchor="ctr" rtlCol="false" tIns="50800" lIns="50800" bIns="50800" rIns="50800"/>
            <a:lstStyle/>
            <a:p>
              <a:pPr algn="ctr">
                <a:lnSpc>
                  <a:spcPts val="2800"/>
                </a:lnSpc>
              </a:pPr>
            </a:p>
          </p:txBody>
        </p:sp>
      </p:grpSp>
      <p:grpSp>
        <p:nvGrpSpPr>
          <p:cNvPr name="Group 25" id="25"/>
          <p:cNvGrpSpPr/>
          <p:nvPr/>
        </p:nvGrpSpPr>
        <p:grpSpPr>
          <a:xfrm rot="0">
            <a:off x="11480045" y="1138287"/>
            <a:ext cx="5779255" cy="5779255"/>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28" id="28"/>
          <p:cNvGrpSpPr/>
          <p:nvPr/>
        </p:nvGrpSpPr>
        <p:grpSpPr>
          <a:xfrm rot="0">
            <a:off x="12023143" y="1943367"/>
            <a:ext cx="4750130" cy="475013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677" t="0" r="-677" b="0"/>
              </a:stretch>
            </a:blipFill>
          </p:spPr>
        </p:sp>
      </p:grpSp>
      <p:sp>
        <p:nvSpPr>
          <p:cNvPr name="Freeform 30" id="30"/>
          <p:cNvSpPr/>
          <p:nvPr/>
        </p:nvSpPr>
        <p:spPr>
          <a:xfrm flipH="false" flipV="false" rot="0">
            <a:off x="16925673" y="-1011096"/>
            <a:ext cx="2513782" cy="2513782"/>
          </a:xfrm>
          <a:custGeom>
            <a:avLst/>
            <a:gdLst/>
            <a:ahLst/>
            <a:cxnLst/>
            <a:rect r="r" b="b" t="t" l="l"/>
            <a:pathLst>
              <a:path h="2513782" w="2513782">
                <a:moveTo>
                  <a:pt x="0" y="0"/>
                </a:moveTo>
                <a:lnTo>
                  <a:pt x="2513782" y="0"/>
                </a:lnTo>
                <a:lnTo>
                  <a:pt x="2513782" y="2513783"/>
                </a:lnTo>
                <a:lnTo>
                  <a:pt x="0" y="2513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1" id="31"/>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01098" y="748427"/>
            <a:ext cx="1291547" cy="1291547"/>
          </a:xfrm>
          <a:custGeom>
            <a:avLst/>
            <a:gdLst/>
            <a:ahLst/>
            <a:cxnLst/>
            <a:rect r="r" b="b" t="t" l="l"/>
            <a:pathLst>
              <a:path h="1291547" w="1291547">
                <a:moveTo>
                  <a:pt x="0" y="0"/>
                </a:moveTo>
                <a:lnTo>
                  <a:pt x="1291547" y="0"/>
                </a:lnTo>
                <a:lnTo>
                  <a:pt x="1291547" y="1291547"/>
                </a:lnTo>
                <a:lnTo>
                  <a:pt x="0" y="1291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17268825" y="9621299"/>
            <a:ext cx="998671" cy="665701"/>
            <a:chOff x="0" y="0"/>
            <a:chExt cx="263024" cy="175329"/>
          </a:xfrm>
        </p:grpSpPr>
        <p:sp>
          <p:nvSpPr>
            <p:cNvPr name="Freeform 4" id="4"/>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5" id="5"/>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82674" y="6055895"/>
            <a:ext cx="8752043" cy="942564"/>
          </a:xfrm>
          <a:custGeom>
            <a:avLst/>
            <a:gdLst/>
            <a:ahLst/>
            <a:cxnLst/>
            <a:rect r="r" b="b" t="t" l="l"/>
            <a:pathLst>
              <a:path h="942564" w="8752043">
                <a:moveTo>
                  <a:pt x="0" y="0"/>
                </a:moveTo>
                <a:lnTo>
                  <a:pt x="8752044" y="0"/>
                </a:lnTo>
                <a:lnTo>
                  <a:pt x="8752044" y="942564"/>
                </a:lnTo>
                <a:lnTo>
                  <a:pt x="0" y="9425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30693" y="6147746"/>
            <a:ext cx="8291483" cy="752353"/>
          </a:xfrm>
          <a:prstGeom prst="rect">
            <a:avLst/>
          </a:prstGeom>
        </p:spPr>
        <p:txBody>
          <a:bodyPr anchor="t" rtlCol="false" tIns="0" lIns="0" bIns="0" rIns="0">
            <a:spAutoFit/>
          </a:bodyPr>
          <a:lstStyle/>
          <a:p>
            <a:pPr algn="just">
              <a:lnSpc>
                <a:spcPts val="3075"/>
              </a:lnSpc>
            </a:pPr>
            <a:r>
              <a:rPr lang="en-US" sz="2196" b="true">
                <a:solidFill>
                  <a:srgbClr val="021828"/>
                </a:solidFill>
                <a:latin typeface="Aileron Bold"/>
                <a:ea typeface="Aileron Bold"/>
                <a:cs typeface="Aileron Bold"/>
                <a:sym typeface="Aileron Bold"/>
              </a:rPr>
              <a:t>Framework xử lý dữ liệu phân tán tốc độ cao</a:t>
            </a:r>
          </a:p>
          <a:p>
            <a:pPr algn="just">
              <a:lnSpc>
                <a:spcPts val="3075"/>
              </a:lnSpc>
            </a:pPr>
          </a:p>
        </p:txBody>
      </p:sp>
      <p:sp>
        <p:nvSpPr>
          <p:cNvPr name="Freeform 8" id="8"/>
          <p:cNvSpPr/>
          <p:nvPr/>
        </p:nvSpPr>
        <p:spPr>
          <a:xfrm flipH="false" flipV="false" rot="0">
            <a:off x="200413" y="7285126"/>
            <a:ext cx="8752043" cy="942564"/>
          </a:xfrm>
          <a:custGeom>
            <a:avLst/>
            <a:gdLst/>
            <a:ahLst/>
            <a:cxnLst/>
            <a:rect r="r" b="b" t="t" l="l"/>
            <a:pathLst>
              <a:path h="942564" w="8752043">
                <a:moveTo>
                  <a:pt x="0" y="0"/>
                </a:moveTo>
                <a:lnTo>
                  <a:pt x="8752043" y="0"/>
                </a:lnTo>
                <a:lnTo>
                  <a:pt x="8752043" y="942564"/>
                </a:lnTo>
                <a:lnTo>
                  <a:pt x="0" y="9425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430693" y="7376976"/>
            <a:ext cx="8309222" cy="753881"/>
          </a:xfrm>
          <a:prstGeom prst="rect">
            <a:avLst/>
          </a:prstGeom>
        </p:spPr>
        <p:txBody>
          <a:bodyPr anchor="t" rtlCol="false" tIns="0" lIns="0" bIns="0" rIns="0">
            <a:spAutoFit/>
          </a:bodyPr>
          <a:lstStyle/>
          <a:p>
            <a:pPr algn="just">
              <a:lnSpc>
                <a:spcPts val="3082"/>
              </a:lnSpc>
            </a:pPr>
            <a:r>
              <a:rPr lang="en-US" sz="2201" b="true">
                <a:solidFill>
                  <a:srgbClr val="021828"/>
                </a:solidFill>
                <a:latin typeface="Aileron Bold"/>
                <a:ea typeface="Aileron Bold"/>
                <a:cs typeface="Aileron Bold"/>
                <a:sym typeface="Aileron Bold"/>
              </a:rPr>
              <a:t>Hỗ trợ cả batch và streaming</a:t>
            </a:r>
          </a:p>
          <a:p>
            <a:pPr algn="just">
              <a:lnSpc>
                <a:spcPts val="3082"/>
              </a:lnSpc>
            </a:pPr>
          </a:p>
        </p:txBody>
      </p:sp>
      <p:sp>
        <p:nvSpPr>
          <p:cNvPr name="Freeform 10" id="10"/>
          <p:cNvSpPr/>
          <p:nvPr/>
        </p:nvSpPr>
        <p:spPr>
          <a:xfrm flipH="false" flipV="false" rot="0">
            <a:off x="200413" y="8513440"/>
            <a:ext cx="8752043" cy="942564"/>
          </a:xfrm>
          <a:custGeom>
            <a:avLst/>
            <a:gdLst/>
            <a:ahLst/>
            <a:cxnLst/>
            <a:rect r="r" b="b" t="t" l="l"/>
            <a:pathLst>
              <a:path h="942564" w="8752043">
                <a:moveTo>
                  <a:pt x="0" y="0"/>
                </a:moveTo>
                <a:lnTo>
                  <a:pt x="8752043" y="0"/>
                </a:lnTo>
                <a:lnTo>
                  <a:pt x="8752043" y="942563"/>
                </a:lnTo>
                <a:lnTo>
                  <a:pt x="0" y="9425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9344413" y="6055895"/>
            <a:ext cx="8752043" cy="942564"/>
          </a:xfrm>
          <a:custGeom>
            <a:avLst/>
            <a:gdLst/>
            <a:ahLst/>
            <a:cxnLst/>
            <a:rect r="r" b="b" t="t" l="l"/>
            <a:pathLst>
              <a:path h="942564" w="8752043">
                <a:moveTo>
                  <a:pt x="0" y="0"/>
                </a:moveTo>
                <a:lnTo>
                  <a:pt x="8752043" y="0"/>
                </a:lnTo>
                <a:lnTo>
                  <a:pt x="8752043" y="942564"/>
                </a:lnTo>
                <a:lnTo>
                  <a:pt x="0" y="9425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9353282" y="7350101"/>
            <a:ext cx="8752043" cy="942564"/>
          </a:xfrm>
          <a:custGeom>
            <a:avLst/>
            <a:gdLst/>
            <a:ahLst/>
            <a:cxnLst/>
            <a:rect r="r" b="b" t="t" l="l"/>
            <a:pathLst>
              <a:path h="942564" w="8752043">
                <a:moveTo>
                  <a:pt x="0" y="0"/>
                </a:moveTo>
                <a:lnTo>
                  <a:pt x="8752044" y="0"/>
                </a:lnTo>
                <a:lnTo>
                  <a:pt x="8752044" y="942564"/>
                </a:lnTo>
                <a:lnTo>
                  <a:pt x="0" y="9425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4884248" y="424109"/>
            <a:ext cx="8519504" cy="5412712"/>
          </a:xfrm>
          <a:custGeom>
            <a:avLst/>
            <a:gdLst/>
            <a:ahLst/>
            <a:cxnLst/>
            <a:rect r="r" b="b" t="t" l="l"/>
            <a:pathLst>
              <a:path h="5412712" w="8519504">
                <a:moveTo>
                  <a:pt x="0" y="0"/>
                </a:moveTo>
                <a:lnTo>
                  <a:pt x="8519504" y="0"/>
                </a:lnTo>
                <a:lnTo>
                  <a:pt x="8519504" y="5412711"/>
                </a:lnTo>
                <a:lnTo>
                  <a:pt x="0" y="5412711"/>
                </a:lnTo>
                <a:lnTo>
                  <a:pt x="0" y="0"/>
                </a:lnTo>
                <a:close/>
              </a:path>
            </a:pathLst>
          </a:custGeom>
          <a:blipFill>
            <a:blip r:embed="rId6"/>
            <a:stretch>
              <a:fillRect l="-8414" t="-12442" r="-6912" b="-23471"/>
            </a:stretch>
          </a:blipFill>
          <a:ln w="19050" cap="rnd">
            <a:solidFill>
              <a:srgbClr val="000000"/>
            </a:solidFill>
            <a:prstDash val="solid"/>
            <a:round/>
          </a:ln>
        </p:spPr>
      </p:sp>
      <p:sp>
        <p:nvSpPr>
          <p:cNvPr name="TextBox 14" id="14"/>
          <p:cNvSpPr txBox="true"/>
          <p:nvPr/>
        </p:nvSpPr>
        <p:spPr>
          <a:xfrm rot="0">
            <a:off x="200413" y="242522"/>
            <a:ext cx="12152511" cy="878459"/>
          </a:xfrm>
          <a:prstGeom prst="rect">
            <a:avLst/>
          </a:prstGeom>
        </p:spPr>
        <p:txBody>
          <a:bodyPr anchor="t" rtlCol="false" tIns="0" lIns="0" bIns="0" rIns="0">
            <a:spAutoFit/>
          </a:bodyPr>
          <a:lstStyle/>
          <a:p>
            <a:pPr algn="l" marL="0" indent="0" lvl="0">
              <a:lnSpc>
                <a:spcPts val="6223"/>
              </a:lnSpc>
              <a:spcBef>
                <a:spcPct val="0"/>
              </a:spcBef>
            </a:pPr>
            <a:r>
              <a:rPr lang="en-US" b="true" sz="4900">
                <a:solidFill>
                  <a:srgbClr val="0E2F5F"/>
                </a:solidFill>
                <a:latin typeface="Akzidenz-Grotesk Bold"/>
                <a:ea typeface="Akzidenz-Grotesk Bold"/>
                <a:cs typeface="Akzidenz-Grotesk Bold"/>
                <a:sym typeface="Akzidenz-Grotesk Bold"/>
              </a:rPr>
              <a:t> Apache Spark</a:t>
            </a:r>
          </a:p>
        </p:txBody>
      </p:sp>
      <p:sp>
        <p:nvSpPr>
          <p:cNvPr name="TextBox 15" id="15"/>
          <p:cNvSpPr txBox="true"/>
          <p:nvPr/>
        </p:nvSpPr>
        <p:spPr>
          <a:xfrm rot="0">
            <a:off x="430693" y="8605290"/>
            <a:ext cx="8309222" cy="753881"/>
          </a:xfrm>
          <a:prstGeom prst="rect">
            <a:avLst/>
          </a:prstGeom>
        </p:spPr>
        <p:txBody>
          <a:bodyPr anchor="t" rtlCol="false" tIns="0" lIns="0" bIns="0" rIns="0">
            <a:spAutoFit/>
          </a:bodyPr>
          <a:lstStyle/>
          <a:p>
            <a:pPr algn="just">
              <a:lnSpc>
                <a:spcPts val="3082"/>
              </a:lnSpc>
            </a:pPr>
            <a:r>
              <a:rPr lang="en-US" sz="2201" b="true">
                <a:solidFill>
                  <a:srgbClr val="021828"/>
                </a:solidFill>
                <a:latin typeface="Aileron Bold"/>
                <a:ea typeface="Aileron Bold"/>
                <a:cs typeface="Aileron Bold"/>
                <a:sym typeface="Aileron Bold"/>
              </a:rPr>
              <a:t>Lập trình đa ngôn ngữ: Scala, Python, Java</a:t>
            </a:r>
          </a:p>
          <a:p>
            <a:pPr algn="just">
              <a:lnSpc>
                <a:spcPts val="3082"/>
              </a:lnSpc>
            </a:pPr>
          </a:p>
        </p:txBody>
      </p:sp>
      <p:sp>
        <p:nvSpPr>
          <p:cNvPr name="TextBox 16" id="16"/>
          <p:cNvSpPr txBox="true"/>
          <p:nvPr/>
        </p:nvSpPr>
        <p:spPr>
          <a:xfrm rot="0">
            <a:off x="9574693" y="6147746"/>
            <a:ext cx="8309222" cy="753881"/>
          </a:xfrm>
          <a:prstGeom prst="rect">
            <a:avLst/>
          </a:prstGeom>
        </p:spPr>
        <p:txBody>
          <a:bodyPr anchor="t" rtlCol="false" tIns="0" lIns="0" bIns="0" rIns="0">
            <a:spAutoFit/>
          </a:bodyPr>
          <a:lstStyle/>
          <a:p>
            <a:pPr algn="just">
              <a:lnSpc>
                <a:spcPts val="3082"/>
              </a:lnSpc>
            </a:pPr>
            <a:r>
              <a:rPr lang="en-US" sz="2201" b="true">
                <a:solidFill>
                  <a:srgbClr val="021828"/>
                </a:solidFill>
                <a:latin typeface="Aileron Bold"/>
                <a:ea typeface="Aileron Bold"/>
                <a:cs typeface="Aileron Bold"/>
                <a:sym typeface="Aileron Bold"/>
              </a:rPr>
              <a:t>Dễ tích hợp vào hệ sinh thái big data</a:t>
            </a:r>
          </a:p>
          <a:p>
            <a:pPr algn="just">
              <a:lnSpc>
                <a:spcPts val="3082"/>
              </a:lnSpc>
            </a:pPr>
          </a:p>
        </p:txBody>
      </p:sp>
      <p:sp>
        <p:nvSpPr>
          <p:cNvPr name="TextBox 17" id="17"/>
          <p:cNvSpPr txBox="true"/>
          <p:nvPr/>
        </p:nvSpPr>
        <p:spPr>
          <a:xfrm rot="0">
            <a:off x="9583562" y="7441951"/>
            <a:ext cx="8309222" cy="1139732"/>
          </a:xfrm>
          <a:prstGeom prst="rect">
            <a:avLst/>
          </a:prstGeom>
        </p:spPr>
        <p:txBody>
          <a:bodyPr anchor="t" rtlCol="false" tIns="0" lIns="0" bIns="0" rIns="0">
            <a:spAutoFit/>
          </a:bodyPr>
          <a:lstStyle/>
          <a:p>
            <a:pPr algn="just">
              <a:lnSpc>
                <a:spcPts val="3082"/>
              </a:lnSpc>
            </a:pPr>
            <a:r>
              <a:rPr lang="en-US" sz="2201" b="true">
                <a:solidFill>
                  <a:srgbClr val="021828"/>
                </a:solidFill>
                <a:latin typeface="Aileron Bold"/>
                <a:ea typeface="Aileron Bold"/>
                <a:cs typeface="Aileron Bold"/>
                <a:sym typeface="Aileron Bold"/>
              </a:rPr>
              <a:t>Xử lý hiệu quả các bước: làm sạch, chuẩn hóa, trích xuất đặc trưng</a:t>
            </a:r>
          </a:p>
          <a:p>
            <a:pPr algn="just">
              <a:lnSpc>
                <a:spcPts val="3082"/>
              </a:lnSpc>
            </a:pPr>
          </a:p>
        </p:txBody>
      </p:sp>
      <p:sp>
        <p:nvSpPr>
          <p:cNvPr name="TextBox 18" id="18"/>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36521" y="3307946"/>
            <a:ext cx="2594369" cy="4588246"/>
            <a:chOff x="0" y="0"/>
            <a:chExt cx="683291" cy="1208427"/>
          </a:xfrm>
        </p:grpSpPr>
        <p:sp>
          <p:nvSpPr>
            <p:cNvPr name="Freeform 3" id="3"/>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4" id="4"/>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3731511" y="1434222"/>
            <a:ext cx="305535" cy="302202"/>
          </a:xfrm>
          <a:custGeom>
            <a:avLst/>
            <a:gdLst/>
            <a:ahLst/>
            <a:cxnLst/>
            <a:rect r="r" b="b" t="t" l="l"/>
            <a:pathLst>
              <a:path h="302202" w="305535">
                <a:moveTo>
                  <a:pt x="0" y="0"/>
                </a:moveTo>
                <a:lnTo>
                  <a:pt x="305535" y="0"/>
                </a:lnTo>
                <a:lnTo>
                  <a:pt x="305535" y="302203"/>
                </a:lnTo>
                <a:lnTo>
                  <a:pt x="0" y="3022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4211574" y="1415172"/>
            <a:ext cx="3009626" cy="306958"/>
          </a:xfrm>
          <a:prstGeom prst="rect">
            <a:avLst/>
          </a:prstGeom>
        </p:spPr>
        <p:txBody>
          <a:bodyPr anchor="t" rtlCol="false" tIns="0" lIns="0" bIns="0" rIns="0">
            <a:spAutoFit/>
          </a:bodyPr>
          <a:lstStyle/>
          <a:p>
            <a:pPr algn="l">
              <a:lnSpc>
                <a:spcPts val="2413"/>
              </a:lnSpc>
            </a:pPr>
            <a:r>
              <a:rPr lang="en-US" sz="1900">
                <a:solidFill>
                  <a:srgbClr val="FFFFFF"/>
                </a:solidFill>
                <a:latin typeface="Aileron"/>
                <a:ea typeface="Aileron"/>
                <a:cs typeface="Aileron"/>
                <a:sym typeface="Aileron"/>
              </a:rPr>
              <a:t>Nhóm 4</a:t>
            </a:r>
          </a:p>
        </p:txBody>
      </p:sp>
      <p:graphicFrame>
        <p:nvGraphicFramePr>
          <p:cNvPr name="Table 8" id="8"/>
          <p:cNvGraphicFramePr>
            <a:graphicFrameLocks noGrp="true"/>
          </p:cNvGraphicFramePr>
          <p:nvPr/>
        </p:nvGraphicFramePr>
        <p:xfrm>
          <a:off x="2752324" y="2714310"/>
          <a:ext cx="12466989" cy="6180056"/>
        </p:xfrm>
        <a:graphic>
          <a:graphicData uri="http://schemas.openxmlformats.org/drawingml/2006/table">
            <a:tbl>
              <a:tblPr/>
              <a:tblGrid>
                <a:gridCol w="6233495"/>
                <a:gridCol w="6233495"/>
              </a:tblGrid>
              <a:tr h="1236011">
                <a:tc>
                  <a:txBody>
                    <a:bodyPr anchor="t" rtlCol="false"/>
                    <a:lstStyle/>
                    <a:p>
                      <a:pPr algn="ctr">
                        <a:lnSpc>
                          <a:spcPts val="4480"/>
                        </a:lnSpc>
                        <a:defRPr/>
                      </a:pPr>
                      <a:r>
                        <a:rPr lang="en-US" sz="3200" b="true">
                          <a:solidFill>
                            <a:srgbClr val="FFFFFF"/>
                          </a:solidFill>
                          <a:latin typeface="Public Sans Bold"/>
                          <a:ea typeface="Public Sans Bold"/>
                          <a:cs typeface="Public Sans Bold"/>
                          <a:sym typeface="Public Sans Bold"/>
                        </a:rPr>
                        <a:t>MSSV</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4AAD"/>
                    </a:solidFill>
                  </a:tcPr>
                </a:tc>
                <a:tc>
                  <a:txBody>
                    <a:bodyPr anchor="t" rtlCol="false"/>
                    <a:lstStyle/>
                    <a:p>
                      <a:pPr algn="ctr">
                        <a:lnSpc>
                          <a:spcPts val="4480"/>
                        </a:lnSpc>
                        <a:defRPr/>
                      </a:pPr>
                      <a:r>
                        <a:rPr lang="en-US" sz="3200" b="true">
                          <a:solidFill>
                            <a:srgbClr val="FFFFFF"/>
                          </a:solidFill>
                          <a:latin typeface="Public Sans Bold"/>
                          <a:ea typeface="Public Sans Bold"/>
                          <a:cs typeface="Public Sans Bold"/>
                          <a:sym typeface="Public Sans Bold"/>
                        </a:rPr>
                        <a:t>Họ và tên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4AAD"/>
                    </a:solidFill>
                  </a:tcPr>
                </a:tc>
              </a:tr>
              <a:tr h="1236011">
                <a:tc>
                  <a:txBody>
                    <a:bodyPr anchor="t" rtlCol="false"/>
                    <a:lstStyle/>
                    <a:p>
                      <a:pPr algn="l">
                        <a:lnSpc>
                          <a:spcPts val="4480"/>
                        </a:lnSpc>
                        <a:defRPr/>
                      </a:pPr>
                      <a:r>
                        <a:rPr lang="en-US" sz="3200">
                          <a:solidFill>
                            <a:srgbClr val="000000"/>
                          </a:solidFill>
                          <a:latin typeface="Public Sans"/>
                          <a:ea typeface="Public Sans"/>
                          <a:cs typeface="Public Sans"/>
                          <a:sym typeface="Public Sans"/>
                        </a:rPr>
                        <a:t>21120213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480"/>
                        </a:lnSpc>
                        <a:defRPr/>
                      </a:pPr>
                      <a:r>
                        <a:rPr lang="en-US" sz="3200">
                          <a:solidFill>
                            <a:srgbClr val="000000"/>
                          </a:solidFill>
                          <a:latin typeface="Public Sans"/>
                          <a:ea typeface="Public Sans"/>
                          <a:cs typeface="Public Sans"/>
                          <a:sym typeface="Public Sans"/>
                        </a:rPr>
                        <a:t>Lê Đức Cường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36011">
                <a:tc>
                  <a:txBody>
                    <a:bodyPr anchor="t" rtlCol="false"/>
                    <a:lstStyle/>
                    <a:p>
                      <a:pPr algn="l">
                        <a:lnSpc>
                          <a:spcPts val="4480"/>
                        </a:lnSpc>
                        <a:defRPr/>
                      </a:pPr>
                      <a:r>
                        <a:rPr lang="en-US" sz="3200">
                          <a:solidFill>
                            <a:srgbClr val="000000"/>
                          </a:solidFill>
                          <a:latin typeface="Public Sans"/>
                          <a:ea typeface="Public Sans"/>
                          <a:cs typeface="Public Sans"/>
                          <a:sym typeface="Public Sans"/>
                        </a:rPr>
                        <a:t>21120322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480"/>
                        </a:lnSpc>
                        <a:defRPr/>
                      </a:pPr>
                      <a:r>
                        <a:rPr lang="en-US" sz="3200">
                          <a:solidFill>
                            <a:srgbClr val="000000"/>
                          </a:solidFill>
                          <a:latin typeface="Public Sans"/>
                          <a:ea typeface="Public Sans"/>
                          <a:cs typeface="Public Sans"/>
                          <a:sym typeface="Public Sans"/>
                        </a:rPr>
                        <a:t>Nguyễn Dương Trường Sinh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36011">
                <a:tc>
                  <a:txBody>
                    <a:bodyPr anchor="t" rtlCol="false"/>
                    <a:lstStyle/>
                    <a:p>
                      <a:pPr algn="l">
                        <a:lnSpc>
                          <a:spcPts val="4480"/>
                        </a:lnSpc>
                        <a:defRPr/>
                      </a:pPr>
                      <a:r>
                        <a:rPr lang="en-US" sz="3200">
                          <a:solidFill>
                            <a:srgbClr val="000000"/>
                          </a:solidFill>
                          <a:latin typeface="Public Sans"/>
                          <a:ea typeface="Public Sans"/>
                          <a:cs typeface="Public Sans"/>
                          <a:sym typeface="Public Sans"/>
                        </a:rPr>
                        <a:t>22120100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480"/>
                        </a:lnSpc>
                        <a:defRPr/>
                      </a:pPr>
                      <a:r>
                        <a:rPr lang="en-US" sz="3200">
                          <a:solidFill>
                            <a:srgbClr val="000000"/>
                          </a:solidFill>
                          <a:latin typeface="Public Sans"/>
                          <a:ea typeface="Public Sans"/>
                          <a:cs typeface="Public Sans"/>
                          <a:sym typeface="Public Sans"/>
                        </a:rPr>
                        <a:t>Phạm Trần Trung Hậu</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36011">
                <a:tc>
                  <a:txBody>
                    <a:bodyPr anchor="t" rtlCol="false"/>
                    <a:lstStyle/>
                    <a:p>
                      <a:pPr algn="l">
                        <a:lnSpc>
                          <a:spcPts val="4480"/>
                        </a:lnSpc>
                        <a:defRPr/>
                      </a:pPr>
                      <a:r>
                        <a:rPr lang="en-US" sz="3200">
                          <a:solidFill>
                            <a:srgbClr val="000000"/>
                          </a:solidFill>
                          <a:latin typeface="Public Sans"/>
                          <a:ea typeface="Public Sans"/>
                          <a:cs typeface="Public Sans"/>
                          <a:sym typeface="Public Sans"/>
                        </a:rPr>
                        <a:t>22120448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480"/>
                        </a:lnSpc>
                        <a:defRPr/>
                      </a:pPr>
                      <a:r>
                        <a:rPr lang="en-US" sz="3200">
                          <a:solidFill>
                            <a:srgbClr val="000000"/>
                          </a:solidFill>
                          <a:latin typeface="Public Sans"/>
                          <a:ea typeface="Public Sans"/>
                          <a:cs typeface="Public Sans"/>
                          <a:sym typeface="Public Sans"/>
                        </a:rPr>
                        <a:t>Bùi Đoàn Thuý Vy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4359683" y="1186826"/>
            <a:ext cx="9252272" cy="819150"/>
          </a:xfrm>
          <a:prstGeom prst="rect">
            <a:avLst/>
          </a:prstGeom>
        </p:spPr>
        <p:txBody>
          <a:bodyPr anchor="t" rtlCol="false" tIns="0" lIns="0" bIns="0" rIns="0">
            <a:spAutoFit/>
          </a:bodyPr>
          <a:lstStyle/>
          <a:p>
            <a:pPr algn="ctr">
              <a:lnSpc>
                <a:spcPts val="6000"/>
              </a:lnSpc>
              <a:spcBef>
                <a:spcPct val="0"/>
              </a:spcBef>
            </a:pPr>
            <a:r>
              <a:rPr lang="en-US" b="true" sz="6000" spc="-120">
                <a:solidFill>
                  <a:srgbClr val="004095"/>
                </a:solidFill>
                <a:latin typeface="Public Sans Bold"/>
                <a:ea typeface="Public Sans Bold"/>
                <a:cs typeface="Public Sans Bold"/>
                <a:sym typeface="Public Sans Bold"/>
              </a:rPr>
              <a:t>DANH SÁCH THÀNH VIÊN</a:t>
            </a:r>
          </a:p>
        </p:txBody>
      </p:sp>
      <p:grpSp>
        <p:nvGrpSpPr>
          <p:cNvPr name="Group 10" id="10"/>
          <p:cNvGrpSpPr/>
          <p:nvPr/>
        </p:nvGrpSpPr>
        <p:grpSpPr>
          <a:xfrm rot="0">
            <a:off x="17259300" y="9621299"/>
            <a:ext cx="998671" cy="665701"/>
            <a:chOff x="0" y="0"/>
            <a:chExt cx="263024" cy="175329"/>
          </a:xfrm>
        </p:grpSpPr>
        <p:sp>
          <p:nvSpPr>
            <p:cNvPr name="Freeform 11" id="11"/>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12" id="12"/>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13" id="13"/>
          <p:cNvSpPr txBox="true"/>
          <p:nvPr/>
        </p:nvSpPr>
        <p:spPr>
          <a:xfrm rot="0">
            <a:off x="17603120" y="9675366"/>
            <a:ext cx="171140" cy="459839"/>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86757" y="5113111"/>
            <a:ext cx="20061513" cy="0"/>
          </a:xfrm>
          <a:prstGeom prst="line">
            <a:avLst/>
          </a:prstGeom>
          <a:ln cap="flat" w="28575">
            <a:solidFill>
              <a:srgbClr val="C5D2FF"/>
            </a:solidFill>
            <a:prstDash val="solid"/>
            <a:headEnd type="none" len="sm" w="sm"/>
            <a:tailEnd type="none" len="sm" w="sm"/>
          </a:ln>
        </p:spPr>
      </p:sp>
      <p:grpSp>
        <p:nvGrpSpPr>
          <p:cNvPr name="Group 3" id="3"/>
          <p:cNvGrpSpPr/>
          <p:nvPr/>
        </p:nvGrpSpPr>
        <p:grpSpPr>
          <a:xfrm rot="0">
            <a:off x="5465710" y="4862083"/>
            <a:ext cx="502056" cy="50205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a:ln cap="sq">
              <a:noFill/>
              <a:prstDash val="solid"/>
              <a:miter/>
            </a:ln>
          </p:spPr>
        </p:sp>
        <p:sp>
          <p:nvSpPr>
            <p:cNvPr name="TextBox 5" id="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6" id="6"/>
          <p:cNvGrpSpPr/>
          <p:nvPr/>
        </p:nvGrpSpPr>
        <p:grpSpPr>
          <a:xfrm rot="0">
            <a:off x="2038449" y="4862083"/>
            <a:ext cx="502056" cy="50205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p:spPr>
        </p:sp>
        <p:sp>
          <p:nvSpPr>
            <p:cNvPr name="TextBox 8" id="8"/>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9" id="9"/>
          <p:cNvGrpSpPr/>
          <p:nvPr/>
        </p:nvGrpSpPr>
        <p:grpSpPr>
          <a:xfrm rot="0">
            <a:off x="8892972" y="4862083"/>
            <a:ext cx="502056" cy="50205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a:ln cap="sq">
              <a:noFill/>
              <a:prstDash val="solid"/>
              <a:miter/>
            </a:ln>
          </p:spPr>
        </p:sp>
        <p:sp>
          <p:nvSpPr>
            <p:cNvPr name="TextBox 11" id="11"/>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2" id="12"/>
          <p:cNvGrpSpPr/>
          <p:nvPr/>
        </p:nvGrpSpPr>
        <p:grpSpPr>
          <a:xfrm rot="0">
            <a:off x="12320233" y="4862083"/>
            <a:ext cx="502056" cy="50205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a:ln cap="sq">
              <a:noFill/>
              <a:prstDash val="solid"/>
              <a:miter/>
            </a:ln>
          </p:spPr>
        </p:sp>
        <p:sp>
          <p:nvSpPr>
            <p:cNvPr name="TextBox 14" id="14"/>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5" id="15"/>
          <p:cNvGrpSpPr/>
          <p:nvPr/>
        </p:nvGrpSpPr>
        <p:grpSpPr>
          <a:xfrm rot="0">
            <a:off x="15747495" y="4862083"/>
            <a:ext cx="502056" cy="50205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a:ln cap="sq">
              <a:noFill/>
              <a:prstDash val="solid"/>
              <a:miter/>
            </a:ln>
          </p:spPr>
        </p:sp>
        <p:sp>
          <p:nvSpPr>
            <p:cNvPr name="TextBox 17" id="17"/>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8" id="18"/>
          <p:cNvGrpSpPr/>
          <p:nvPr/>
        </p:nvGrpSpPr>
        <p:grpSpPr>
          <a:xfrm rot="0">
            <a:off x="17259300" y="9621299"/>
            <a:ext cx="998671" cy="665701"/>
            <a:chOff x="0" y="0"/>
            <a:chExt cx="263024" cy="175329"/>
          </a:xfrm>
        </p:grpSpPr>
        <p:sp>
          <p:nvSpPr>
            <p:cNvPr name="Freeform 19" id="19"/>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20" id="20"/>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Freeform 21" id="21"/>
          <p:cNvSpPr/>
          <p:nvPr/>
        </p:nvSpPr>
        <p:spPr>
          <a:xfrm flipH="false" flipV="false" rot="0">
            <a:off x="-1852970" y="8572131"/>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9867326" y="-512564"/>
            <a:ext cx="1025128" cy="1025128"/>
          </a:xfrm>
          <a:custGeom>
            <a:avLst/>
            <a:gdLst/>
            <a:ahLst/>
            <a:cxnLst/>
            <a:rect r="r" b="b" t="t" l="l"/>
            <a:pathLst>
              <a:path h="1025128" w="1025128">
                <a:moveTo>
                  <a:pt x="0" y="0"/>
                </a:moveTo>
                <a:lnTo>
                  <a:pt x="1025128" y="0"/>
                </a:lnTo>
                <a:lnTo>
                  <a:pt x="1025128" y="1025128"/>
                </a:lnTo>
                <a:lnTo>
                  <a:pt x="0" y="1025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14914801" y="-2772575"/>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623399" y="-3619355"/>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4602719" y="9113061"/>
            <a:ext cx="1025128" cy="1025128"/>
          </a:xfrm>
          <a:custGeom>
            <a:avLst/>
            <a:gdLst/>
            <a:ahLst/>
            <a:cxnLst/>
            <a:rect r="r" b="b" t="t" l="l"/>
            <a:pathLst>
              <a:path h="1025128" w="1025128">
                <a:moveTo>
                  <a:pt x="0" y="0"/>
                </a:moveTo>
                <a:lnTo>
                  <a:pt x="1025127" y="0"/>
                </a:lnTo>
                <a:lnTo>
                  <a:pt x="1025127"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9715873" y="9774436"/>
            <a:ext cx="1025128" cy="1025128"/>
          </a:xfrm>
          <a:custGeom>
            <a:avLst/>
            <a:gdLst/>
            <a:ahLst/>
            <a:cxnLst/>
            <a:rect r="r" b="b" t="t" l="l"/>
            <a:pathLst>
              <a:path h="1025128" w="1025128">
                <a:moveTo>
                  <a:pt x="0" y="0"/>
                </a:moveTo>
                <a:lnTo>
                  <a:pt x="1025128" y="0"/>
                </a:lnTo>
                <a:lnTo>
                  <a:pt x="1025128" y="1025128"/>
                </a:lnTo>
                <a:lnTo>
                  <a:pt x="0" y="1025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27" id="27"/>
          <p:cNvPicPr>
            <a:picLocks noChangeAspect="true"/>
          </p:cNvPicPr>
          <p:nvPr/>
        </p:nvPicPr>
        <p:blipFill>
          <a:blip r:embed="rId4"/>
          <a:srcRect l="0" t="0" r="0" b="0"/>
          <a:stretch>
            <a:fillRect/>
          </a:stretch>
        </p:blipFill>
        <p:spPr>
          <a:xfrm flipH="false" flipV="false" rot="0">
            <a:off x="11543123" y="2496884"/>
            <a:ext cx="2056276" cy="1902056"/>
          </a:xfrm>
          <a:prstGeom prst="rect">
            <a:avLst/>
          </a:prstGeom>
        </p:spPr>
      </p:pic>
      <p:sp>
        <p:nvSpPr>
          <p:cNvPr name="TextBox 28" id="28"/>
          <p:cNvSpPr txBox="true"/>
          <p:nvPr/>
        </p:nvSpPr>
        <p:spPr>
          <a:xfrm rot="0">
            <a:off x="1920505" y="5713306"/>
            <a:ext cx="749467" cy="679423"/>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01</a:t>
            </a:r>
          </a:p>
        </p:txBody>
      </p:sp>
      <p:sp>
        <p:nvSpPr>
          <p:cNvPr name="TextBox 29" id="29"/>
          <p:cNvSpPr txBox="true"/>
          <p:nvPr/>
        </p:nvSpPr>
        <p:spPr>
          <a:xfrm rot="0">
            <a:off x="1440401" y="6472603"/>
            <a:ext cx="1709675" cy="1148769"/>
          </a:xfrm>
          <a:prstGeom prst="rect">
            <a:avLst/>
          </a:prstGeom>
        </p:spPr>
        <p:txBody>
          <a:bodyPr anchor="t" rtlCol="false" tIns="0" lIns="0" bIns="0" rIns="0">
            <a:spAutoFit/>
          </a:bodyPr>
          <a:lstStyle/>
          <a:p>
            <a:pPr algn="ctr">
              <a:lnSpc>
                <a:spcPts val="4680"/>
              </a:lnSpc>
            </a:pPr>
            <a:r>
              <a:rPr lang="en-US" sz="3000" b="true">
                <a:solidFill>
                  <a:srgbClr val="00204C"/>
                </a:solidFill>
                <a:latin typeface="DM Sans Bold"/>
                <a:ea typeface="DM Sans Bold"/>
                <a:cs typeface="DM Sans Bold"/>
                <a:sym typeface="DM Sans Bold"/>
              </a:rPr>
              <a:t>SOURCE </a:t>
            </a:r>
          </a:p>
          <a:p>
            <a:pPr algn="ctr">
              <a:lnSpc>
                <a:spcPts val="4680"/>
              </a:lnSpc>
            </a:pPr>
            <a:r>
              <a:rPr lang="en-US" b="true" sz="3000">
                <a:solidFill>
                  <a:srgbClr val="00204C"/>
                </a:solidFill>
                <a:latin typeface="DM Sans Bold"/>
                <a:ea typeface="DM Sans Bold"/>
                <a:cs typeface="DM Sans Bold"/>
                <a:sym typeface="DM Sans Bold"/>
              </a:rPr>
              <a:t>SYSTEM</a:t>
            </a:r>
          </a:p>
        </p:txBody>
      </p:sp>
      <p:sp>
        <p:nvSpPr>
          <p:cNvPr name="TextBox 30" id="30"/>
          <p:cNvSpPr txBox="true"/>
          <p:nvPr/>
        </p:nvSpPr>
        <p:spPr>
          <a:xfrm rot="0">
            <a:off x="5270961" y="7697572"/>
            <a:ext cx="891555" cy="679423"/>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02</a:t>
            </a:r>
          </a:p>
        </p:txBody>
      </p:sp>
      <p:sp>
        <p:nvSpPr>
          <p:cNvPr name="TextBox 31" id="31"/>
          <p:cNvSpPr txBox="true"/>
          <p:nvPr/>
        </p:nvSpPr>
        <p:spPr>
          <a:xfrm rot="0">
            <a:off x="4487819" y="8432559"/>
            <a:ext cx="2457838" cy="558192"/>
          </a:xfrm>
          <a:prstGeom prst="rect">
            <a:avLst/>
          </a:prstGeom>
        </p:spPr>
        <p:txBody>
          <a:bodyPr anchor="t" rtlCol="false" tIns="0" lIns="0" bIns="0" rIns="0">
            <a:spAutoFit/>
          </a:bodyPr>
          <a:lstStyle/>
          <a:p>
            <a:pPr algn="ctr">
              <a:lnSpc>
                <a:spcPts val="4680"/>
              </a:lnSpc>
            </a:pPr>
            <a:r>
              <a:rPr lang="en-US" b="true" sz="3000">
                <a:solidFill>
                  <a:srgbClr val="00204C"/>
                </a:solidFill>
                <a:latin typeface="DM Sans Bold"/>
                <a:ea typeface="DM Sans Bold"/>
                <a:cs typeface="DM Sans Bold"/>
                <a:sym typeface="DM Sans Bold"/>
              </a:rPr>
              <a:t>INGESTION</a:t>
            </a:r>
          </a:p>
        </p:txBody>
      </p:sp>
      <p:sp>
        <p:nvSpPr>
          <p:cNvPr name="TextBox 32" id="32"/>
          <p:cNvSpPr txBox="true"/>
          <p:nvPr/>
        </p:nvSpPr>
        <p:spPr>
          <a:xfrm rot="0">
            <a:off x="8647121" y="5713306"/>
            <a:ext cx="993759" cy="679423"/>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03</a:t>
            </a:r>
          </a:p>
        </p:txBody>
      </p:sp>
      <p:sp>
        <p:nvSpPr>
          <p:cNvPr name="TextBox 33" id="33"/>
          <p:cNvSpPr txBox="true"/>
          <p:nvPr/>
        </p:nvSpPr>
        <p:spPr>
          <a:xfrm rot="0">
            <a:off x="7241871" y="6472603"/>
            <a:ext cx="3865494" cy="558192"/>
          </a:xfrm>
          <a:prstGeom prst="rect">
            <a:avLst/>
          </a:prstGeom>
        </p:spPr>
        <p:txBody>
          <a:bodyPr anchor="t" rtlCol="false" tIns="0" lIns="0" bIns="0" rIns="0">
            <a:spAutoFit/>
          </a:bodyPr>
          <a:lstStyle/>
          <a:p>
            <a:pPr algn="ctr">
              <a:lnSpc>
                <a:spcPts val="4680"/>
              </a:lnSpc>
            </a:pPr>
            <a:r>
              <a:rPr lang="en-US" b="true" sz="3000">
                <a:solidFill>
                  <a:srgbClr val="00204C"/>
                </a:solidFill>
                <a:latin typeface="DM Sans Bold"/>
                <a:ea typeface="DM Sans Bold"/>
                <a:cs typeface="DM Sans Bold"/>
                <a:sym typeface="DM Sans Bold"/>
              </a:rPr>
              <a:t>TRANSFORMATION</a:t>
            </a:r>
          </a:p>
        </p:txBody>
      </p:sp>
      <p:sp>
        <p:nvSpPr>
          <p:cNvPr name="TextBox 34" id="34"/>
          <p:cNvSpPr txBox="true"/>
          <p:nvPr/>
        </p:nvSpPr>
        <p:spPr>
          <a:xfrm rot="0">
            <a:off x="15565008" y="5713306"/>
            <a:ext cx="867031" cy="679423"/>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05</a:t>
            </a:r>
          </a:p>
        </p:txBody>
      </p:sp>
      <p:sp>
        <p:nvSpPr>
          <p:cNvPr name="TextBox 35" id="35"/>
          <p:cNvSpPr txBox="true"/>
          <p:nvPr/>
        </p:nvSpPr>
        <p:spPr>
          <a:xfrm rot="0">
            <a:off x="14675277" y="6472603"/>
            <a:ext cx="2646492" cy="558192"/>
          </a:xfrm>
          <a:prstGeom prst="rect">
            <a:avLst/>
          </a:prstGeom>
        </p:spPr>
        <p:txBody>
          <a:bodyPr anchor="t" rtlCol="false" tIns="0" lIns="0" bIns="0" rIns="0">
            <a:spAutoFit/>
          </a:bodyPr>
          <a:lstStyle/>
          <a:p>
            <a:pPr algn="ctr">
              <a:lnSpc>
                <a:spcPts val="4680"/>
              </a:lnSpc>
            </a:pPr>
            <a:r>
              <a:rPr lang="en-US" b="true" sz="3000">
                <a:solidFill>
                  <a:srgbClr val="00204C"/>
                </a:solidFill>
                <a:latin typeface="DM Sans Bold"/>
                <a:ea typeface="DM Sans Bold"/>
                <a:cs typeface="DM Sans Bold"/>
                <a:sym typeface="DM Sans Bold"/>
              </a:rPr>
              <a:t>STORAGE</a:t>
            </a:r>
          </a:p>
        </p:txBody>
      </p:sp>
      <p:grpSp>
        <p:nvGrpSpPr>
          <p:cNvPr name="Group 36" id="36"/>
          <p:cNvGrpSpPr/>
          <p:nvPr/>
        </p:nvGrpSpPr>
        <p:grpSpPr>
          <a:xfrm rot="0">
            <a:off x="11604283" y="7771909"/>
            <a:ext cx="1933956" cy="1218841"/>
            <a:chOff x="0" y="0"/>
            <a:chExt cx="2578608" cy="1625122"/>
          </a:xfrm>
        </p:grpSpPr>
        <p:sp>
          <p:nvSpPr>
            <p:cNvPr name="TextBox 37" id="37"/>
            <p:cNvSpPr txBox="true"/>
            <p:nvPr/>
          </p:nvSpPr>
          <p:spPr>
            <a:xfrm rot="0">
              <a:off x="677866" y="76200"/>
              <a:ext cx="1222877" cy="931298"/>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04</a:t>
              </a:r>
            </a:p>
          </p:txBody>
        </p:sp>
        <p:sp>
          <p:nvSpPr>
            <p:cNvPr name="TextBox 38" id="38"/>
            <p:cNvSpPr txBox="true"/>
            <p:nvPr/>
          </p:nvSpPr>
          <p:spPr>
            <a:xfrm rot="0">
              <a:off x="0" y="915791"/>
              <a:ext cx="2578608" cy="709331"/>
            </a:xfrm>
            <a:prstGeom prst="rect">
              <a:avLst/>
            </a:prstGeom>
          </p:spPr>
          <p:txBody>
            <a:bodyPr anchor="t" rtlCol="false" tIns="0" lIns="0" bIns="0" rIns="0">
              <a:spAutoFit/>
            </a:bodyPr>
            <a:lstStyle/>
            <a:p>
              <a:pPr algn="ctr">
                <a:lnSpc>
                  <a:spcPts val="4680"/>
                </a:lnSpc>
              </a:pPr>
              <a:r>
                <a:rPr lang="en-US" b="true" sz="3000">
                  <a:solidFill>
                    <a:srgbClr val="00204C"/>
                  </a:solidFill>
                  <a:latin typeface="DM Sans Bold"/>
                  <a:ea typeface="DM Sans Bold"/>
                  <a:cs typeface="DM Sans Bold"/>
                  <a:sym typeface="DM Sans Bold"/>
                </a:rPr>
                <a:t>SERVING</a:t>
              </a:r>
            </a:p>
          </p:txBody>
        </p:sp>
      </p:grpSp>
      <p:sp>
        <p:nvSpPr>
          <p:cNvPr name="TextBox 39" id="39"/>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308748" y="7592110"/>
            <a:ext cx="5050544" cy="5050544"/>
          </a:xfrm>
          <a:custGeom>
            <a:avLst/>
            <a:gdLst/>
            <a:ahLst/>
            <a:cxnLst/>
            <a:rect r="r" b="b" t="t" l="l"/>
            <a:pathLst>
              <a:path h="5050544" w="5050544">
                <a:moveTo>
                  <a:pt x="0" y="0"/>
                </a:moveTo>
                <a:lnTo>
                  <a:pt x="5050544" y="0"/>
                </a:lnTo>
                <a:lnTo>
                  <a:pt x="5050544" y="5050543"/>
                </a:lnTo>
                <a:lnTo>
                  <a:pt x="0" y="50505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90419" y="9658848"/>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642510" y="1329501"/>
            <a:ext cx="1025128" cy="1025128"/>
          </a:xfrm>
          <a:custGeom>
            <a:avLst/>
            <a:gdLst/>
            <a:ahLst/>
            <a:cxnLst/>
            <a:rect r="r" b="b" t="t" l="l"/>
            <a:pathLst>
              <a:path h="1025128" w="1025128">
                <a:moveTo>
                  <a:pt x="0" y="0"/>
                </a:moveTo>
                <a:lnTo>
                  <a:pt x="1025127" y="0"/>
                </a:lnTo>
                <a:lnTo>
                  <a:pt x="1025127" y="1025128"/>
                </a:lnTo>
                <a:lnTo>
                  <a:pt x="0" y="1025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2634347" y="2216731"/>
            <a:ext cx="8562518" cy="856314"/>
            <a:chOff x="0" y="0"/>
            <a:chExt cx="11416690" cy="1141752"/>
          </a:xfrm>
        </p:grpSpPr>
        <p:sp>
          <p:nvSpPr>
            <p:cNvPr name="Freeform 6" id="6"/>
            <p:cNvSpPr/>
            <p:nvPr/>
          </p:nvSpPr>
          <p:spPr>
            <a:xfrm flipH="false" flipV="false" rot="0">
              <a:off x="0" y="0"/>
              <a:ext cx="10601581" cy="1141752"/>
            </a:xfrm>
            <a:custGeom>
              <a:avLst/>
              <a:gdLst/>
              <a:ahLst/>
              <a:cxnLst/>
              <a:rect r="r" b="b" t="t" l="l"/>
              <a:pathLst>
                <a:path h="1141752" w="10601581">
                  <a:moveTo>
                    <a:pt x="0" y="0"/>
                  </a:moveTo>
                  <a:lnTo>
                    <a:pt x="10601581" y="0"/>
                  </a:lnTo>
                  <a:lnTo>
                    <a:pt x="10601581" y="1141752"/>
                  </a:lnTo>
                  <a:lnTo>
                    <a:pt x="0" y="11417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52701" y="313475"/>
              <a:ext cx="11163989" cy="467192"/>
            </a:xfrm>
            <a:prstGeom prst="rect">
              <a:avLst/>
            </a:prstGeom>
          </p:spPr>
          <p:txBody>
            <a:bodyPr anchor="t" rtlCol="false" tIns="0" lIns="0" bIns="0" rIns="0">
              <a:spAutoFit/>
            </a:bodyPr>
            <a:lstStyle/>
            <a:p>
              <a:pPr algn="just">
                <a:lnSpc>
                  <a:spcPts val="2939"/>
                </a:lnSpc>
              </a:pPr>
              <a:r>
                <a:rPr lang="en-US" sz="2099" b="true">
                  <a:solidFill>
                    <a:srgbClr val="021828"/>
                  </a:solidFill>
                  <a:latin typeface="Aileron Bold"/>
                  <a:ea typeface="Aileron Bold"/>
                  <a:cs typeface="Aileron Bold"/>
                  <a:sym typeface="Aileron Bold"/>
                </a:rPr>
                <a:t>Phân nhóm người dùng theo hành vi</a:t>
              </a:r>
            </a:p>
          </p:txBody>
        </p:sp>
      </p:grpSp>
      <p:grpSp>
        <p:nvGrpSpPr>
          <p:cNvPr name="Group 8" id="8"/>
          <p:cNvGrpSpPr/>
          <p:nvPr/>
        </p:nvGrpSpPr>
        <p:grpSpPr>
          <a:xfrm rot="0">
            <a:off x="7463202" y="3603892"/>
            <a:ext cx="8562518" cy="889416"/>
            <a:chOff x="0" y="0"/>
            <a:chExt cx="11416690" cy="1185888"/>
          </a:xfrm>
        </p:grpSpPr>
        <p:sp>
          <p:nvSpPr>
            <p:cNvPr name="Freeform 9" id="9"/>
            <p:cNvSpPr/>
            <p:nvPr/>
          </p:nvSpPr>
          <p:spPr>
            <a:xfrm flipH="false" flipV="false" rot="0">
              <a:off x="0" y="0"/>
              <a:ext cx="11011393" cy="1185888"/>
            </a:xfrm>
            <a:custGeom>
              <a:avLst/>
              <a:gdLst/>
              <a:ahLst/>
              <a:cxnLst/>
              <a:rect r="r" b="b" t="t" l="l"/>
              <a:pathLst>
                <a:path h="1185888" w="11011393">
                  <a:moveTo>
                    <a:pt x="0" y="0"/>
                  </a:moveTo>
                  <a:lnTo>
                    <a:pt x="11011393" y="0"/>
                  </a:lnTo>
                  <a:lnTo>
                    <a:pt x="11011393" y="1185888"/>
                  </a:lnTo>
                  <a:lnTo>
                    <a:pt x="0" y="11858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52701" y="313475"/>
              <a:ext cx="11163989" cy="467177"/>
            </a:xfrm>
            <a:prstGeom prst="rect">
              <a:avLst/>
            </a:prstGeom>
          </p:spPr>
          <p:txBody>
            <a:bodyPr anchor="t" rtlCol="false" tIns="0" lIns="0" bIns="0" rIns="0">
              <a:spAutoFit/>
            </a:bodyPr>
            <a:lstStyle/>
            <a:p>
              <a:pPr algn="just">
                <a:lnSpc>
                  <a:spcPts val="2939"/>
                </a:lnSpc>
              </a:pPr>
              <a:r>
                <a:rPr lang="en-US" sz="2099" b="true">
                  <a:solidFill>
                    <a:srgbClr val="021828"/>
                  </a:solidFill>
                  <a:latin typeface="Aileron Bold"/>
                  <a:ea typeface="Aileron Bold"/>
                  <a:cs typeface="Aileron Bold"/>
                  <a:sym typeface="Aileron Bold"/>
                </a:rPr>
                <a:t> Phân tích dữ liệu theo từng phiên hoạt động của người dùng</a:t>
              </a:r>
            </a:p>
          </p:txBody>
        </p:sp>
      </p:grpSp>
      <p:grpSp>
        <p:nvGrpSpPr>
          <p:cNvPr name="Group 11" id="11"/>
          <p:cNvGrpSpPr/>
          <p:nvPr/>
        </p:nvGrpSpPr>
        <p:grpSpPr>
          <a:xfrm rot="0">
            <a:off x="2634347" y="5024153"/>
            <a:ext cx="8562518" cy="889416"/>
            <a:chOff x="0" y="0"/>
            <a:chExt cx="11416690" cy="1185888"/>
          </a:xfrm>
        </p:grpSpPr>
        <p:sp>
          <p:nvSpPr>
            <p:cNvPr name="Freeform 12" id="12"/>
            <p:cNvSpPr/>
            <p:nvPr/>
          </p:nvSpPr>
          <p:spPr>
            <a:xfrm flipH="false" flipV="false" rot="0">
              <a:off x="0" y="0"/>
              <a:ext cx="11011393" cy="1185888"/>
            </a:xfrm>
            <a:custGeom>
              <a:avLst/>
              <a:gdLst/>
              <a:ahLst/>
              <a:cxnLst/>
              <a:rect r="r" b="b" t="t" l="l"/>
              <a:pathLst>
                <a:path h="1185888" w="11011393">
                  <a:moveTo>
                    <a:pt x="0" y="0"/>
                  </a:moveTo>
                  <a:lnTo>
                    <a:pt x="11011393" y="0"/>
                  </a:lnTo>
                  <a:lnTo>
                    <a:pt x="11011393" y="1185888"/>
                  </a:lnTo>
                  <a:lnTo>
                    <a:pt x="0" y="11858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252701" y="313475"/>
              <a:ext cx="11163989" cy="467177"/>
            </a:xfrm>
            <a:prstGeom prst="rect">
              <a:avLst/>
            </a:prstGeom>
          </p:spPr>
          <p:txBody>
            <a:bodyPr anchor="t" rtlCol="false" tIns="0" lIns="0" bIns="0" rIns="0">
              <a:spAutoFit/>
            </a:bodyPr>
            <a:lstStyle/>
            <a:p>
              <a:pPr algn="just">
                <a:lnSpc>
                  <a:spcPts val="2939"/>
                </a:lnSpc>
              </a:pPr>
              <a:r>
                <a:rPr lang="en-US" sz="2099" b="true">
                  <a:solidFill>
                    <a:srgbClr val="021828"/>
                  </a:solidFill>
                  <a:latin typeface="Aileron Bold"/>
                  <a:ea typeface="Aileron Bold"/>
                  <a:cs typeface="Aileron Bold"/>
                  <a:sym typeface="Aileron Bold"/>
                </a:rPr>
                <a:t> Trực quan hoá dữ liệu</a:t>
              </a:r>
            </a:p>
          </p:txBody>
        </p:sp>
      </p:grpSp>
      <p:grpSp>
        <p:nvGrpSpPr>
          <p:cNvPr name="Group 14" id="14"/>
          <p:cNvGrpSpPr/>
          <p:nvPr/>
        </p:nvGrpSpPr>
        <p:grpSpPr>
          <a:xfrm rot="0">
            <a:off x="6915605" y="6444415"/>
            <a:ext cx="8853478" cy="953488"/>
            <a:chOff x="0" y="0"/>
            <a:chExt cx="11804638" cy="1271317"/>
          </a:xfrm>
        </p:grpSpPr>
        <p:sp>
          <p:nvSpPr>
            <p:cNvPr name="Freeform 15" id="15"/>
            <p:cNvSpPr/>
            <p:nvPr/>
          </p:nvSpPr>
          <p:spPr>
            <a:xfrm flipH="false" flipV="false" rot="0">
              <a:off x="0" y="0"/>
              <a:ext cx="11804638" cy="1271317"/>
            </a:xfrm>
            <a:custGeom>
              <a:avLst/>
              <a:gdLst/>
              <a:ahLst/>
              <a:cxnLst/>
              <a:rect r="r" b="b" t="t" l="l"/>
              <a:pathLst>
                <a:path h="1271317" w="11804638">
                  <a:moveTo>
                    <a:pt x="0" y="0"/>
                  </a:moveTo>
                  <a:lnTo>
                    <a:pt x="11804638" y="0"/>
                  </a:lnTo>
                  <a:lnTo>
                    <a:pt x="11804638" y="1271317"/>
                  </a:lnTo>
                  <a:lnTo>
                    <a:pt x="0" y="12713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252701" y="152765"/>
              <a:ext cx="11163989" cy="957842"/>
            </a:xfrm>
            <a:prstGeom prst="rect">
              <a:avLst/>
            </a:prstGeom>
          </p:spPr>
          <p:txBody>
            <a:bodyPr anchor="t" rtlCol="false" tIns="0" lIns="0" bIns="0" rIns="0">
              <a:spAutoFit/>
            </a:bodyPr>
            <a:lstStyle/>
            <a:p>
              <a:pPr algn="just">
                <a:lnSpc>
                  <a:spcPts val="2939"/>
                </a:lnSpc>
              </a:pPr>
              <a:r>
                <a:rPr lang="en-US" sz="2099" b="true">
                  <a:solidFill>
                    <a:srgbClr val="021828"/>
                  </a:solidFill>
                  <a:latin typeface="Aileron Bold"/>
                  <a:ea typeface="Aileron Bold"/>
                  <a:cs typeface="Aileron Bold"/>
                  <a:sym typeface="Aileron Bold"/>
                </a:rPr>
                <a:t>Phân tích thời gian để xác định khi nào người dùng hay bỏ giỏ hàng nhất</a:t>
              </a:r>
            </a:p>
          </p:txBody>
        </p:sp>
      </p:grpSp>
      <p:grpSp>
        <p:nvGrpSpPr>
          <p:cNvPr name="Group 17" id="17"/>
          <p:cNvGrpSpPr/>
          <p:nvPr/>
        </p:nvGrpSpPr>
        <p:grpSpPr>
          <a:xfrm rot="0">
            <a:off x="2634347" y="7931303"/>
            <a:ext cx="8853478" cy="953488"/>
            <a:chOff x="0" y="0"/>
            <a:chExt cx="11804638" cy="1271317"/>
          </a:xfrm>
        </p:grpSpPr>
        <p:sp>
          <p:nvSpPr>
            <p:cNvPr name="Freeform 18" id="18"/>
            <p:cNvSpPr/>
            <p:nvPr/>
          </p:nvSpPr>
          <p:spPr>
            <a:xfrm flipH="false" flipV="false" rot="0">
              <a:off x="0" y="0"/>
              <a:ext cx="11804638" cy="1271317"/>
            </a:xfrm>
            <a:custGeom>
              <a:avLst/>
              <a:gdLst/>
              <a:ahLst/>
              <a:cxnLst/>
              <a:rect r="r" b="b" t="t" l="l"/>
              <a:pathLst>
                <a:path h="1271317" w="11804638">
                  <a:moveTo>
                    <a:pt x="0" y="0"/>
                  </a:moveTo>
                  <a:lnTo>
                    <a:pt x="11804638" y="0"/>
                  </a:lnTo>
                  <a:lnTo>
                    <a:pt x="11804638" y="1271317"/>
                  </a:lnTo>
                  <a:lnTo>
                    <a:pt x="0" y="12713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320324" y="358775"/>
              <a:ext cx="11163989" cy="467177"/>
            </a:xfrm>
            <a:prstGeom prst="rect">
              <a:avLst/>
            </a:prstGeom>
          </p:spPr>
          <p:txBody>
            <a:bodyPr anchor="t" rtlCol="false" tIns="0" lIns="0" bIns="0" rIns="0">
              <a:spAutoFit/>
            </a:bodyPr>
            <a:lstStyle/>
            <a:p>
              <a:pPr algn="just">
                <a:lnSpc>
                  <a:spcPts val="2939"/>
                </a:lnSpc>
              </a:pPr>
              <a:r>
                <a:rPr lang="en-US" sz="2099" b="true">
                  <a:solidFill>
                    <a:srgbClr val="000000"/>
                  </a:solidFill>
                  <a:latin typeface="Aileron Bold"/>
                  <a:ea typeface="Aileron Bold"/>
                  <a:cs typeface="Aileron Bold"/>
                  <a:sym typeface="Aileron Bold"/>
                </a:rPr>
                <a:t>Xây dựng tính năng đầu vào cho hệ thống gợi ý</a:t>
              </a:r>
            </a:p>
          </p:txBody>
        </p:sp>
      </p:grpSp>
      <p:sp>
        <p:nvSpPr>
          <p:cNvPr name="Freeform 20" id="20"/>
          <p:cNvSpPr/>
          <p:nvPr/>
        </p:nvSpPr>
        <p:spPr>
          <a:xfrm flipH="false" flipV="false" rot="0">
            <a:off x="-782969" y="9215612"/>
            <a:ext cx="5050544" cy="5050544"/>
          </a:xfrm>
          <a:custGeom>
            <a:avLst/>
            <a:gdLst/>
            <a:ahLst/>
            <a:cxnLst/>
            <a:rect r="r" b="b" t="t" l="l"/>
            <a:pathLst>
              <a:path h="5050544" w="5050544">
                <a:moveTo>
                  <a:pt x="0" y="0"/>
                </a:moveTo>
                <a:lnTo>
                  <a:pt x="5050543" y="0"/>
                </a:lnTo>
                <a:lnTo>
                  <a:pt x="5050543"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1379524" y="-1249519"/>
            <a:ext cx="2759048" cy="2759048"/>
          </a:xfrm>
          <a:custGeom>
            <a:avLst/>
            <a:gdLst/>
            <a:ahLst/>
            <a:cxnLst/>
            <a:rect r="r" b="b" t="t" l="l"/>
            <a:pathLst>
              <a:path h="2759048" w="2759048">
                <a:moveTo>
                  <a:pt x="0" y="0"/>
                </a:moveTo>
                <a:lnTo>
                  <a:pt x="2759048" y="0"/>
                </a:lnTo>
                <a:lnTo>
                  <a:pt x="2759048" y="2759048"/>
                </a:lnTo>
                <a:lnTo>
                  <a:pt x="0" y="27590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782969" y="3898283"/>
            <a:ext cx="1043626" cy="1043626"/>
          </a:xfrm>
          <a:custGeom>
            <a:avLst/>
            <a:gdLst/>
            <a:ahLst/>
            <a:cxnLst/>
            <a:rect r="r" b="b" t="t" l="l"/>
            <a:pathLst>
              <a:path h="1043626" w="1043626">
                <a:moveTo>
                  <a:pt x="0" y="0"/>
                </a:moveTo>
                <a:lnTo>
                  <a:pt x="1043625" y="0"/>
                </a:lnTo>
                <a:lnTo>
                  <a:pt x="1043625" y="1043626"/>
                </a:lnTo>
                <a:lnTo>
                  <a:pt x="0" y="1043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260656" y="8226027"/>
            <a:ext cx="597054" cy="597054"/>
          </a:xfrm>
          <a:custGeom>
            <a:avLst/>
            <a:gdLst/>
            <a:ahLst/>
            <a:cxnLst/>
            <a:rect r="r" b="b" t="t" l="l"/>
            <a:pathLst>
              <a:path h="597054" w="597054">
                <a:moveTo>
                  <a:pt x="0" y="0"/>
                </a:moveTo>
                <a:lnTo>
                  <a:pt x="597055" y="0"/>
                </a:lnTo>
                <a:lnTo>
                  <a:pt x="597055" y="597055"/>
                </a:lnTo>
                <a:lnTo>
                  <a:pt x="0" y="5970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1028700" y="1842065"/>
            <a:ext cx="1605647" cy="1605647"/>
          </a:xfrm>
          <a:custGeom>
            <a:avLst/>
            <a:gdLst/>
            <a:ahLst/>
            <a:cxnLst/>
            <a:rect r="r" b="b" t="t" l="l"/>
            <a:pathLst>
              <a:path h="1605647" w="1605647">
                <a:moveTo>
                  <a:pt x="0" y="0"/>
                </a:moveTo>
                <a:lnTo>
                  <a:pt x="1605647" y="0"/>
                </a:lnTo>
                <a:lnTo>
                  <a:pt x="1605647" y="1605647"/>
                </a:lnTo>
                <a:lnTo>
                  <a:pt x="0" y="1605647"/>
                </a:lnTo>
                <a:lnTo>
                  <a:pt x="0" y="0"/>
                </a:lnTo>
                <a:close/>
              </a:path>
            </a:pathLst>
          </a:custGeom>
          <a:blipFill>
            <a:blip r:embed="rId8"/>
            <a:stretch>
              <a:fillRect l="0" t="0" r="0" b="0"/>
            </a:stretch>
          </a:blipFill>
        </p:spPr>
      </p:sp>
      <p:sp>
        <p:nvSpPr>
          <p:cNvPr name="Freeform 25" id="25"/>
          <p:cNvSpPr/>
          <p:nvPr/>
        </p:nvSpPr>
        <p:spPr>
          <a:xfrm flipH="false" flipV="false" rot="0">
            <a:off x="16025719" y="3440044"/>
            <a:ext cx="1233581" cy="1038475"/>
          </a:xfrm>
          <a:custGeom>
            <a:avLst/>
            <a:gdLst/>
            <a:ahLst/>
            <a:cxnLst/>
            <a:rect r="r" b="b" t="t" l="l"/>
            <a:pathLst>
              <a:path h="1038475" w="1233581">
                <a:moveTo>
                  <a:pt x="0" y="0"/>
                </a:moveTo>
                <a:lnTo>
                  <a:pt x="1233581" y="0"/>
                </a:lnTo>
                <a:lnTo>
                  <a:pt x="1233581" y="1038474"/>
                </a:lnTo>
                <a:lnTo>
                  <a:pt x="0" y="1038474"/>
                </a:lnTo>
                <a:lnTo>
                  <a:pt x="0" y="0"/>
                </a:lnTo>
                <a:close/>
              </a:path>
            </a:pathLst>
          </a:custGeom>
          <a:blipFill>
            <a:blip r:embed="rId9"/>
            <a:stretch>
              <a:fillRect l="-25536" t="-35989" r="-25536" b="-43467"/>
            </a:stretch>
          </a:blipFill>
        </p:spPr>
      </p:sp>
      <p:sp>
        <p:nvSpPr>
          <p:cNvPr name="Freeform 26" id="26"/>
          <p:cNvSpPr/>
          <p:nvPr/>
        </p:nvSpPr>
        <p:spPr>
          <a:xfrm flipH="false" flipV="false" rot="0">
            <a:off x="1379524" y="5024153"/>
            <a:ext cx="943790" cy="943790"/>
          </a:xfrm>
          <a:custGeom>
            <a:avLst/>
            <a:gdLst/>
            <a:ahLst/>
            <a:cxnLst/>
            <a:rect r="r" b="b" t="t" l="l"/>
            <a:pathLst>
              <a:path h="943790" w="943790">
                <a:moveTo>
                  <a:pt x="0" y="0"/>
                </a:moveTo>
                <a:lnTo>
                  <a:pt x="943790" y="0"/>
                </a:lnTo>
                <a:lnTo>
                  <a:pt x="943790" y="943790"/>
                </a:lnTo>
                <a:lnTo>
                  <a:pt x="0" y="943790"/>
                </a:lnTo>
                <a:lnTo>
                  <a:pt x="0" y="0"/>
                </a:lnTo>
                <a:close/>
              </a:path>
            </a:pathLst>
          </a:custGeom>
          <a:blipFill>
            <a:blip r:embed="rId10"/>
            <a:stretch>
              <a:fillRect l="0" t="0" r="0" b="0"/>
            </a:stretch>
          </a:blipFill>
        </p:spPr>
      </p:sp>
      <p:sp>
        <p:nvSpPr>
          <p:cNvPr name="Freeform 27" id="27"/>
          <p:cNvSpPr/>
          <p:nvPr/>
        </p:nvSpPr>
        <p:spPr>
          <a:xfrm flipH="false" flipV="false" rot="0">
            <a:off x="16170185" y="6444415"/>
            <a:ext cx="944649" cy="944649"/>
          </a:xfrm>
          <a:custGeom>
            <a:avLst/>
            <a:gdLst/>
            <a:ahLst/>
            <a:cxnLst/>
            <a:rect r="r" b="b" t="t" l="l"/>
            <a:pathLst>
              <a:path h="944649" w="944649">
                <a:moveTo>
                  <a:pt x="0" y="0"/>
                </a:moveTo>
                <a:lnTo>
                  <a:pt x="944649" y="0"/>
                </a:lnTo>
                <a:lnTo>
                  <a:pt x="944649" y="944649"/>
                </a:lnTo>
                <a:lnTo>
                  <a:pt x="0" y="944649"/>
                </a:lnTo>
                <a:lnTo>
                  <a:pt x="0" y="0"/>
                </a:lnTo>
                <a:close/>
              </a:path>
            </a:pathLst>
          </a:custGeom>
          <a:blipFill>
            <a:blip r:embed="rId11"/>
            <a:stretch>
              <a:fillRect l="0" t="0" r="0" b="0"/>
            </a:stretch>
          </a:blipFill>
        </p:spPr>
      </p:sp>
      <p:sp>
        <p:nvSpPr>
          <p:cNvPr name="Freeform 28" id="28"/>
          <p:cNvSpPr/>
          <p:nvPr/>
        </p:nvSpPr>
        <p:spPr>
          <a:xfrm flipH="false" flipV="false" rot="0">
            <a:off x="1350949" y="7900124"/>
            <a:ext cx="1015847" cy="1015847"/>
          </a:xfrm>
          <a:custGeom>
            <a:avLst/>
            <a:gdLst/>
            <a:ahLst/>
            <a:cxnLst/>
            <a:rect r="r" b="b" t="t" l="l"/>
            <a:pathLst>
              <a:path h="1015847" w="1015847">
                <a:moveTo>
                  <a:pt x="0" y="0"/>
                </a:moveTo>
                <a:lnTo>
                  <a:pt x="1015847" y="0"/>
                </a:lnTo>
                <a:lnTo>
                  <a:pt x="1015847" y="1015846"/>
                </a:lnTo>
                <a:lnTo>
                  <a:pt x="0" y="1015846"/>
                </a:lnTo>
                <a:lnTo>
                  <a:pt x="0" y="0"/>
                </a:lnTo>
                <a:close/>
              </a:path>
            </a:pathLst>
          </a:custGeom>
          <a:blipFill>
            <a:blip r:embed="rId12"/>
            <a:stretch>
              <a:fillRect l="0" t="0" r="0" b="0"/>
            </a:stretch>
          </a:blipFill>
        </p:spPr>
      </p:sp>
      <p:sp>
        <p:nvSpPr>
          <p:cNvPr name="TextBox 29" id="29"/>
          <p:cNvSpPr txBox="true"/>
          <p:nvPr/>
        </p:nvSpPr>
        <p:spPr>
          <a:xfrm rot="0">
            <a:off x="3541376" y="-51435"/>
            <a:ext cx="11205249" cy="1080135"/>
          </a:xfrm>
          <a:prstGeom prst="rect">
            <a:avLst/>
          </a:prstGeom>
        </p:spPr>
        <p:txBody>
          <a:bodyPr anchor="t" rtlCol="false" tIns="0" lIns="0" bIns="0" rIns="0">
            <a:spAutoFit/>
          </a:bodyPr>
          <a:lstStyle/>
          <a:p>
            <a:pPr algn="l">
              <a:lnSpc>
                <a:spcPts val="7619"/>
              </a:lnSpc>
            </a:pPr>
            <a:r>
              <a:rPr lang="en-US" sz="5999" b="true">
                <a:solidFill>
                  <a:srgbClr val="0E2F5F"/>
                </a:solidFill>
                <a:latin typeface="Akzidenz-Grotesk Heavy"/>
                <a:ea typeface="Akzidenz-Grotesk Heavy"/>
                <a:cs typeface="Akzidenz-Grotesk Heavy"/>
                <a:sym typeface="Akzidenz-Grotesk Heavy"/>
              </a:rPr>
              <a:t>Phục vụ dữ liệu và mô hình</a:t>
            </a:r>
          </a:p>
        </p:txBody>
      </p:sp>
      <p:sp>
        <p:nvSpPr>
          <p:cNvPr name="TextBox 30" id="30"/>
          <p:cNvSpPr txBox="true"/>
          <p:nvPr/>
        </p:nvSpPr>
        <p:spPr>
          <a:xfrm rot="0">
            <a:off x="7834448" y="1037493"/>
            <a:ext cx="2619104" cy="804572"/>
          </a:xfrm>
          <a:prstGeom prst="rect">
            <a:avLst/>
          </a:prstGeom>
        </p:spPr>
        <p:txBody>
          <a:bodyPr anchor="t" rtlCol="false" tIns="0" lIns="0" bIns="0" rIns="0">
            <a:spAutoFit/>
          </a:bodyPr>
          <a:lstStyle/>
          <a:p>
            <a:pPr algn="ctr">
              <a:lnSpc>
                <a:spcPts val="6580"/>
              </a:lnSpc>
            </a:pPr>
            <a:r>
              <a:rPr lang="en-US" sz="4700" b="true">
                <a:solidFill>
                  <a:srgbClr val="DB719B"/>
                </a:solidFill>
                <a:latin typeface="Aileron Bold"/>
                <a:ea typeface="Aileron Bold"/>
                <a:cs typeface="Aileron Bold"/>
                <a:sym typeface="Aileron Bold"/>
              </a:rPr>
              <a:t>Analytics</a:t>
            </a:r>
          </a:p>
        </p:txBody>
      </p:sp>
      <p:grpSp>
        <p:nvGrpSpPr>
          <p:cNvPr name="Group 31" id="31"/>
          <p:cNvGrpSpPr/>
          <p:nvPr/>
        </p:nvGrpSpPr>
        <p:grpSpPr>
          <a:xfrm rot="0">
            <a:off x="17259300" y="9621299"/>
            <a:ext cx="998671" cy="665701"/>
            <a:chOff x="0" y="0"/>
            <a:chExt cx="263024" cy="175329"/>
          </a:xfrm>
        </p:grpSpPr>
        <p:sp>
          <p:nvSpPr>
            <p:cNvPr name="Freeform 32" id="32"/>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33" id="33"/>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34" id="34"/>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4028" y="673302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85713" y="4082921"/>
            <a:ext cx="5650143" cy="6204079"/>
            <a:chOff x="0" y="0"/>
            <a:chExt cx="1488104" cy="1633996"/>
          </a:xfrm>
        </p:grpSpPr>
        <p:sp>
          <p:nvSpPr>
            <p:cNvPr name="Freeform 4" id="4"/>
            <p:cNvSpPr/>
            <p:nvPr/>
          </p:nvSpPr>
          <p:spPr>
            <a:xfrm flipH="false" flipV="false" rot="0">
              <a:off x="0" y="0"/>
              <a:ext cx="1488104" cy="1633996"/>
            </a:xfrm>
            <a:custGeom>
              <a:avLst/>
              <a:gdLst/>
              <a:ahLst/>
              <a:cxnLst/>
              <a:rect r="r" b="b" t="t" l="l"/>
              <a:pathLst>
                <a:path h="1633996" w="1488104">
                  <a:moveTo>
                    <a:pt x="0" y="0"/>
                  </a:moveTo>
                  <a:lnTo>
                    <a:pt x="1488104" y="0"/>
                  </a:lnTo>
                  <a:lnTo>
                    <a:pt x="1488104" y="1633996"/>
                  </a:lnTo>
                  <a:lnTo>
                    <a:pt x="0" y="1633996"/>
                  </a:lnTo>
                  <a:close/>
                </a:path>
              </a:pathLst>
            </a:custGeom>
            <a:solidFill>
              <a:srgbClr val="E1EDFC"/>
            </a:solidFill>
          </p:spPr>
        </p:sp>
        <p:sp>
          <p:nvSpPr>
            <p:cNvPr name="TextBox 5" id="5"/>
            <p:cNvSpPr txBox="true"/>
            <p:nvPr/>
          </p:nvSpPr>
          <p:spPr>
            <a:xfrm>
              <a:off x="0" y="-47625"/>
              <a:ext cx="1488104" cy="1681621"/>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304954" y="977091"/>
            <a:ext cx="6211659" cy="621165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585713" y="1380193"/>
            <a:ext cx="5650143" cy="565014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sp>
        <p:nvSpPr>
          <p:cNvPr name="Freeform 11" id="11"/>
          <p:cNvSpPr/>
          <p:nvPr/>
        </p:nvSpPr>
        <p:spPr>
          <a:xfrm flipH="false" flipV="false" rot="0">
            <a:off x="5277754" y="1509529"/>
            <a:ext cx="600038" cy="897076"/>
          </a:xfrm>
          <a:custGeom>
            <a:avLst/>
            <a:gdLst/>
            <a:ahLst/>
            <a:cxnLst/>
            <a:rect r="r" b="b" t="t" l="l"/>
            <a:pathLst>
              <a:path h="897076" w="600038">
                <a:moveTo>
                  <a:pt x="0" y="0"/>
                </a:moveTo>
                <a:lnTo>
                  <a:pt x="600038" y="0"/>
                </a:lnTo>
                <a:lnTo>
                  <a:pt x="600038" y="897076"/>
                </a:lnTo>
                <a:lnTo>
                  <a:pt x="0" y="8970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7148103" y="9029033"/>
            <a:ext cx="1483489" cy="458533"/>
          </a:xfrm>
          <a:custGeom>
            <a:avLst/>
            <a:gdLst/>
            <a:ahLst/>
            <a:cxnLst/>
            <a:rect r="r" b="b" t="t" l="l"/>
            <a:pathLst>
              <a:path h="458533" w="1483489">
                <a:moveTo>
                  <a:pt x="0" y="0"/>
                </a:moveTo>
                <a:lnTo>
                  <a:pt x="1483489" y="0"/>
                </a:lnTo>
                <a:lnTo>
                  <a:pt x="1483489" y="458534"/>
                </a:lnTo>
                <a:lnTo>
                  <a:pt x="0" y="4585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6264511" y="5348601"/>
            <a:ext cx="1025128" cy="1025128"/>
          </a:xfrm>
          <a:custGeom>
            <a:avLst/>
            <a:gdLst/>
            <a:ahLst/>
            <a:cxnLst/>
            <a:rect r="r" b="b" t="t" l="l"/>
            <a:pathLst>
              <a:path h="1025128" w="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6958577" y="2406605"/>
            <a:ext cx="10300723" cy="1109351"/>
          </a:xfrm>
          <a:custGeom>
            <a:avLst/>
            <a:gdLst/>
            <a:ahLst/>
            <a:cxnLst/>
            <a:rect r="r" b="b" t="t" l="l"/>
            <a:pathLst>
              <a:path h="1109351" w="10300723">
                <a:moveTo>
                  <a:pt x="0" y="0"/>
                </a:moveTo>
                <a:lnTo>
                  <a:pt x="10300723" y="0"/>
                </a:lnTo>
                <a:lnTo>
                  <a:pt x="10300723" y="1109351"/>
                </a:lnTo>
                <a:lnTo>
                  <a:pt x="0" y="110935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6958577" y="3741093"/>
            <a:ext cx="8853478" cy="953488"/>
          </a:xfrm>
          <a:custGeom>
            <a:avLst/>
            <a:gdLst/>
            <a:ahLst/>
            <a:cxnLst/>
            <a:rect r="r" b="b" t="t" l="l"/>
            <a:pathLst>
              <a:path h="953488" w="8853478">
                <a:moveTo>
                  <a:pt x="0" y="0"/>
                </a:moveTo>
                <a:lnTo>
                  <a:pt x="8853478" y="0"/>
                </a:lnTo>
                <a:lnTo>
                  <a:pt x="8853478" y="953488"/>
                </a:lnTo>
                <a:lnTo>
                  <a:pt x="0" y="9534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6958577" y="5247031"/>
            <a:ext cx="8853478" cy="953488"/>
          </a:xfrm>
          <a:custGeom>
            <a:avLst/>
            <a:gdLst/>
            <a:ahLst/>
            <a:cxnLst/>
            <a:rect r="r" b="b" t="t" l="l"/>
            <a:pathLst>
              <a:path h="953488" w="8853478">
                <a:moveTo>
                  <a:pt x="0" y="0"/>
                </a:moveTo>
                <a:lnTo>
                  <a:pt x="8853478" y="0"/>
                </a:lnTo>
                <a:lnTo>
                  <a:pt x="8853478" y="953488"/>
                </a:lnTo>
                <a:lnTo>
                  <a:pt x="0" y="9534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6958577" y="6752969"/>
            <a:ext cx="8853478" cy="953488"/>
          </a:xfrm>
          <a:custGeom>
            <a:avLst/>
            <a:gdLst/>
            <a:ahLst/>
            <a:cxnLst/>
            <a:rect r="r" b="b" t="t" l="l"/>
            <a:pathLst>
              <a:path h="953488" w="8853478">
                <a:moveTo>
                  <a:pt x="0" y="0"/>
                </a:moveTo>
                <a:lnTo>
                  <a:pt x="8853478" y="0"/>
                </a:lnTo>
                <a:lnTo>
                  <a:pt x="8853478" y="953488"/>
                </a:lnTo>
                <a:lnTo>
                  <a:pt x="0" y="9534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6487795" y="-51336"/>
            <a:ext cx="11205249" cy="1080135"/>
          </a:xfrm>
          <a:prstGeom prst="rect">
            <a:avLst/>
          </a:prstGeom>
        </p:spPr>
        <p:txBody>
          <a:bodyPr anchor="t" rtlCol="false" tIns="0" lIns="0" bIns="0" rIns="0">
            <a:spAutoFit/>
          </a:bodyPr>
          <a:lstStyle/>
          <a:p>
            <a:pPr algn="l">
              <a:lnSpc>
                <a:spcPts val="7619"/>
              </a:lnSpc>
            </a:pPr>
            <a:r>
              <a:rPr lang="en-US" sz="5999" b="true">
                <a:solidFill>
                  <a:srgbClr val="0E2F5F"/>
                </a:solidFill>
                <a:latin typeface="Akzidenz-Grotesk Heavy"/>
                <a:ea typeface="Akzidenz-Grotesk Heavy"/>
                <a:cs typeface="Akzidenz-Grotesk Heavy"/>
                <a:sym typeface="Akzidenz-Grotesk Heavy"/>
              </a:rPr>
              <a:t>Phục vụ dữ liệu và mô hình</a:t>
            </a:r>
          </a:p>
        </p:txBody>
      </p:sp>
      <p:sp>
        <p:nvSpPr>
          <p:cNvPr name="TextBox 19" id="19"/>
          <p:cNvSpPr txBox="true"/>
          <p:nvPr/>
        </p:nvSpPr>
        <p:spPr>
          <a:xfrm rot="0">
            <a:off x="6739176" y="1217065"/>
            <a:ext cx="4809649" cy="804545"/>
          </a:xfrm>
          <a:prstGeom prst="rect">
            <a:avLst/>
          </a:prstGeom>
        </p:spPr>
        <p:txBody>
          <a:bodyPr anchor="t" rtlCol="false" tIns="0" lIns="0" bIns="0" rIns="0">
            <a:spAutoFit/>
          </a:bodyPr>
          <a:lstStyle/>
          <a:p>
            <a:pPr algn="ctr">
              <a:lnSpc>
                <a:spcPts val="6580"/>
              </a:lnSpc>
            </a:pPr>
            <a:r>
              <a:rPr lang="en-US" sz="4700" b="true">
                <a:solidFill>
                  <a:srgbClr val="DB719B"/>
                </a:solidFill>
                <a:latin typeface="Aileron Bold"/>
                <a:ea typeface="Aileron Bold"/>
                <a:cs typeface="Aileron Bold"/>
                <a:sym typeface="Aileron Bold"/>
              </a:rPr>
              <a:t>Mô hình máy học</a:t>
            </a:r>
          </a:p>
        </p:txBody>
      </p:sp>
      <p:sp>
        <p:nvSpPr>
          <p:cNvPr name="TextBox 20" id="20"/>
          <p:cNvSpPr txBox="true"/>
          <p:nvPr/>
        </p:nvSpPr>
        <p:spPr>
          <a:xfrm rot="0">
            <a:off x="7148103" y="2572324"/>
            <a:ext cx="9848381" cy="730288"/>
          </a:xfrm>
          <a:prstGeom prst="rect">
            <a:avLst/>
          </a:prstGeom>
        </p:spPr>
        <p:txBody>
          <a:bodyPr anchor="t" rtlCol="false" tIns="0" lIns="0" bIns="0" rIns="0">
            <a:spAutoFit/>
          </a:bodyPr>
          <a:lstStyle/>
          <a:p>
            <a:pPr algn="just">
              <a:lnSpc>
                <a:spcPts val="2939"/>
              </a:lnSpc>
            </a:pPr>
            <a:r>
              <a:rPr lang="en-US" sz="2099" b="true">
                <a:solidFill>
                  <a:srgbClr val="021828"/>
                </a:solidFill>
                <a:latin typeface="Aileron Bold"/>
                <a:ea typeface="Aileron Bold"/>
                <a:cs typeface="Aileron Bold"/>
                <a:sym typeface="Aileron Bold"/>
              </a:rPr>
              <a:t>Dùng Collaborative filtering models để gợi ý các món ăn theo từng thời điểm trong ngày hoặc các món ăn được đặt cùng nhau</a:t>
            </a:r>
          </a:p>
        </p:txBody>
      </p:sp>
      <p:sp>
        <p:nvSpPr>
          <p:cNvPr name="TextBox 21" id="21"/>
          <p:cNvSpPr txBox="true"/>
          <p:nvPr/>
        </p:nvSpPr>
        <p:spPr>
          <a:xfrm rot="0">
            <a:off x="7148103" y="3964293"/>
            <a:ext cx="8372992" cy="362289"/>
          </a:xfrm>
          <a:prstGeom prst="rect">
            <a:avLst/>
          </a:prstGeom>
        </p:spPr>
        <p:txBody>
          <a:bodyPr anchor="t" rtlCol="false" tIns="0" lIns="0" bIns="0" rIns="0">
            <a:spAutoFit/>
          </a:bodyPr>
          <a:lstStyle/>
          <a:p>
            <a:pPr algn="just">
              <a:lnSpc>
                <a:spcPts val="2939"/>
              </a:lnSpc>
            </a:pPr>
            <a:r>
              <a:rPr lang="en-US" sz="2099" b="true">
                <a:solidFill>
                  <a:srgbClr val="021828"/>
                </a:solidFill>
                <a:latin typeface="Aileron Bold"/>
                <a:ea typeface="Aileron Bold"/>
                <a:cs typeface="Aileron Bold"/>
                <a:sym typeface="Aileron Bold"/>
              </a:rPr>
              <a:t>Sử dụng Clustering algorithms để gom nhóm những người dùng</a:t>
            </a:r>
          </a:p>
        </p:txBody>
      </p:sp>
      <p:sp>
        <p:nvSpPr>
          <p:cNvPr name="TextBox 22" id="22"/>
          <p:cNvSpPr txBox="true"/>
          <p:nvPr/>
        </p:nvSpPr>
        <p:spPr>
          <a:xfrm rot="0">
            <a:off x="7148103" y="5358728"/>
            <a:ext cx="8372992" cy="730288"/>
          </a:xfrm>
          <a:prstGeom prst="rect">
            <a:avLst/>
          </a:prstGeom>
        </p:spPr>
        <p:txBody>
          <a:bodyPr anchor="t" rtlCol="false" tIns="0" lIns="0" bIns="0" rIns="0">
            <a:spAutoFit/>
          </a:bodyPr>
          <a:lstStyle/>
          <a:p>
            <a:pPr algn="just">
              <a:lnSpc>
                <a:spcPts val="2939"/>
              </a:lnSpc>
            </a:pPr>
            <a:r>
              <a:rPr lang="en-US" sz="2099" b="true">
                <a:solidFill>
                  <a:srgbClr val="021828"/>
                </a:solidFill>
                <a:latin typeface="Aileron Bold"/>
                <a:ea typeface="Aileron Bold"/>
                <a:cs typeface="Aileron Bold"/>
                <a:sym typeface="Aileron Bold"/>
              </a:rPr>
              <a:t> Áp dụng các Classification models để dự đoán các khả năng người dùng bỏ giỏ hàng</a:t>
            </a:r>
          </a:p>
        </p:txBody>
      </p:sp>
      <p:sp>
        <p:nvSpPr>
          <p:cNvPr name="TextBox 23" id="23"/>
          <p:cNvSpPr txBox="true"/>
          <p:nvPr/>
        </p:nvSpPr>
        <p:spPr>
          <a:xfrm rot="0">
            <a:off x="7148103" y="6855637"/>
            <a:ext cx="8372992" cy="730288"/>
          </a:xfrm>
          <a:prstGeom prst="rect">
            <a:avLst/>
          </a:prstGeom>
        </p:spPr>
        <p:txBody>
          <a:bodyPr anchor="t" rtlCol="false" tIns="0" lIns="0" bIns="0" rIns="0">
            <a:spAutoFit/>
          </a:bodyPr>
          <a:lstStyle/>
          <a:p>
            <a:pPr algn="just">
              <a:lnSpc>
                <a:spcPts val="2939"/>
              </a:lnSpc>
            </a:pPr>
            <a:r>
              <a:rPr lang="en-US" sz="2099" b="true">
                <a:solidFill>
                  <a:srgbClr val="021828"/>
                </a:solidFill>
                <a:latin typeface="Aileron Bold"/>
                <a:ea typeface="Aileron Bold"/>
                <a:cs typeface="Aileron Bold"/>
                <a:sym typeface="Aileron Bold"/>
              </a:rPr>
              <a:t>Sử dụng xử lý ngôn ngữ tự nhiên (NLP) để phân tích các từ khoá mà người dùng tìm kiếm</a:t>
            </a:r>
          </a:p>
        </p:txBody>
      </p:sp>
      <p:grpSp>
        <p:nvGrpSpPr>
          <p:cNvPr name="Group 24" id="24"/>
          <p:cNvGrpSpPr/>
          <p:nvPr/>
        </p:nvGrpSpPr>
        <p:grpSpPr>
          <a:xfrm rot="0">
            <a:off x="17259300" y="9621299"/>
            <a:ext cx="998671" cy="665701"/>
            <a:chOff x="0" y="0"/>
            <a:chExt cx="263024" cy="175329"/>
          </a:xfrm>
        </p:grpSpPr>
        <p:sp>
          <p:nvSpPr>
            <p:cNvPr name="Freeform 25" id="25"/>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26" id="26"/>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27" id="27"/>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4028" y="673302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148103" y="9029033"/>
            <a:ext cx="1483489" cy="458533"/>
          </a:xfrm>
          <a:custGeom>
            <a:avLst/>
            <a:gdLst/>
            <a:ahLst/>
            <a:cxnLst/>
            <a:rect r="r" b="b" t="t" l="l"/>
            <a:pathLst>
              <a:path h="458533" w="1483489">
                <a:moveTo>
                  <a:pt x="0" y="0"/>
                </a:moveTo>
                <a:lnTo>
                  <a:pt x="1483489" y="0"/>
                </a:lnTo>
                <a:lnTo>
                  <a:pt x="1483489" y="458534"/>
                </a:lnTo>
                <a:lnTo>
                  <a:pt x="0" y="458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264511" y="5348601"/>
            <a:ext cx="1025128" cy="1025128"/>
          </a:xfrm>
          <a:custGeom>
            <a:avLst/>
            <a:gdLst/>
            <a:ahLst/>
            <a:cxnLst/>
            <a:rect r="r" b="b" t="t" l="l"/>
            <a:pathLst>
              <a:path h="1025128" w="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958577" y="2406605"/>
            <a:ext cx="8853478" cy="953488"/>
          </a:xfrm>
          <a:custGeom>
            <a:avLst/>
            <a:gdLst/>
            <a:ahLst/>
            <a:cxnLst/>
            <a:rect r="r" b="b" t="t" l="l"/>
            <a:pathLst>
              <a:path h="953488" w="8853478">
                <a:moveTo>
                  <a:pt x="0" y="0"/>
                </a:moveTo>
                <a:lnTo>
                  <a:pt x="8853478" y="0"/>
                </a:lnTo>
                <a:lnTo>
                  <a:pt x="8853478" y="953488"/>
                </a:lnTo>
                <a:lnTo>
                  <a:pt x="0" y="9534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6958577" y="3741093"/>
            <a:ext cx="8853478" cy="953488"/>
          </a:xfrm>
          <a:custGeom>
            <a:avLst/>
            <a:gdLst/>
            <a:ahLst/>
            <a:cxnLst/>
            <a:rect r="r" b="b" t="t" l="l"/>
            <a:pathLst>
              <a:path h="953488" w="8853478">
                <a:moveTo>
                  <a:pt x="0" y="0"/>
                </a:moveTo>
                <a:lnTo>
                  <a:pt x="8853478" y="0"/>
                </a:lnTo>
                <a:lnTo>
                  <a:pt x="8853478" y="953488"/>
                </a:lnTo>
                <a:lnTo>
                  <a:pt x="0" y="9534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6958577" y="5247031"/>
            <a:ext cx="8853478" cy="953488"/>
          </a:xfrm>
          <a:custGeom>
            <a:avLst/>
            <a:gdLst/>
            <a:ahLst/>
            <a:cxnLst/>
            <a:rect r="r" b="b" t="t" l="l"/>
            <a:pathLst>
              <a:path h="953488" w="8853478">
                <a:moveTo>
                  <a:pt x="0" y="0"/>
                </a:moveTo>
                <a:lnTo>
                  <a:pt x="8853478" y="0"/>
                </a:lnTo>
                <a:lnTo>
                  <a:pt x="8853478" y="953488"/>
                </a:lnTo>
                <a:lnTo>
                  <a:pt x="0" y="9534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6958577" y="6752969"/>
            <a:ext cx="8853478" cy="953488"/>
          </a:xfrm>
          <a:custGeom>
            <a:avLst/>
            <a:gdLst/>
            <a:ahLst/>
            <a:cxnLst/>
            <a:rect r="r" b="b" t="t" l="l"/>
            <a:pathLst>
              <a:path h="953488" w="8853478">
                <a:moveTo>
                  <a:pt x="0" y="0"/>
                </a:moveTo>
                <a:lnTo>
                  <a:pt x="8853478" y="0"/>
                </a:lnTo>
                <a:lnTo>
                  <a:pt x="8853478" y="953488"/>
                </a:lnTo>
                <a:lnTo>
                  <a:pt x="0" y="9534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585713" y="4082921"/>
            <a:ext cx="5650143" cy="6432499"/>
            <a:chOff x="0" y="0"/>
            <a:chExt cx="1488104" cy="1694156"/>
          </a:xfrm>
        </p:grpSpPr>
        <p:sp>
          <p:nvSpPr>
            <p:cNvPr name="Freeform 10" id="10"/>
            <p:cNvSpPr/>
            <p:nvPr/>
          </p:nvSpPr>
          <p:spPr>
            <a:xfrm flipH="false" flipV="false" rot="0">
              <a:off x="0" y="0"/>
              <a:ext cx="1488104" cy="1694156"/>
            </a:xfrm>
            <a:custGeom>
              <a:avLst/>
              <a:gdLst/>
              <a:ahLst/>
              <a:cxnLst/>
              <a:rect r="r" b="b" t="t" l="l"/>
              <a:pathLst>
                <a:path h="1694156" w="1488104">
                  <a:moveTo>
                    <a:pt x="0" y="0"/>
                  </a:moveTo>
                  <a:lnTo>
                    <a:pt x="1488104" y="0"/>
                  </a:lnTo>
                  <a:lnTo>
                    <a:pt x="1488104" y="1694156"/>
                  </a:lnTo>
                  <a:lnTo>
                    <a:pt x="0" y="1694156"/>
                  </a:lnTo>
                  <a:close/>
                </a:path>
              </a:pathLst>
            </a:custGeom>
            <a:solidFill>
              <a:srgbClr val="E1EDFC"/>
            </a:solidFill>
          </p:spPr>
        </p:sp>
        <p:sp>
          <p:nvSpPr>
            <p:cNvPr name="TextBox 11" id="11"/>
            <p:cNvSpPr txBox="true"/>
            <p:nvPr/>
          </p:nvSpPr>
          <p:spPr>
            <a:xfrm>
              <a:off x="0" y="-47625"/>
              <a:ext cx="1488104" cy="1741781"/>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304954" y="977091"/>
            <a:ext cx="6211659" cy="621165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15" id="15"/>
          <p:cNvGrpSpPr/>
          <p:nvPr/>
        </p:nvGrpSpPr>
        <p:grpSpPr>
          <a:xfrm rot="0">
            <a:off x="585713" y="1380193"/>
            <a:ext cx="5650143" cy="565014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0" r="0" b="0"/>
              </a:stretch>
            </a:blipFill>
          </p:spPr>
        </p:sp>
      </p:grpSp>
      <p:sp>
        <p:nvSpPr>
          <p:cNvPr name="Freeform 17" id="17"/>
          <p:cNvSpPr/>
          <p:nvPr/>
        </p:nvSpPr>
        <p:spPr>
          <a:xfrm flipH="false" flipV="false" rot="0">
            <a:off x="5277754" y="1509529"/>
            <a:ext cx="600038" cy="897076"/>
          </a:xfrm>
          <a:custGeom>
            <a:avLst/>
            <a:gdLst/>
            <a:ahLst/>
            <a:cxnLst/>
            <a:rect r="r" b="b" t="t" l="l"/>
            <a:pathLst>
              <a:path h="897076" w="600038">
                <a:moveTo>
                  <a:pt x="0" y="0"/>
                </a:moveTo>
                <a:lnTo>
                  <a:pt x="600038" y="0"/>
                </a:lnTo>
                <a:lnTo>
                  <a:pt x="600038" y="897076"/>
                </a:lnTo>
                <a:lnTo>
                  <a:pt x="0" y="8970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7334845" y="1217065"/>
            <a:ext cx="3618309" cy="804545"/>
          </a:xfrm>
          <a:prstGeom prst="rect">
            <a:avLst/>
          </a:prstGeom>
        </p:spPr>
        <p:txBody>
          <a:bodyPr anchor="t" rtlCol="false" tIns="0" lIns="0" bIns="0" rIns="0">
            <a:spAutoFit/>
          </a:bodyPr>
          <a:lstStyle/>
          <a:p>
            <a:pPr algn="ctr">
              <a:lnSpc>
                <a:spcPts val="6580"/>
              </a:lnSpc>
            </a:pPr>
            <a:r>
              <a:rPr lang="en-US" sz="4700" b="true">
                <a:solidFill>
                  <a:srgbClr val="DB719B"/>
                </a:solidFill>
                <a:latin typeface="Aileron Bold"/>
                <a:ea typeface="Aileron Bold"/>
                <a:cs typeface="Aileron Bold"/>
                <a:sym typeface="Aileron Bold"/>
              </a:rPr>
              <a:t>Reverse ETL </a:t>
            </a:r>
          </a:p>
        </p:txBody>
      </p:sp>
      <p:sp>
        <p:nvSpPr>
          <p:cNvPr name="TextBox 19" id="19"/>
          <p:cNvSpPr txBox="true"/>
          <p:nvPr/>
        </p:nvSpPr>
        <p:spPr>
          <a:xfrm rot="0">
            <a:off x="7148103" y="2530560"/>
            <a:ext cx="8372992" cy="362289"/>
          </a:xfrm>
          <a:prstGeom prst="rect">
            <a:avLst/>
          </a:prstGeom>
        </p:spPr>
        <p:txBody>
          <a:bodyPr anchor="t" rtlCol="false" tIns="0" lIns="0" bIns="0" rIns="0">
            <a:spAutoFit/>
          </a:bodyPr>
          <a:lstStyle/>
          <a:p>
            <a:pPr algn="just">
              <a:lnSpc>
                <a:spcPts val="2939"/>
              </a:lnSpc>
            </a:pPr>
            <a:r>
              <a:rPr lang="en-US" sz="2099" b="true">
                <a:solidFill>
                  <a:srgbClr val="021828"/>
                </a:solidFill>
                <a:latin typeface="Aileron Bold"/>
                <a:ea typeface="Aileron Bold"/>
                <a:cs typeface="Aileron Bold"/>
                <a:sym typeface="Aileron Bold"/>
              </a:rPr>
              <a:t>Liên tục cập nhật lịch sử đặt hàng để phân tích và gợi ý món </a:t>
            </a:r>
          </a:p>
        </p:txBody>
      </p:sp>
      <p:sp>
        <p:nvSpPr>
          <p:cNvPr name="TextBox 20" id="20"/>
          <p:cNvSpPr txBox="true"/>
          <p:nvPr/>
        </p:nvSpPr>
        <p:spPr>
          <a:xfrm rot="0">
            <a:off x="7148103" y="3964293"/>
            <a:ext cx="8372992" cy="362289"/>
          </a:xfrm>
          <a:prstGeom prst="rect">
            <a:avLst/>
          </a:prstGeom>
        </p:spPr>
        <p:txBody>
          <a:bodyPr anchor="t" rtlCol="false" tIns="0" lIns="0" bIns="0" rIns="0">
            <a:spAutoFit/>
          </a:bodyPr>
          <a:lstStyle/>
          <a:p>
            <a:pPr algn="just">
              <a:lnSpc>
                <a:spcPts val="2939"/>
              </a:lnSpc>
            </a:pPr>
            <a:r>
              <a:rPr lang="en-US" sz="2099" b="true">
                <a:solidFill>
                  <a:srgbClr val="021828"/>
                </a:solidFill>
                <a:latin typeface="Aileron Bold"/>
                <a:ea typeface="Aileron Bold"/>
                <a:cs typeface="Aileron Bold"/>
                <a:sym typeface="Aileron Bold"/>
              </a:rPr>
              <a:t> Đồng bộ hoá dữ liệu người dùng theo từng nhóm</a:t>
            </a:r>
          </a:p>
        </p:txBody>
      </p:sp>
      <p:sp>
        <p:nvSpPr>
          <p:cNvPr name="TextBox 21" id="21"/>
          <p:cNvSpPr txBox="true"/>
          <p:nvPr/>
        </p:nvSpPr>
        <p:spPr>
          <a:xfrm rot="0">
            <a:off x="7148103" y="5358728"/>
            <a:ext cx="8372992" cy="730288"/>
          </a:xfrm>
          <a:prstGeom prst="rect">
            <a:avLst/>
          </a:prstGeom>
        </p:spPr>
        <p:txBody>
          <a:bodyPr anchor="t" rtlCol="false" tIns="0" lIns="0" bIns="0" rIns="0">
            <a:spAutoFit/>
          </a:bodyPr>
          <a:lstStyle/>
          <a:p>
            <a:pPr algn="just">
              <a:lnSpc>
                <a:spcPts val="2939"/>
              </a:lnSpc>
            </a:pPr>
            <a:r>
              <a:rPr lang="en-US" sz="2099" b="true">
                <a:solidFill>
                  <a:srgbClr val="021828"/>
                </a:solidFill>
                <a:latin typeface="Aileron Bold"/>
                <a:ea typeface="Aileron Bold"/>
                <a:cs typeface="Aileron Bold"/>
                <a:sym typeface="Aileron Bold"/>
              </a:rPr>
              <a:t>Cung cấp các gợi ý cá nhân hoá thông qua thông báo ứng dụng hoặc kênh thông tin</a:t>
            </a:r>
          </a:p>
        </p:txBody>
      </p:sp>
      <p:sp>
        <p:nvSpPr>
          <p:cNvPr name="TextBox 22" id="22"/>
          <p:cNvSpPr txBox="true"/>
          <p:nvPr/>
        </p:nvSpPr>
        <p:spPr>
          <a:xfrm rot="0">
            <a:off x="7148103" y="6855637"/>
            <a:ext cx="8372992" cy="730288"/>
          </a:xfrm>
          <a:prstGeom prst="rect">
            <a:avLst/>
          </a:prstGeom>
        </p:spPr>
        <p:txBody>
          <a:bodyPr anchor="t" rtlCol="false" tIns="0" lIns="0" bIns="0" rIns="0">
            <a:spAutoFit/>
          </a:bodyPr>
          <a:lstStyle/>
          <a:p>
            <a:pPr algn="just">
              <a:lnSpc>
                <a:spcPts val="2939"/>
              </a:lnSpc>
            </a:pPr>
            <a:r>
              <a:rPr lang="en-US" sz="2099" b="true">
                <a:solidFill>
                  <a:srgbClr val="021828"/>
                </a:solidFill>
                <a:latin typeface="Aileron Bold"/>
                <a:ea typeface="Aileron Bold"/>
                <a:cs typeface="Aileron Bold"/>
                <a:sym typeface="Aileron Bold"/>
              </a:rPr>
              <a:t>Tự động đồng bộ dữ liệu kết quả phân tích và dự đoán về các hệ thống giao diện người dùng để tăng hiệu quả tác động</a:t>
            </a:r>
          </a:p>
        </p:txBody>
      </p:sp>
      <p:sp>
        <p:nvSpPr>
          <p:cNvPr name="TextBox 23" id="23"/>
          <p:cNvSpPr txBox="true"/>
          <p:nvPr/>
        </p:nvSpPr>
        <p:spPr>
          <a:xfrm rot="0">
            <a:off x="6487795" y="-51336"/>
            <a:ext cx="11205249" cy="1080135"/>
          </a:xfrm>
          <a:prstGeom prst="rect">
            <a:avLst/>
          </a:prstGeom>
        </p:spPr>
        <p:txBody>
          <a:bodyPr anchor="t" rtlCol="false" tIns="0" lIns="0" bIns="0" rIns="0">
            <a:spAutoFit/>
          </a:bodyPr>
          <a:lstStyle/>
          <a:p>
            <a:pPr algn="l">
              <a:lnSpc>
                <a:spcPts val="7619"/>
              </a:lnSpc>
            </a:pPr>
            <a:r>
              <a:rPr lang="en-US" sz="5999" b="true">
                <a:solidFill>
                  <a:srgbClr val="0E2F5F"/>
                </a:solidFill>
                <a:latin typeface="Akzidenz-Grotesk Heavy"/>
                <a:ea typeface="Akzidenz-Grotesk Heavy"/>
                <a:cs typeface="Akzidenz-Grotesk Heavy"/>
                <a:sym typeface="Akzidenz-Grotesk Heavy"/>
              </a:rPr>
              <a:t>Phục vụ dữ liệu và mô hình</a:t>
            </a:r>
          </a:p>
        </p:txBody>
      </p:sp>
      <p:grpSp>
        <p:nvGrpSpPr>
          <p:cNvPr name="Group 24" id="24"/>
          <p:cNvGrpSpPr/>
          <p:nvPr/>
        </p:nvGrpSpPr>
        <p:grpSpPr>
          <a:xfrm rot="0">
            <a:off x="17268825" y="9621299"/>
            <a:ext cx="998671" cy="665701"/>
            <a:chOff x="0" y="0"/>
            <a:chExt cx="263024" cy="175329"/>
          </a:xfrm>
        </p:grpSpPr>
        <p:sp>
          <p:nvSpPr>
            <p:cNvPr name="Freeform 25" id="25"/>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26" id="26"/>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27" id="27"/>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23143" y="4105159"/>
            <a:ext cx="4750130" cy="6181841"/>
            <a:chOff x="0" y="0"/>
            <a:chExt cx="1251063" cy="1628139"/>
          </a:xfrm>
        </p:grpSpPr>
        <p:sp>
          <p:nvSpPr>
            <p:cNvPr name="Freeform 3" id="3"/>
            <p:cNvSpPr/>
            <p:nvPr/>
          </p:nvSpPr>
          <p:spPr>
            <a:xfrm flipH="false" flipV="false" rot="0">
              <a:off x="0" y="0"/>
              <a:ext cx="1251063" cy="1628139"/>
            </a:xfrm>
            <a:custGeom>
              <a:avLst/>
              <a:gdLst/>
              <a:ahLst/>
              <a:cxnLst/>
              <a:rect r="r" b="b" t="t" l="l"/>
              <a:pathLst>
                <a:path h="1628139" w="1251063">
                  <a:moveTo>
                    <a:pt x="0" y="0"/>
                  </a:moveTo>
                  <a:lnTo>
                    <a:pt x="1251063" y="0"/>
                  </a:lnTo>
                  <a:lnTo>
                    <a:pt x="1251063" y="1628139"/>
                  </a:lnTo>
                  <a:lnTo>
                    <a:pt x="0" y="1628139"/>
                  </a:lnTo>
                  <a:close/>
                </a:path>
              </a:pathLst>
            </a:custGeom>
            <a:solidFill>
              <a:srgbClr val="E1EDFC"/>
            </a:solidFill>
          </p:spPr>
        </p:sp>
        <p:sp>
          <p:nvSpPr>
            <p:cNvPr name="TextBox 4" id="4"/>
            <p:cNvSpPr txBox="true"/>
            <p:nvPr/>
          </p:nvSpPr>
          <p:spPr>
            <a:xfrm>
              <a:off x="0" y="-47625"/>
              <a:ext cx="1251063" cy="1675764"/>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1292378" y="1525847"/>
            <a:ext cx="6211659" cy="5540213"/>
            <a:chOff x="0" y="0"/>
            <a:chExt cx="812800" cy="724941"/>
          </a:xfrm>
        </p:grpSpPr>
        <p:sp>
          <p:nvSpPr>
            <p:cNvPr name="Freeform 6" id="6"/>
            <p:cNvSpPr/>
            <p:nvPr/>
          </p:nvSpPr>
          <p:spPr>
            <a:xfrm flipH="false" flipV="false" rot="0">
              <a:off x="0" y="0"/>
              <a:ext cx="812800" cy="724941"/>
            </a:xfrm>
            <a:custGeom>
              <a:avLst/>
              <a:gdLst/>
              <a:ahLst/>
              <a:cxnLst/>
              <a:rect r="r" b="b" t="t" l="l"/>
              <a:pathLst>
                <a:path h="724941" w="812800">
                  <a:moveTo>
                    <a:pt x="406400" y="0"/>
                  </a:moveTo>
                  <a:cubicBezTo>
                    <a:pt x="181951" y="0"/>
                    <a:pt x="0" y="162284"/>
                    <a:pt x="0" y="362470"/>
                  </a:cubicBezTo>
                  <a:cubicBezTo>
                    <a:pt x="0" y="562657"/>
                    <a:pt x="181951" y="724941"/>
                    <a:pt x="406400" y="724941"/>
                  </a:cubicBezTo>
                  <a:cubicBezTo>
                    <a:pt x="630849" y="724941"/>
                    <a:pt x="812800" y="562657"/>
                    <a:pt x="812800" y="362470"/>
                  </a:cubicBezTo>
                  <a:cubicBezTo>
                    <a:pt x="812800" y="162284"/>
                    <a:pt x="630849" y="0"/>
                    <a:pt x="406400" y="0"/>
                  </a:cubicBezTo>
                  <a:close/>
                </a:path>
              </a:pathLst>
            </a:custGeom>
            <a:solidFill>
              <a:srgbClr val="FCFEFF"/>
            </a:solidFill>
          </p:spPr>
        </p:sp>
        <p:sp>
          <p:nvSpPr>
            <p:cNvPr name="TextBox 7" id="7"/>
            <p:cNvSpPr txBox="true"/>
            <p:nvPr/>
          </p:nvSpPr>
          <p:spPr>
            <a:xfrm>
              <a:off x="76200" y="20338"/>
              <a:ext cx="660400" cy="636639"/>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2023143" y="1943367"/>
            <a:ext cx="4750130" cy="475013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Freeform 10" id="10"/>
          <p:cNvSpPr/>
          <p:nvPr/>
        </p:nvSpPr>
        <p:spPr>
          <a:xfrm flipH="false" flipV="false" rot="0">
            <a:off x="8874929" y="0"/>
            <a:ext cx="1291547" cy="1291547"/>
          </a:xfrm>
          <a:custGeom>
            <a:avLst/>
            <a:gdLst/>
            <a:ahLst/>
            <a:cxnLst/>
            <a:rect r="r" b="b" t="t" l="l"/>
            <a:pathLst>
              <a:path h="1291547" w="1291547">
                <a:moveTo>
                  <a:pt x="0" y="0"/>
                </a:moveTo>
                <a:lnTo>
                  <a:pt x="1291547" y="0"/>
                </a:lnTo>
                <a:lnTo>
                  <a:pt x="1291547" y="1291547"/>
                </a:lnTo>
                <a:lnTo>
                  <a:pt x="0" y="12915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1" id="11"/>
          <p:cNvSpPr/>
          <p:nvPr/>
        </p:nvSpPr>
        <p:spPr>
          <a:xfrm flipH="false" flipV="false" rot="0">
            <a:off x="13181211" y="8788690"/>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7289329" y="9621299"/>
            <a:ext cx="998671" cy="665701"/>
            <a:chOff x="0" y="0"/>
            <a:chExt cx="263024" cy="175329"/>
          </a:xfrm>
        </p:grpSpPr>
        <p:sp>
          <p:nvSpPr>
            <p:cNvPr name="Freeform 13" id="13"/>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14" id="14"/>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Freeform 15" id="15"/>
          <p:cNvSpPr/>
          <p:nvPr/>
        </p:nvSpPr>
        <p:spPr>
          <a:xfrm flipH="false" flipV="false" rot="0">
            <a:off x="508679" y="4956037"/>
            <a:ext cx="1089293" cy="1089293"/>
          </a:xfrm>
          <a:custGeom>
            <a:avLst/>
            <a:gdLst/>
            <a:ahLst/>
            <a:cxnLst/>
            <a:rect r="r" b="b" t="t" l="l"/>
            <a:pathLst>
              <a:path h="1089293" w="1089293">
                <a:moveTo>
                  <a:pt x="0" y="0"/>
                </a:moveTo>
                <a:lnTo>
                  <a:pt x="1089293" y="0"/>
                </a:lnTo>
                <a:lnTo>
                  <a:pt x="1089293" y="1089293"/>
                </a:lnTo>
                <a:lnTo>
                  <a:pt x="0" y="1089293"/>
                </a:lnTo>
                <a:lnTo>
                  <a:pt x="0" y="0"/>
                </a:lnTo>
                <a:close/>
              </a:path>
            </a:pathLst>
          </a:custGeom>
          <a:blipFill>
            <a:blip r:embed="rId7"/>
            <a:stretch>
              <a:fillRect l="0" t="0" r="0" b="0"/>
            </a:stretch>
          </a:blipFill>
        </p:spPr>
      </p:sp>
      <p:sp>
        <p:nvSpPr>
          <p:cNvPr name="Freeform 16" id="16"/>
          <p:cNvSpPr/>
          <p:nvPr/>
        </p:nvSpPr>
        <p:spPr>
          <a:xfrm flipH="false" flipV="false" rot="0">
            <a:off x="338117" y="1715845"/>
            <a:ext cx="1689590" cy="1689590"/>
          </a:xfrm>
          <a:custGeom>
            <a:avLst/>
            <a:gdLst/>
            <a:ahLst/>
            <a:cxnLst/>
            <a:rect r="r" b="b" t="t" l="l"/>
            <a:pathLst>
              <a:path h="1689590" w="1689590">
                <a:moveTo>
                  <a:pt x="0" y="0"/>
                </a:moveTo>
                <a:lnTo>
                  <a:pt x="1689590" y="0"/>
                </a:lnTo>
                <a:lnTo>
                  <a:pt x="1689590" y="1689590"/>
                </a:lnTo>
                <a:lnTo>
                  <a:pt x="0" y="1689590"/>
                </a:lnTo>
                <a:lnTo>
                  <a:pt x="0" y="0"/>
                </a:lnTo>
                <a:close/>
              </a:path>
            </a:pathLst>
          </a:custGeom>
          <a:blipFill>
            <a:blip r:embed="rId8"/>
            <a:stretch>
              <a:fillRect l="0" t="0" r="0" b="0"/>
            </a:stretch>
          </a:blipFill>
        </p:spPr>
      </p:sp>
      <p:sp>
        <p:nvSpPr>
          <p:cNvPr name="Freeform 17" id="17"/>
          <p:cNvSpPr/>
          <p:nvPr/>
        </p:nvSpPr>
        <p:spPr>
          <a:xfrm flipH="false" flipV="false" rot="0">
            <a:off x="533414" y="3488376"/>
            <a:ext cx="1064558" cy="1064558"/>
          </a:xfrm>
          <a:custGeom>
            <a:avLst/>
            <a:gdLst/>
            <a:ahLst/>
            <a:cxnLst/>
            <a:rect r="r" b="b" t="t" l="l"/>
            <a:pathLst>
              <a:path h="1064558" w="1064558">
                <a:moveTo>
                  <a:pt x="0" y="0"/>
                </a:moveTo>
                <a:lnTo>
                  <a:pt x="1064558" y="0"/>
                </a:lnTo>
                <a:lnTo>
                  <a:pt x="1064558" y="1064557"/>
                </a:lnTo>
                <a:lnTo>
                  <a:pt x="0" y="1064557"/>
                </a:lnTo>
                <a:lnTo>
                  <a:pt x="0" y="0"/>
                </a:lnTo>
                <a:close/>
              </a:path>
            </a:pathLst>
          </a:custGeom>
          <a:blipFill>
            <a:blip r:embed="rId9"/>
            <a:stretch>
              <a:fillRect l="0" t="0" r="0" b="0"/>
            </a:stretch>
          </a:blipFill>
        </p:spPr>
      </p:sp>
      <p:sp>
        <p:nvSpPr>
          <p:cNvPr name="Freeform 18" id="18"/>
          <p:cNvSpPr/>
          <p:nvPr/>
        </p:nvSpPr>
        <p:spPr>
          <a:xfrm flipH="false" flipV="false" rot="0">
            <a:off x="1870214" y="7846052"/>
            <a:ext cx="1960273" cy="942638"/>
          </a:xfrm>
          <a:custGeom>
            <a:avLst/>
            <a:gdLst/>
            <a:ahLst/>
            <a:cxnLst/>
            <a:rect r="r" b="b" t="t" l="l"/>
            <a:pathLst>
              <a:path h="942638" w="1960273">
                <a:moveTo>
                  <a:pt x="0" y="0"/>
                </a:moveTo>
                <a:lnTo>
                  <a:pt x="1960274" y="0"/>
                </a:lnTo>
                <a:lnTo>
                  <a:pt x="1960274" y="942638"/>
                </a:lnTo>
                <a:lnTo>
                  <a:pt x="0" y="942638"/>
                </a:lnTo>
                <a:lnTo>
                  <a:pt x="0" y="0"/>
                </a:lnTo>
                <a:close/>
              </a:path>
            </a:pathLst>
          </a:custGeom>
          <a:blipFill>
            <a:blip r:embed="rId10"/>
            <a:stretch>
              <a:fillRect l="0" t="-80958" r="0" b="-26998"/>
            </a:stretch>
          </a:blipFill>
        </p:spPr>
      </p:sp>
      <p:sp>
        <p:nvSpPr>
          <p:cNvPr name="Freeform 19" id="19"/>
          <p:cNvSpPr/>
          <p:nvPr/>
        </p:nvSpPr>
        <p:spPr>
          <a:xfrm flipH="false" flipV="false" rot="0">
            <a:off x="5003132" y="7666803"/>
            <a:ext cx="1515419" cy="890250"/>
          </a:xfrm>
          <a:custGeom>
            <a:avLst/>
            <a:gdLst/>
            <a:ahLst/>
            <a:cxnLst/>
            <a:rect r="r" b="b" t="t" l="l"/>
            <a:pathLst>
              <a:path h="890250" w="1515419">
                <a:moveTo>
                  <a:pt x="0" y="0"/>
                </a:moveTo>
                <a:lnTo>
                  <a:pt x="1515419" y="0"/>
                </a:lnTo>
                <a:lnTo>
                  <a:pt x="1515419" y="890250"/>
                </a:lnTo>
                <a:lnTo>
                  <a:pt x="0" y="890250"/>
                </a:lnTo>
                <a:lnTo>
                  <a:pt x="0" y="0"/>
                </a:lnTo>
                <a:close/>
              </a:path>
            </a:pathLst>
          </a:custGeom>
          <a:blipFill>
            <a:blip r:embed="rId11"/>
            <a:stretch>
              <a:fillRect l="0" t="-8434" r="0" b="0"/>
            </a:stretch>
          </a:blipFill>
        </p:spPr>
      </p:sp>
      <p:sp>
        <p:nvSpPr>
          <p:cNvPr name="Freeform 20" id="20"/>
          <p:cNvSpPr/>
          <p:nvPr/>
        </p:nvSpPr>
        <p:spPr>
          <a:xfrm flipH="false" flipV="false" rot="0">
            <a:off x="7780565" y="7515077"/>
            <a:ext cx="2188727" cy="1094363"/>
          </a:xfrm>
          <a:custGeom>
            <a:avLst/>
            <a:gdLst/>
            <a:ahLst/>
            <a:cxnLst/>
            <a:rect r="r" b="b" t="t" l="l"/>
            <a:pathLst>
              <a:path h="1094363" w="2188727">
                <a:moveTo>
                  <a:pt x="0" y="0"/>
                </a:moveTo>
                <a:lnTo>
                  <a:pt x="2188727" y="0"/>
                </a:lnTo>
                <a:lnTo>
                  <a:pt x="2188727" y="1094364"/>
                </a:lnTo>
                <a:lnTo>
                  <a:pt x="0" y="1094364"/>
                </a:lnTo>
                <a:lnTo>
                  <a:pt x="0" y="0"/>
                </a:lnTo>
                <a:close/>
              </a:path>
            </a:pathLst>
          </a:custGeom>
          <a:blipFill>
            <a:blip r:embed="rId12"/>
            <a:stretch>
              <a:fillRect l="0" t="0" r="0" b="0"/>
            </a:stretch>
          </a:blipFill>
        </p:spPr>
      </p:sp>
      <p:sp>
        <p:nvSpPr>
          <p:cNvPr name="Freeform 21" id="21"/>
          <p:cNvSpPr/>
          <p:nvPr/>
        </p:nvSpPr>
        <p:spPr>
          <a:xfrm flipH="false" flipV="false" rot="0">
            <a:off x="-645774" y="-262847"/>
            <a:ext cx="1291547" cy="1291547"/>
          </a:xfrm>
          <a:custGeom>
            <a:avLst/>
            <a:gdLst/>
            <a:ahLst/>
            <a:cxnLst/>
            <a:rect r="r" b="b" t="t" l="l"/>
            <a:pathLst>
              <a:path h="1291547" w="1291547">
                <a:moveTo>
                  <a:pt x="0" y="0"/>
                </a:moveTo>
                <a:lnTo>
                  <a:pt x="1291548" y="0"/>
                </a:lnTo>
                <a:lnTo>
                  <a:pt x="1291548" y="1291547"/>
                </a:lnTo>
                <a:lnTo>
                  <a:pt x="0" y="12915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22" id="22"/>
          <p:cNvSpPr/>
          <p:nvPr/>
        </p:nvSpPr>
        <p:spPr>
          <a:xfrm flipH="false" flipV="false" rot="0">
            <a:off x="-927450" y="8838041"/>
            <a:ext cx="3146447" cy="3146447"/>
          </a:xfrm>
          <a:custGeom>
            <a:avLst/>
            <a:gdLst/>
            <a:ahLst/>
            <a:cxnLst/>
            <a:rect r="r" b="b" t="t" l="l"/>
            <a:pathLst>
              <a:path h="3146447" w="3146447">
                <a:moveTo>
                  <a:pt x="0" y="0"/>
                </a:moveTo>
                <a:lnTo>
                  <a:pt x="3146447" y="0"/>
                </a:lnTo>
                <a:lnTo>
                  <a:pt x="3146447" y="3146446"/>
                </a:lnTo>
                <a:lnTo>
                  <a:pt x="0" y="31464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23" id="23"/>
          <p:cNvSpPr txBox="true"/>
          <p:nvPr/>
        </p:nvSpPr>
        <p:spPr>
          <a:xfrm rot="0">
            <a:off x="2122872" y="2088802"/>
            <a:ext cx="8043604" cy="1165585"/>
          </a:xfrm>
          <a:prstGeom prst="rect">
            <a:avLst/>
          </a:prstGeom>
        </p:spPr>
        <p:txBody>
          <a:bodyPr anchor="t" rtlCol="false" tIns="0" lIns="0" bIns="0" rIns="0">
            <a:spAutoFit/>
          </a:bodyPr>
          <a:lstStyle/>
          <a:p>
            <a:pPr algn="just">
              <a:lnSpc>
                <a:spcPts val="3127"/>
              </a:lnSpc>
            </a:pPr>
            <a:r>
              <a:rPr lang="en-US" sz="2234" b="true">
                <a:solidFill>
                  <a:srgbClr val="021828"/>
                </a:solidFill>
                <a:latin typeface="Aileron Bold"/>
                <a:ea typeface="Aileron Bold"/>
                <a:cs typeface="Aileron Bold"/>
                <a:sym typeface="Aileron Bold"/>
              </a:rPr>
              <a:t>Tạo ra các mô hình gợi ý món ăn cá nhân hóa, dự đoán bỏ giỏ hàng chính xác.</a:t>
            </a:r>
          </a:p>
          <a:p>
            <a:pPr algn="just">
              <a:lnSpc>
                <a:spcPts val="3127"/>
              </a:lnSpc>
            </a:pPr>
          </a:p>
        </p:txBody>
      </p:sp>
      <p:sp>
        <p:nvSpPr>
          <p:cNvPr name="TextBox 24" id="24"/>
          <p:cNvSpPr txBox="true"/>
          <p:nvPr/>
        </p:nvSpPr>
        <p:spPr>
          <a:xfrm rot="0">
            <a:off x="1652768" y="360103"/>
            <a:ext cx="7829936" cy="1165745"/>
          </a:xfrm>
          <a:prstGeom prst="rect">
            <a:avLst/>
          </a:prstGeom>
        </p:spPr>
        <p:txBody>
          <a:bodyPr anchor="t" rtlCol="false" tIns="0" lIns="0" bIns="0" rIns="0">
            <a:spAutoFit/>
          </a:bodyPr>
          <a:lstStyle/>
          <a:p>
            <a:pPr algn="ctr" marL="0" indent="0" lvl="0">
              <a:lnSpc>
                <a:spcPts val="8254"/>
              </a:lnSpc>
              <a:spcBef>
                <a:spcPct val="0"/>
              </a:spcBef>
            </a:pPr>
            <a:r>
              <a:rPr lang="en-US" b="true" sz="6499">
                <a:solidFill>
                  <a:srgbClr val="0E2F5F"/>
                </a:solidFill>
                <a:latin typeface="Akzidenz-Grotesk Bold"/>
                <a:ea typeface="Akzidenz-Grotesk Bold"/>
                <a:cs typeface="Akzidenz-Grotesk Bold"/>
                <a:sym typeface="Akzidenz-Grotesk Bold"/>
              </a:rPr>
              <a:t>Áp dụng 6V</a:t>
            </a:r>
          </a:p>
        </p:txBody>
      </p:sp>
      <p:sp>
        <p:nvSpPr>
          <p:cNvPr name="TextBox 25" id="25"/>
          <p:cNvSpPr txBox="true"/>
          <p:nvPr/>
        </p:nvSpPr>
        <p:spPr>
          <a:xfrm rot="0">
            <a:off x="2122872" y="3564918"/>
            <a:ext cx="7275940" cy="730288"/>
          </a:xfrm>
          <a:prstGeom prst="rect">
            <a:avLst/>
          </a:prstGeom>
        </p:spPr>
        <p:txBody>
          <a:bodyPr anchor="t" rtlCol="false" tIns="0" lIns="0" bIns="0" rIns="0">
            <a:spAutoFit/>
          </a:bodyPr>
          <a:lstStyle/>
          <a:p>
            <a:pPr algn="just">
              <a:lnSpc>
                <a:spcPts val="2939"/>
              </a:lnSpc>
            </a:pPr>
            <a:r>
              <a:rPr lang="en-US" sz="2099" b="true">
                <a:solidFill>
                  <a:srgbClr val="021828"/>
                </a:solidFill>
                <a:latin typeface="Aileron Bold"/>
                <a:ea typeface="Aileron Bold"/>
                <a:cs typeface="Aileron Bold"/>
                <a:sym typeface="Aileron Bold"/>
              </a:rPr>
              <a:t>Dashboard giám sát hiệu quả đề xuất và funnel bỏ giỏ hàng</a:t>
            </a:r>
          </a:p>
        </p:txBody>
      </p:sp>
      <p:sp>
        <p:nvSpPr>
          <p:cNvPr name="TextBox 26" id="26"/>
          <p:cNvSpPr txBox="true"/>
          <p:nvPr/>
        </p:nvSpPr>
        <p:spPr>
          <a:xfrm rot="0">
            <a:off x="1870214" y="5978655"/>
            <a:ext cx="8418172" cy="1169035"/>
          </a:xfrm>
          <a:prstGeom prst="rect">
            <a:avLst/>
          </a:prstGeom>
        </p:spPr>
        <p:txBody>
          <a:bodyPr anchor="t" rtlCol="false" tIns="0" lIns="0" bIns="0" rIns="0">
            <a:spAutoFit/>
          </a:bodyPr>
          <a:lstStyle/>
          <a:p>
            <a:pPr algn="l" marL="0" indent="0" lvl="0">
              <a:lnSpc>
                <a:spcPts val="8254"/>
              </a:lnSpc>
              <a:spcBef>
                <a:spcPct val="0"/>
              </a:spcBef>
            </a:pPr>
            <a:r>
              <a:rPr lang="en-US" b="true" sz="6499">
                <a:solidFill>
                  <a:srgbClr val="0E2F5F"/>
                </a:solidFill>
                <a:latin typeface="Akzidenz-Grotesk Bold"/>
                <a:ea typeface="Akzidenz-Grotesk Bold"/>
                <a:cs typeface="Akzidenz-Grotesk Bold"/>
                <a:sym typeface="Akzidenz-Grotesk Bold"/>
              </a:rPr>
              <a:t>Công nghệ tiêu biểu</a:t>
            </a:r>
          </a:p>
        </p:txBody>
      </p:sp>
      <p:sp>
        <p:nvSpPr>
          <p:cNvPr name="TextBox 27" id="27"/>
          <p:cNvSpPr txBox="true"/>
          <p:nvPr/>
        </p:nvSpPr>
        <p:spPr>
          <a:xfrm rot="0">
            <a:off x="2072887" y="4947044"/>
            <a:ext cx="8372992" cy="1098287"/>
          </a:xfrm>
          <a:prstGeom prst="rect">
            <a:avLst/>
          </a:prstGeom>
        </p:spPr>
        <p:txBody>
          <a:bodyPr anchor="t" rtlCol="false" tIns="0" lIns="0" bIns="0" rIns="0">
            <a:spAutoFit/>
          </a:bodyPr>
          <a:lstStyle/>
          <a:p>
            <a:pPr algn="just">
              <a:lnSpc>
                <a:spcPts val="2939"/>
              </a:lnSpc>
            </a:pPr>
            <a:r>
              <a:rPr lang="en-US" sz="2099" b="true">
                <a:solidFill>
                  <a:srgbClr val="021828"/>
                </a:solidFill>
                <a:latin typeface="Aileron Bold"/>
                <a:ea typeface="Aileron Bold"/>
                <a:cs typeface="Aileron Bold"/>
                <a:sym typeface="Aileron Bold"/>
              </a:rPr>
              <a:t>Phục vụ dữ liệu và dự đoán gần real-time để tăng trải nghiệm người dùng.</a:t>
            </a:r>
          </a:p>
          <a:p>
            <a:pPr algn="just">
              <a:lnSpc>
                <a:spcPts val="2939"/>
              </a:lnSpc>
            </a:pPr>
          </a:p>
        </p:txBody>
      </p:sp>
      <p:sp>
        <p:nvSpPr>
          <p:cNvPr name="Freeform 28" id="28"/>
          <p:cNvSpPr/>
          <p:nvPr/>
        </p:nvSpPr>
        <p:spPr>
          <a:xfrm flipH="false" flipV="false" rot="0">
            <a:off x="17504038" y="-262847"/>
            <a:ext cx="1057247" cy="1057247"/>
          </a:xfrm>
          <a:custGeom>
            <a:avLst/>
            <a:gdLst/>
            <a:ahLst/>
            <a:cxnLst/>
            <a:rect r="r" b="b" t="t" l="l"/>
            <a:pathLst>
              <a:path h="1057247" w="1057247">
                <a:moveTo>
                  <a:pt x="0" y="0"/>
                </a:moveTo>
                <a:lnTo>
                  <a:pt x="1057247" y="0"/>
                </a:lnTo>
                <a:lnTo>
                  <a:pt x="1057247" y="1057247"/>
                </a:lnTo>
                <a:lnTo>
                  <a:pt x="0" y="1057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29" id="29"/>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86757" y="5113111"/>
            <a:ext cx="20061513" cy="0"/>
          </a:xfrm>
          <a:prstGeom prst="line">
            <a:avLst/>
          </a:prstGeom>
          <a:ln cap="flat" w="28575">
            <a:solidFill>
              <a:srgbClr val="C5D2FF"/>
            </a:solidFill>
            <a:prstDash val="solid"/>
            <a:headEnd type="none" len="sm" w="sm"/>
            <a:tailEnd type="none" len="sm" w="sm"/>
          </a:ln>
        </p:spPr>
      </p:sp>
      <p:grpSp>
        <p:nvGrpSpPr>
          <p:cNvPr name="Group 3" id="3"/>
          <p:cNvGrpSpPr/>
          <p:nvPr/>
        </p:nvGrpSpPr>
        <p:grpSpPr>
          <a:xfrm rot="0">
            <a:off x="5465710" y="4862083"/>
            <a:ext cx="502056" cy="50205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a:ln cap="sq">
              <a:noFill/>
              <a:prstDash val="solid"/>
              <a:miter/>
            </a:ln>
          </p:spPr>
        </p:sp>
        <p:sp>
          <p:nvSpPr>
            <p:cNvPr name="TextBox 5" id="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6" id="6"/>
          <p:cNvGrpSpPr/>
          <p:nvPr/>
        </p:nvGrpSpPr>
        <p:grpSpPr>
          <a:xfrm rot="0">
            <a:off x="2038449" y="4862083"/>
            <a:ext cx="502056" cy="50205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p:spPr>
        </p:sp>
        <p:sp>
          <p:nvSpPr>
            <p:cNvPr name="TextBox 8" id="8"/>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9" id="9"/>
          <p:cNvGrpSpPr/>
          <p:nvPr/>
        </p:nvGrpSpPr>
        <p:grpSpPr>
          <a:xfrm rot="0">
            <a:off x="8892972" y="4862083"/>
            <a:ext cx="502056" cy="50205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a:ln cap="sq">
              <a:noFill/>
              <a:prstDash val="solid"/>
              <a:miter/>
            </a:ln>
          </p:spPr>
        </p:sp>
        <p:sp>
          <p:nvSpPr>
            <p:cNvPr name="TextBox 11" id="11"/>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2" id="12"/>
          <p:cNvGrpSpPr/>
          <p:nvPr/>
        </p:nvGrpSpPr>
        <p:grpSpPr>
          <a:xfrm rot="0">
            <a:off x="12320233" y="4862083"/>
            <a:ext cx="502056" cy="50205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a:ln cap="sq">
              <a:noFill/>
              <a:prstDash val="solid"/>
              <a:miter/>
            </a:ln>
          </p:spPr>
        </p:sp>
        <p:sp>
          <p:nvSpPr>
            <p:cNvPr name="TextBox 14" id="14"/>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5" id="15"/>
          <p:cNvGrpSpPr/>
          <p:nvPr/>
        </p:nvGrpSpPr>
        <p:grpSpPr>
          <a:xfrm rot="0">
            <a:off x="15747495" y="4862083"/>
            <a:ext cx="502056" cy="50205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a:ln cap="sq">
              <a:noFill/>
              <a:prstDash val="solid"/>
              <a:miter/>
            </a:ln>
          </p:spPr>
        </p:sp>
        <p:sp>
          <p:nvSpPr>
            <p:cNvPr name="TextBox 17" id="17"/>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8" id="18"/>
          <p:cNvGrpSpPr/>
          <p:nvPr/>
        </p:nvGrpSpPr>
        <p:grpSpPr>
          <a:xfrm rot="0">
            <a:off x="17259300" y="9621299"/>
            <a:ext cx="998671" cy="665701"/>
            <a:chOff x="0" y="0"/>
            <a:chExt cx="263024" cy="175329"/>
          </a:xfrm>
        </p:grpSpPr>
        <p:sp>
          <p:nvSpPr>
            <p:cNvPr name="Freeform 19" id="19"/>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20" id="20"/>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Freeform 21" id="21"/>
          <p:cNvSpPr/>
          <p:nvPr/>
        </p:nvSpPr>
        <p:spPr>
          <a:xfrm flipH="false" flipV="false" rot="0">
            <a:off x="-1852970" y="8572131"/>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9867326" y="-512564"/>
            <a:ext cx="1025128" cy="1025128"/>
          </a:xfrm>
          <a:custGeom>
            <a:avLst/>
            <a:gdLst/>
            <a:ahLst/>
            <a:cxnLst/>
            <a:rect r="r" b="b" t="t" l="l"/>
            <a:pathLst>
              <a:path h="1025128" w="1025128">
                <a:moveTo>
                  <a:pt x="0" y="0"/>
                </a:moveTo>
                <a:lnTo>
                  <a:pt x="1025128" y="0"/>
                </a:lnTo>
                <a:lnTo>
                  <a:pt x="1025128" y="1025128"/>
                </a:lnTo>
                <a:lnTo>
                  <a:pt x="0" y="1025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14914801" y="-2772575"/>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623399" y="-3619355"/>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4602719" y="9113061"/>
            <a:ext cx="1025128" cy="1025128"/>
          </a:xfrm>
          <a:custGeom>
            <a:avLst/>
            <a:gdLst/>
            <a:ahLst/>
            <a:cxnLst/>
            <a:rect r="r" b="b" t="t" l="l"/>
            <a:pathLst>
              <a:path h="1025128" w="1025128">
                <a:moveTo>
                  <a:pt x="0" y="0"/>
                </a:moveTo>
                <a:lnTo>
                  <a:pt x="1025127" y="0"/>
                </a:lnTo>
                <a:lnTo>
                  <a:pt x="1025127"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9715873" y="9774436"/>
            <a:ext cx="1025128" cy="1025128"/>
          </a:xfrm>
          <a:custGeom>
            <a:avLst/>
            <a:gdLst/>
            <a:ahLst/>
            <a:cxnLst/>
            <a:rect r="r" b="b" t="t" l="l"/>
            <a:pathLst>
              <a:path h="1025128" w="1025128">
                <a:moveTo>
                  <a:pt x="0" y="0"/>
                </a:moveTo>
                <a:lnTo>
                  <a:pt x="1025128" y="0"/>
                </a:lnTo>
                <a:lnTo>
                  <a:pt x="1025128" y="1025128"/>
                </a:lnTo>
                <a:lnTo>
                  <a:pt x="0" y="1025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27" id="27"/>
          <p:cNvPicPr>
            <a:picLocks noChangeAspect="true"/>
          </p:cNvPicPr>
          <p:nvPr/>
        </p:nvPicPr>
        <p:blipFill>
          <a:blip r:embed="rId4"/>
          <a:srcRect l="0" t="0" r="0" b="0"/>
          <a:stretch>
            <a:fillRect/>
          </a:stretch>
        </p:blipFill>
        <p:spPr>
          <a:xfrm flipH="false" flipV="false" rot="0">
            <a:off x="14970385" y="2683802"/>
            <a:ext cx="2056276" cy="1902056"/>
          </a:xfrm>
          <a:prstGeom prst="rect">
            <a:avLst/>
          </a:prstGeom>
        </p:spPr>
      </p:pic>
      <p:sp>
        <p:nvSpPr>
          <p:cNvPr name="TextBox 28" id="28"/>
          <p:cNvSpPr txBox="true"/>
          <p:nvPr/>
        </p:nvSpPr>
        <p:spPr>
          <a:xfrm rot="0">
            <a:off x="1920505" y="5713306"/>
            <a:ext cx="749467" cy="679423"/>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01</a:t>
            </a:r>
          </a:p>
        </p:txBody>
      </p:sp>
      <p:sp>
        <p:nvSpPr>
          <p:cNvPr name="TextBox 29" id="29"/>
          <p:cNvSpPr txBox="true"/>
          <p:nvPr/>
        </p:nvSpPr>
        <p:spPr>
          <a:xfrm rot="0">
            <a:off x="1440401" y="6472603"/>
            <a:ext cx="1709675" cy="1148769"/>
          </a:xfrm>
          <a:prstGeom prst="rect">
            <a:avLst/>
          </a:prstGeom>
        </p:spPr>
        <p:txBody>
          <a:bodyPr anchor="t" rtlCol="false" tIns="0" lIns="0" bIns="0" rIns="0">
            <a:spAutoFit/>
          </a:bodyPr>
          <a:lstStyle/>
          <a:p>
            <a:pPr algn="ctr">
              <a:lnSpc>
                <a:spcPts val="4680"/>
              </a:lnSpc>
            </a:pPr>
            <a:r>
              <a:rPr lang="en-US" sz="3000" b="true">
                <a:solidFill>
                  <a:srgbClr val="00204C"/>
                </a:solidFill>
                <a:latin typeface="DM Sans Bold"/>
                <a:ea typeface="DM Sans Bold"/>
                <a:cs typeface="DM Sans Bold"/>
                <a:sym typeface="DM Sans Bold"/>
              </a:rPr>
              <a:t>SOURCE </a:t>
            </a:r>
          </a:p>
          <a:p>
            <a:pPr algn="ctr">
              <a:lnSpc>
                <a:spcPts val="4680"/>
              </a:lnSpc>
            </a:pPr>
            <a:r>
              <a:rPr lang="en-US" b="true" sz="3000">
                <a:solidFill>
                  <a:srgbClr val="00204C"/>
                </a:solidFill>
                <a:latin typeface="DM Sans Bold"/>
                <a:ea typeface="DM Sans Bold"/>
                <a:cs typeface="DM Sans Bold"/>
                <a:sym typeface="DM Sans Bold"/>
              </a:rPr>
              <a:t>SYSTEM</a:t>
            </a:r>
          </a:p>
        </p:txBody>
      </p:sp>
      <p:sp>
        <p:nvSpPr>
          <p:cNvPr name="TextBox 30" id="30"/>
          <p:cNvSpPr txBox="true"/>
          <p:nvPr/>
        </p:nvSpPr>
        <p:spPr>
          <a:xfrm rot="0">
            <a:off x="5270961" y="7697572"/>
            <a:ext cx="891555" cy="679423"/>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02</a:t>
            </a:r>
          </a:p>
        </p:txBody>
      </p:sp>
      <p:sp>
        <p:nvSpPr>
          <p:cNvPr name="TextBox 31" id="31"/>
          <p:cNvSpPr txBox="true"/>
          <p:nvPr/>
        </p:nvSpPr>
        <p:spPr>
          <a:xfrm rot="0">
            <a:off x="4487819" y="8432559"/>
            <a:ext cx="2457838" cy="558192"/>
          </a:xfrm>
          <a:prstGeom prst="rect">
            <a:avLst/>
          </a:prstGeom>
        </p:spPr>
        <p:txBody>
          <a:bodyPr anchor="t" rtlCol="false" tIns="0" lIns="0" bIns="0" rIns="0">
            <a:spAutoFit/>
          </a:bodyPr>
          <a:lstStyle/>
          <a:p>
            <a:pPr algn="ctr">
              <a:lnSpc>
                <a:spcPts val="4680"/>
              </a:lnSpc>
            </a:pPr>
            <a:r>
              <a:rPr lang="en-US" b="true" sz="3000">
                <a:solidFill>
                  <a:srgbClr val="00204C"/>
                </a:solidFill>
                <a:latin typeface="DM Sans Bold"/>
                <a:ea typeface="DM Sans Bold"/>
                <a:cs typeface="DM Sans Bold"/>
                <a:sym typeface="DM Sans Bold"/>
              </a:rPr>
              <a:t>INGESTION</a:t>
            </a:r>
          </a:p>
        </p:txBody>
      </p:sp>
      <p:sp>
        <p:nvSpPr>
          <p:cNvPr name="TextBox 32" id="32"/>
          <p:cNvSpPr txBox="true"/>
          <p:nvPr/>
        </p:nvSpPr>
        <p:spPr>
          <a:xfrm rot="0">
            <a:off x="8647121" y="5713306"/>
            <a:ext cx="993759" cy="679423"/>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03</a:t>
            </a:r>
          </a:p>
        </p:txBody>
      </p:sp>
      <p:sp>
        <p:nvSpPr>
          <p:cNvPr name="TextBox 33" id="33"/>
          <p:cNvSpPr txBox="true"/>
          <p:nvPr/>
        </p:nvSpPr>
        <p:spPr>
          <a:xfrm rot="0">
            <a:off x="7241871" y="6472603"/>
            <a:ext cx="3865494" cy="558192"/>
          </a:xfrm>
          <a:prstGeom prst="rect">
            <a:avLst/>
          </a:prstGeom>
        </p:spPr>
        <p:txBody>
          <a:bodyPr anchor="t" rtlCol="false" tIns="0" lIns="0" bIns="0" rIns="0">
            <a:spAutoFit/>
          </a:bodyPr>
          <a:lstStyle/>
          <a:p>
            <a:pPr algn="ctr">
              <a:lnSpc>
                <a:spcPts val="4680"/>
              </a:lnSpc>
            </a:pPr>
            <a:r>
              <a:rPr lang="en-US" b="true" sz="3000">
                <a:solidFill>
                  <a:srgbClr val="00204C"/>
                </a:solidFill>
                <a:latin typeface="DM Sans Bold"/>
                <a:ea typeface="DM Sans Bold"/>
                <a:cs typeface="DM Sans Bold"/>
                <a:sym typeface="DM Sans Bold"/>
              </a:rPr>
              <a:t>TRANSFORMATION</a:t>
            </a:r>
          </a:p>
        </p:txBody>
      </p:sp>
      <p:sp>
        <p:nvSpPr>
          <p:cNvPr name="TextBox 34" id="34"/>
          <p:cNvSpPr txBox="true"/>
          <p:nvPr/>
        </p:nvSpPr>
        <p:spPr>
          <a:xfrm rot="0">
            <a:off x="15565008" y="5713306"/>
            <a:ext cx="867031" cy="679423"/>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05</a:t>
            </a:r>
          </a:p>
        </p:txBody>
      </p:sp>
      <p:sp>
        <p:nvSpPr>
          <p:cNvPr name="TextBox 35" id="35"/>
          <p:cNvSpPr txBox="true"/>
          <p:nvPr/>
        </p:nvSpPr>
        <p:spPr>
          <a:xfrm rot="0">
            <a:off x="14675277" y="6472603"/>
            <a:ext cx="2646492" cy="558192"/>
          </a:xfrm>
          <a:prstGeom prst="rect">
            <a:avLst/>
          </a:prstGeom>
        </p:spPr>
        <p:txBody>
          <a:bodyPr anchor="t" rtlCol="false" tIns="0" lIns="0" bIns="0" rIns="0">
            <a:spAutoFit/>
          </a:bodyPr>
          <a:lstStyle/>
          <a:p>
            <a:pPr algn="ctr">
              <a:lnSpc>
                <a:spcPts val="4680"/>
              </a:lnSpc>
            </a:pPr>
            <a:r>
              <a:rPr lang="en-US" b="true" sz="3000">
                <a:solidFill>
                  <a:srgbClr val="00204C"/>
                </a:solidFill>
                <a:latin typeface="DM Sans Bold"/>
                <a:ea typeface="DM Sans Bold"/>
                <a:cs typeface="DM Sans Bold"/>
                <a:sym typeface="DM Sans Bold"/>
              </a:rPr>
              <a:t>STORAGE</a:t>
            </a:r>
          </a:p>
        </p:txBody>
      </p:sp>
      <p:grpSp>
        <p:nvGrpSpPr>
          <p:cNvPr name="Group 36" id="36"/>
          <p:cNvGrpSpPr/>
          <p:nvPr/>
        </p:nvGrpSpPr>
        <p:grpSpPr>
          <a:xfrm rot="0">
            <a:off x="11604283" y="7771909"/>
            <a:ext cx="1933956" cy="1218841"/>
            <a:chOff x="0" y="0"/>
            <a:chExt cx="2578608" cy="1625122"/>
          </a:xfrm>
        </p:grpSpPr>
        <p:sp>
          <p:nvSpPr>
            <p:cNvPr name="TextBox 37" id="37"/>
            <p:cNvSpPr txBox="true"/>
            <p:nvPr/>
          </p:nvSpPr>
          <p:spPr>
            <a:xfrm rot="0">
              <a:off x="677866" y="76200"/>
              <a:ext cx="1222877" cy="931298"/>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04</a:t>
              </a:r>
            </a:p>
          </p:txBody>
        </p:sp>
        <p:sp>
          <p:nvSpPr>
            <p:cNvPr name="TextBox 38" id="38"/>
            <p:cNvSpPr txBox="true"/>
            <p:nvPr/>
          </p:nvSpPr>
          <p:spPr>
            <a:xfrm rot="0">
              <a:off x="0" y="915791"/>
              <a:ext cx="2578608" cy="709331"/>
            </a:xfrm>
            <a:prstGeom prst="rect">
              <a:avLst/>
            </a:prstGeom>
          </p:spPr>
          <p:txBody>
            <a:bodyPr anchor="t" rtlCol="false" tIns="0" lIns="0" bIns="0" rIns="0">
              <a:spAutoFit/>
            </a:bodyPr>
            <a:lstStyle/>
            <a:p>
              <a:pPr algn="ctr">
                <a:lnSpc>
                  <a:spcPts val="4680"/>
                </a:lnSpc>
              </a:pPr>
              <a:r>
                <a:rPr lang="en-US" b="true" sz="3000">
                  <a:solidFill>
                    <a:srgbClr val="00204C"/>
                  </a:solidFill>
                  <a:latin typeface="DM Sans Bold"/>
                  <a:ea typeface="DM Sans Bold"/>
                  <a:cs typeface="DM Sans Bold"/>
                  <a:sym typeface="DM Sans Bold"/>
                </a:rPr>
                <a:t>SERVING</a:t>
              </a:r>
            </a:p>
          </p:txBody>
        </p:sp>
      </p:grpSp>
      <p:sp>
        <p:nvSpPr>
          <p:cNvPr name="TextBox 39" id="39"/>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5713" y="4082921"/>
            <a:ext cx="5650143" cy="6406896"/>
            <a:chOff x="0" y="0"/>
            <a:chExt cx="1488104" cy="1687413"/>
          </a:xfrm>
        </p:grpSpPr>
        <p:sp>
          <p:nvSpPr>
            <p:cNvPr name="Freeform 3" id="3"/>
            <p:cNvSpPr/>
            <p:nvPr/>
          </p:nvSpPr>
          <p:spPr>
            <a:xfrm flipH="false" flipV="false" rot="0">
              <a:off x="0" y="0"/>
              <a:ext cx="1488104" cy="1687413"/>
            </a:xfrm>
            <a:custGeom>
              <a:avLst/>
              <a:gdLst/>
              <a:ahLst/>
              <a:cxnLst/>
              <a:rect r="r" b="b" t="t" l="l"/>
              <a:pathLst>
                <a:path h="1687413" w="1488104">
                  <a:moveTo>
                    <a:pt x="0" y="0"/>
                  </a:moveTo>
                  <a:lnTo>
                    <a:pt x="1488104" y="0"/>
                  </a:lnTo>
                  <a:lnTo>
                    <a:pt x="1488104" y="1687413"/>
                  </a:lnTo>
                  <a:lnTo>
                    <a:pt x="0" y="1687413"/>
                  </a:lnTo>
                  <a:close/>
                </a:path>
              </a:pathLst>
            </a:custGeom>
            <a:solidFill>
              <a:srgbClr val="E1EDFC"/>
            </a:solidFill>
          </p:spPr>
        </p:sp>
        <p:sp>
          <p:nvSpPr>
            <p:cNvPr name="TextBox 4" id="4"/>
            <p:cNvSpPr txBox="true"/>
            <p:nvPr/>
          </p:nvSpPr>
          <p:spPr>
            <a:xfrm>
              <a:off x="0" y="-47625"/>
              <a:ext cx="1488104" cy="1735038"/>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585713" y="1509529"/>
            <a:ext cx="5650143" cy="565014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grpSp>
        <p:nvGrpSpPr>
          <p:cNvPr name="Group 7" id="7"/>
          <p:cNvGrpSpPr/>
          <p:nvPr/>
        </p:nvGrpSpPr>
        <p:grpSpPr>
          <a:xfrm rot="0">
            <a:off x="4205418" y="719451"/>
            <a:ext cx="1858734" cy="185873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5277754" y="1509529"/>
            <a:ext cx="600038" cy="897076"/>
          </a:xfrm>
          <a:custGeom>
            <a:avLst/>
            <a:gdLst/>
            <a:ahLst/>
            <a:cxnLst/>
            <a:rect r="r" b="b" t="t" l="l"/>
            <a:pathLst>
              <a:path h="897076" w="600038">
                <a:moveTo>
                  <a:pt x="0" y="0"/>
                </a:moveTo>
                <a:lnTo>
                  <a:pt x="600038" y="0"/>
                </a:lnTo>
                <a:lnTo>
                  <a:pt x="600038" y="897076"/>
                </a:lnTo>
                <a:lnTo>
                  <a:pt x="0" y="8970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6487795" y="-51336"/>
            <a:ext cx="11205249" cy="1080135"/>
          </a:xfrm>
          <a:prstGeom prst="rect">
            <a:avLst/>
          </a:prstGeom>
        </p:spPr>
        <p:txBody>
          <a:bodyPr anchor="t" rtlCol="false" tIns="0" lIns="0" bIns="0" rIns="0">
            <a:spAutoFit/>
          </a:bodyPr>
          <a:lstStyle/>
          <a:p>
            <a:pPr algn="l">
              <a:lnSpc>
                <a:spcPts val="7619"/>
              </a:lnSpc>
            </a:pPr>
            <a:r>
              <a:rPr lang="en-US" sz="5999" b="true">
                <a:solidFill>
                  <a:srgbClr val="0E2F5F"/>
                </a:solidFill>
                <a:latin typeface="Akzidenz-Grotesk Heavy"/>
                <a:ea typeface="Akzidenz-Grotesk Heavy"/>
                <a:cs typeface="Akzidenz-Grotesk Heavy"/>
                <a:sym typeface="Akzidenz-Grotesk Heavy"/>
              </a:rPr>
              <a:t>Lưu trữ dữ liệu</a:t>
            </a:r>
          </a:p>
        </p:txBody>
      </p:sp>
      <p:grpSp>
        <p:nvGrpSpPr>
          <p:cNvPr name="Group 12" id="12"/>
          <p:cNvGrpSpPr/>
          <p:nvPr/>
        </p:nvGrpSpPr>
        <p:grpSpPr>
          <a:xfrm rot="0">
            <a:off x="7082313" y="1147157"/>
            <a:ext cx="4123375" cy="2518896"/>
            <a:chOff x="0" y="0"/>
            <a:chExt cx="5497833" cy="3358528"/>
          </a:xfrm>
        </p:grpSpPr>
        <p:grpSp>
          <p:nvGrpSpPr>
            <p:cNvPr name="Group 13" id="13"/>
            <p:cNvGrpSpPr/>
            <p:nvPr/>
          </p:nvGrpSpPr>
          <p:grpSpPr>
            <a:xfrm rot="0">
              <a:off x="350929" y="0"/>
              <a:ext cx="4795975" cy="3358528"/>
              <a:chOff x="0" y="0"/>
              <a:chExt cx="947353" cy="663413"/>
            </a:xfrm>
          </p:grpSpPr>
          <p:sp>
            <p:nvSpPr>
              <p:cNvPr name="Freeform 14" id="14"/>
              <p:cNvSpPr/>
              <p:nvPr/>
            </p:nvSpPr>
            <p:spPr>
              <a:xfrm flipH="false" flipV="false" rot="0">
                <a:off x="0" y="0"/>
                <a:ext cx="947353" cy="663413"/>
              </a:xfrm>
              <a:custGeom>
                <a:avLst/>
                <a:gdLst/>
                <a:ahLst/>
                <a:cxnLst/>
                <a:rect r="r" b="b" t="t" l="l"/>
                <a:pathLst>
                  <a:path h="663413" w="947353">
                    <a:moveTo>
                      <a:pt x="109769" y="0"/>
                    </a:moveTo>
                    <a:lnTo>
                      <a:pt x="837584" y="0"/>
                    </a:lnTo>
                    <a:cubicBezTo>
                      <a:pt x="866697" y="0"/>
                      <a:pt x="894617" y="11565"/>
                      <a:pt x="915202" y="32151"/>
                    </a:cubicBezTo>
                    <a:cubicBezTo>
                      <a:pt x="935788" y="52736"/>
                      <a:pt x="947353" y="80657"/>
                      <a:pt x="947353" y="109769"/>
                    </a:cubicBezTo>
                    <a:lnTo>
                      <a:pt x="947353" y="553644"/>
                    </a:lnTo>
                    <a:cubicBezTo>
                      <a:pt x="947353" y="582756"/>
                      <a:pt x="935788" y="610677"/>
                      <a:pt x="915202" y="631262"/>
                    </a:cubicBezTo>
                    <a:cubicBezTo>
                      <a:pt x="894617" y="651848"/>
                      <a:pt x="866697" y="663413"/>
                      <a:pt x="837584" y="663413"/>
                    </a:cubicBezTo>
                    <a:lnTo>
                      <a:pt x="109769" y="663413"/>
                    </a:lnTo>
                    <a:cubicBezTo>
                      <a:pt x="80657" y="663413"/>
                      <a:pt x="52736" y="651848"/>
                      <a:pt x="32151" y="631262"/>
                    </a:cubicBezTo>
                    <a:cubicBezTo>
                      <a:pt x="11565" y="610677"/>
                      <a:pt x="0" y="582756"/>
                      <a:pt x="0" y="553644"/>
                    </a:cubicBezTo>
                    <a:lnTo>
                      <a:pt x="0" y="109769"/>
                    </a:lnTo>
                    <a:cubicBezTo>
                      <a:pt x="0" y="80657"/>
                      <a:pt x="11565" y="52736"/>
                      <a:pt x="32151" y="32151"/>
                    </a:cubicBezTo>
                    <a:cubicBezTo>
                      <a:pt x="52736" y="11565"/>
                      <a:pt x="80657" y="0"/>
                      <a:pt x="109769" y="0"/>
                    </a:cubicBezTo>
                    <a:close/>
                  </a:path>
                </a:pathLst>
              </a:custGeom>
              <a:solidFill>
                <a:srgbClr val="000000">
                  <a:alpha val="0"/>
                </a:srgbClr>
              </a:solidFill>
              <a:ln w="28575" cap="rnd">
                <a:solidFill>
                  <a:srgbClr val="3B8061"/>
                </a:solidFill>
                <a:prstDash val="lgDash"/>
                <a:round/>
              </a:ln>
            </p:spPr>
          </p:sp>
          <p:sp>
            <p:nvSpPr>
              <p:cNvPr name="TextBox 15" id="15"/>
              <p:cNvSpPr txBox="true"/>
              <p:nvPr/>
            </p:nvSpPr>
            <p:spPr>
              <a:xfrm>
                <a:off x="0" y="-47625"/>
                <a:ext cx="947353" cy="711038"/>
              </a:xfrm>
              <a:prstGeom prst="rect">
                <a:avLst/>
              </a:prstGeom>
            </p:spPr>
            <p:txBody>
              <a:bodyPr anchor="ctr" rtlCol="false" tIns="50800" lIns="50800" bIns="50800" rIns="50800"/>
              <a:lstStyle/>
              <a:p>
                <a:pPr algn="ctr">
                  <a:lnSpc>
                    <a:spcPts val="2800"/>
                  </a:lnSpc>
                </a:pPr>
              </a:p>
            </p:txBody>
          </p:sp>
        </p:grpSp>
        <p:sp>
          <p:nvSpPr>
            <p:cNvPr name="TextBox 16" id="16"/>
            <p:cNvSpPr txBox="true"/>
            <p:nvPr/>
          </p:nvSpPr>
          <p:spPr>
            <a:xfrm rot="0">
              <a:off x="0" y="942646"/>
              <a:ext cx="5497833" cy="1396999"/>
            </a:xfrm>
            <a:prstGeom prst="rect">
              <a:avLst/>
            </a:prstGeom>
          </p:spPr>
          <p:txBody>
            <a:bodyPr anchor="t" rtlCol="false" tIns="0" lIns="0" bIns="0" rIns="0">
              <a:spAutoFit/>
            </a:bodyPr>
            <a:lstStyle/>
            <a:p>
              <a:pPr algn="ctr">
                <a:lnSpc>
                  <a:spcPts val="4200"/>
                </a:lnSpc>
              </a:pPr>
              <a:r>
                <a:rPr lang="en-US" sz="3000" b="true">
                  <a:solidFill>
                    <a:srgbClr val="00204C"/>
                  </a:solidFill>
                  <a:latin typeface="Roboto Bold"/>
                  <a:ea typeface="Roboto Bold"/>
                  <a:cs typeface="Roboto Bold"/>
                  <a:sym typeface="Roboto Bold"/>
                </a:rPr>
                <a:t>Semi - Structured</a:t>
              </a:r>
            </a:p>
            <a:p>
              <a:pPr algn="ctr">
                <a:lnSpc>
                  <a:spcPts val="4200"/>
                </a:lnSpc>
                <a:spcBef>
                  <a:spcPct val="0"/>
                </a:spcBef>
              </a:pPr>
              <a:r>
                <a:rPr lang="en-US" b="true" sz="3000">
                  <a:solidFill>
                    <a:srgbClr val="00204C"/>
                  </a:solidFill>
                  <a:latin typeface="Roboto Bold"/>
                  <a:ea typeface="Roboto Bold"/>
                  <a:cs typeface="Roboto Bold"/>
                  <a:sym typeface="Roboto Bold"/>
                </a:rPr>
                <a:t>Data</a:t>
              </a:r>
            </a:p>
          </p:txBody>
        </p:sp>
      </p:grpSp>
      <p:grpSp>
        <p:nvGrpSpPr>
          <p:cNvPr name="Group 17" id="17"/>
          <p:cNvGrpSpPr/>
          <p:nvPr/>
        </p:nvGrpSpPr>
        <p:grpSpPr>
          <a:xfrm rot="0">
            <a:off x="7148103" y="4214132"/>
            <a:ext cx="4123375" cy="2518896"/>
            <a:chOff x="0" y="0"/>
            <a:chExt cx="5497833" cy="3358528"/>
          </a:xfrm>
        </p:grpSpPr>
        <p:grpSp>
          <p:nvGrpSpPr>
            <p:cNvPr name="Group 18" id="18"/>
            <p:cNvGrpSpPr/>
            <p:nvPr/>
          </p:nvGrpSpPr>
          <p:grpSpPr>
            <a:xfrm rot="0">
              <a:off x="350929" y="0"/>
              <a:ext cx="4795975" cy="3358528"/>
              <a:chOff x="0" y="0"/>
              <a:chExt cx="947353" cy="663413"/>
            </a:xfrm>
          </p:grpSpPr>
          <p:sp>
            <p:nvSpPr>
              <p:cNvPr name="Freeform 19" id="19"/>
              <p:cNvSpPr/>
              <p:nvPr/>
            </p:nvSpPr>
            <p:spPr>
              <a:xfrm flipH="false" flipV="false" rot="0">
                <a:off x="0" y="0"/>
                <a:ext cx="947353" cy="663413"/>
              </a:xfrm>
              <a:custGeom>
                <a:avLst/>
                <a:gdLst/>
                <a:ahLst/>
                <a:cxnLst/>
                <a:rect r="r" b="b" t="t" l="l"/>
                <a:pathLst>
                  <a:path h="663413" w="947353">
                    <a:moveTo>
                      <a:pt x="109769" y="0"/>
                    </a:moveTo>
                    <a:lnTo>
                      <a:pt x="837584" y="0"/>
                    </a:lnTo>
                    <a:cubicBezTo>
                      <a:pt x="866697" y="0"/>
                      <a:pt x="894617" y="11565"/>
                      <a:pt x="915202" y="32151"/>
                    </a:cubicBezTo>
                    <a:cubicBezTo>
                      <a:pt x="935788" y="52736"/>
                      <a:pt x="947353" y="80657"/>
                      <a:pt x="947353" y="109769"/>
                    </a:cubicBezTo>
                    <a:lnTo>
                      <a:pt x="947353" y="553644"/>
                    </a:lnTo>
                    <a:cubicBezTo>
                      <a:pt x="947353" y="582756"/>
                      <a:pt x="935788" y="610677"/>
                      <a:pt x="915202" y="631262"/>
                    </a:cubicBezTo>
                    <a:cubicBezTo>
                      <a:pt x="894617" y="651848"/>
                      <a:pt x="866697" y="663413"/>
                      <a:pt x="837584" y="663413"/>
                    </a:cubicBezTo>
                    <a:lnTo>
                      <a:pt x="109769" y="663413"/>
                    </a:lnTo>
                    <a:cubicBezTo>
                      <a:pt x="80657" y="663413"/>
                      <a:pt x="52736" y="651848"/>
                      <a:pt x="32151" y="631262"/>
                    </a:cubicBezTo>
                    <a:cubicBezTo>
                      <a:pt x="11565" y="610677"/>
                      <a:pt x="0" y="582756"/>
                      <a:pt x="0" y="553644"/>
                    </a:cubicBezTo>
                    <a:lnTo>
                      <a:pt x="0" y="109769"/>
                    </a:lnTo>
                    <a:cubicBezTo>
                      <a:pt x="0" y="80657"/>
                      <a:pt x="11565" y="52736"/>
                      <a:pt x="32151" y="32151"/>
                    </a:cubicBezTo>
                    <a:cubicBezTo>
                      <a:pt x="52736" y="11565"/>
                      <a:pt x="80657" y="0"/>
                      <a:pt x="109769" y="0"/>
                    </a:cubicBezTo>
                    <a:close/>
                  </a:path>
                </a:pathLst>
              </a:custGeom>
              <a:solidFill>
                <a:srgbClr val="000000">
                  <a:alpha val="0"/>
                </a:srgbClr>
              </a:solidFill>
              <a:ln w="28575" cap="rnd">
                <a:solidFill>
                  <a:srgbClr val="D3A8CD"/>
                </a:solidFill>
                <a:prstDash val="lgDash"/>
                <a:round/>
              </a:ln>
            </p:spPr>
          </p:sp>
          <p:sp>
            <p:nvSpPr>
              <p:cNvPr name="TextBox 20" id="20"/>
              <p:cNvSpPr txBox="true"/>
              <p:nvPr/>
            </p:nvSpPr>
            <p:spPr>
              <a:xfrm>
                <a:off x="0" y="-47625"/>
                <a:ext cx="947353" cy="711038"/>
              </a:xfrm>
              <a:prstGeom prst="rect">
                <a:avLst/>
              </a:prstGeom>
            </p:spPr>
            <p:txBody>
              <a:bodyPr anchor="ctr" rtlCol="false" tIns="50800" lIns="50800" bIns="50800" rIns="50800"/>
              <a:lstStyle/>
              <a:p>
                <a:pPr algn="ctr">
                  <a:lnSpc>
                    <a:spcPts val="2800"/>
                  </a:lnSpc>
                </a:pPr>
              </a:p>
            </p:txBody>
          </p:sp>
        </p:grpSp>
        <p:sp>
          <p:nvSpPr>
            <p:cNvPr name="TextBox 21" id="21"/>
            <p:cNvSpPr txBox="true"/>
            <p:nvPr/>
          </p:nvSpPr>
          <p:spPr>
            <a:xfrm rot="0">
              <a:off x="0" y="942646"/>
              <a:ext cx="5497833" cy="1396999"/>
            </a:xfrm>
            <a:prstGeom prst="rect">
              <a:avLst/>
            </a:prstGeom>
          </p:spPr>
          <p:txBody>
            <a:bodyPr anchor="t" rtlCol="false" tIns="0" lIns="0" bIns="0" rIns="0">
              <a:spAutoFit/>
            </a:bodyPr>
            <a:lstStyle/>
            <a:p>
              <a:pPr algn="ctr">
                <a:lnSpc>
                  <a:spcPts val="4200"/>
                </a:lnSpc>
              </a:pPr>
              <a:r>
                <a:rPr lang="en-US" sz="3000" b="true">
                  <a:solidFill>
                    <a:srgbClr val="00204C"/>
                  </a:solidFill>
                  <a:latin typeface="Roboto Bold"/>
                  <a:ea typeface="Roboto Bold"/>
                  <a:cs typeface="Roboto Bold"/>
                  <a:sym typeface="Roboto Bold"/>
                </a:rPr>
                <a:t>Structured</a:t>
              </a:r>
            </a:p>
            <a:p>
              <a:pPr algn="ctr">
                <a:lnSpc>
                  <a:spcPts val="4200"/>
                </a:lnSpc>
                <a:spcBef>
                  <a:spcPct val="0"/>
                </a:spcBef>
              </a:pPr>
              <a:r>
                <a:rPr lang="en-US" b="true" sz="3000">
                  <a:solidFill>
                    <a:srgbClr val="00204C"/>
                  </a:solidFill>
                  <a:latin typeface="Roboto Bold"/>
                  <a:ea typeface="Roboto Bold"/>
                  <a:cs typeface="Roboto Bold"/>
                  <a:sym typeface="Roboto Bold"/>
                </a:rPr>
                <a:t>Data</a:t>
              </a:r>
            </a:p>
          </p:txBody>
        </p:sp>
      </p:grpSp>
      <p:grpSp>
        <p:nvGrpSpPr>
          <p:cNvPr name="Group 22" id="22"/>
          <p:cNvGrpSpPr/>
          <p:nvPr/>
        </p:nvGrpSpPr>
        <p:grpSpPr>
          <a:xfrm rot="0">
            <a:off x="7082313" y="7285478"/>
            <a:ext cx="4123375" cy="2518896"/>
            <a:chOff x="0" y="0"/>
            <a:chExt cx="5497833" cy="3358528"/>
          </a:xfrm>
        </p:grpSpPr>
        <p:grpSp>
          <p:nvGrpSpPr>
            <p:cNvPr name="Group 23" id="23"/>
            <p:cNvGrpSpPr/>
            <p:nvPr/>
          </p:nvGrpSpPr>
          <p:grpSpPr>
            <a:xfrm rot="0">
              <a:off x="350929" y="0"/>
              <a:ext cx="4795975" cy="3358528"/>
              <a:chOff x="0" y="0"/>
              <a:chExt cx="947353" cy="663413"/>
            </a:xfrm>
          </p:grpSpPr>
          <p:sp>
            <p:nvSpPr>
              <p:cNvPr name="Freeform 24" id="24"/>
              <p:cNvSpPr/>
              <p:nvPr/>
            </p:nvSpPr>
            <p:spPr>
              <a:xfrm flipH="false" flipV="false" rot="0">
                <a:off x="0" y="0"/>
                <a:ext cx="947353" cy="663413"/>
              </a:xfrm>
              <a:custGeom>
                <a:avLst/>
                <a:gdLst/>
                <a:ahLst/>
                <a:cxnLst/>
                <a:rect r="r" b="b" t="t" l="l"/>
                <a:pathLst>
                  <a:path h="663413" w="947353">
                    <a:moveTo>
                      <a:pt x="109769" y="0"/>
                    </a:moveTo>
                    <a:lnTo>
                      <a:pt x="837584" y="0"/>
                    </a:lnTo>
                    <a:cubicBezTo>
                      <a:pt x="866697" y="0"/>
                      <a:pt x="894617" y="11565"/>
                      <a:pt x="915202" y="32151"/>
                    </a:cubicBezTo>
                    <a:cubicBezTo>
                      <a:pt x="935788" y="52736"/>
                      <a:pt x="947353" y="80657"/>
                      <a:pt x="947353" y="109769"/>
                    </a:cubicBezTo>
                    <a:lnTo>
                      <a:pt x="947353" y="553644"/>
                    </a:lnTo>
                    <a:cubicBezTo>
                      <a:pt x="947353" y="582756"/>
                      <a:pt x="935788" y="610677"/>
                      <a:pt x="915202" y="631262"/>
                    </a:cubicBezTo>
                    <a:cubicBezTo>
                      <a:pt x="894617" y="651848"/>
                      <a:pt x="866697" y="663413"/>
                      <a:pt x="837584" y="663413"/>
                    </a:cubicBezTo>
                    <a:lnTo>
                      <a:pt x="109769" y="663413"/>
                    </a:lnTo>
                    <a:cubicBezTo>
                      <a:pt x="80657" y="663413"/>
                      <a:pt x="52736" y="651848"/>
                      <a:pt x="32151" y="631262"/>
                    </a:cubicBezTo>
                    <a:cubicBezTo>
                      <a:pt x="11565" y="610677"/>
                      <a:pt x="0" y="582756"/>
                      <a:pt x="0" y="553644"/>
                    </a:cubicBezTo>
                    <a:lnTo>
                      <a:pt x="0" y="109769"/>
                    </a:lnTo>
                    <a:cubicBezTo>
                      <a:pt x="0" y="80657"/>
                      <a:pt x="11565" y="52736"/>
                      <a:pt x="32151" y="32151"/>
                    </a:cubicBezTo>
                    <a:cubicBezTo>
                      <a:pt x="52736" y="11565"/>
                      <a:pt x="80657" y="0"/>
                      <a:pt x="109769" y="0"/>
                    </a:cubicBezTo>
                    <a:close/>
                  </a:path>
                </a:pathLst>
              </a:custGeom>
              <a:solidFill>
                <a:srgbClr val="000000">
                  <a:alpha val="0"/>
                </a:srgbClr>
              </a:solidFill>
              <a:ln w="28575" cap="rnd">
                <a:solidFill>
                  <a:srgbClr val="DA7D6C"/>
                </a:solidFill>
                <a:prstDash val="lgDash"/>
                <a:round/>
              </a:ln>
            </p:spPr>
          </p:sp>
          <p:sp>
            <p:nvSpPr>
              <p:cNvPr name="TextBox 25" id="25"/>
              <p:cNvSpPr txBox="true"/>
              <p:nvPr/>
            </p:nvSpPr>
            <p:spPr>
              <a:xfrm>
                <a:off x="0" y="-47625"/>
                <a:ext cx="947353" cy="711038"/>
              </a:xfrm>
              <a:prstGeom prst="rect">
                <a:avLst/>
              </a:prstGeom>
            </p:spPr>
            <p:txBody>
              <a:bodyPr anchor="ctr" rtlCol="false" tIns="50800" lIns="50800" bIns="50800" rIns="50800"/>
              <a:lstStyle/>
              <a:p>
                <a:pPr algn="ctr">
                  <a:lnSpc>
                    <a:spcPts val="2800"/>
                  </a:lnSpc>
                </a:pPr>
              </a:p>
            </p:txBody>
          </p:sp>
        </p:grpSp>
        <p:sp>
          <p:nvSpPr>
            <p:cNvPr name="TextBox 26" id="26"/>
            <p:cNvSpPr txBox="true"/>
            <p:nvPr/>
          </p:nvSpPr>
          <p:spPr>
            <a:xfrm rot="0">
              <a:off x="0" y="942646"/>
              <a:ext cx="5497833" cy="1396999"/>
            </a:xfrm>
            <a:prstGeom prst="rect">
              <a:avLst/>
            </a:prstGeom>
          </p:spPr>
          <p:txBody>
            <a:bodyPr anchor="t" rtlCol="false" tIns="0" lIns="0" bIns="0" rIns="0">
              <a:spAutoFit/>
            </a:bodyPr>
            <a:lstStyle/>
            <a:p>
              <a:pPr algn="ctr">
                <a:lnSpc>
                  <a:spcPts val="4200"/>
                </a:lnSpc>
              </a:pPr>
              <a:r>
                <a:rPr lang="en-US" sz="3000" b="true">
                  <a:solidFill>
                    <a:srgbClr val="00204C"/>
                  </a:solidFill>
                  <a:latin typeface="Roboto Bold"/>
                  <a:ea typeface="Roboto Bold"/>
                  <a:cs typeface="Roboto Bold"/>
                  <a:sym typeface="Roboto Bold"/>
                </a:rPr>
                <a:t>Cache  real-time</a:t>
              </a:r>
            </a:p>
            <a:p>
              <a:pPr algn="ctr">
                <a:lnSpc>
                  <a:spcPts val="4200"/>
                </a:lnSpc>
                <a:spcBef>
                  <a:spcPct val="0"/>
                </a:spcBef>
              </a:pPr>
              <a:r>
                <a:rPr lang="en-US" b="true" sz="3000">
                  <a:solidFill>
                    <a:srgbClr val="00204C"/>
                  </a:solidFill>
                  <a:latin typeface="Roboto Bold"/>
                  <a:ea typeface="Roboto Bold"/>
                  <a:cs typeface="Roboto Bold"/>
                  <a:sym typeface="Roboto Bold"/>
                </a:rPr>
                <a:t>Data</a:t>
              </a:r>
            </a:p>
          </p:txBody>
        </p:sp>
      </p:grpSp>
      <p:grpSp>
        <p:nvGrpSpPr>
          <p:cNvPr name="Group 27" id="27"/>
          <p:cNvGrpSpPr/>
          <p:nvPr/>
        </p:nvGrpSpPr>
        <p:grpSpPr>
          <a:xfrm rot="0">
            <a:off x="12053412" y="1147157"/>
            <a:ext cx="5987807" cy="2399262"/>
            <a:chOff x="0" y="0"/>
            <a:chExt cx="1577035" cy="631904"/>
          </a:xfrm>
        </p:grpSpPr>
        <p:sp>
          <p:nvSpPr>
            <p:cNvPr name="Freeform 28" id="28"/>
            <p:cNvSpPr/>
            <p:nvPr/>
          </p:nvSpPr>
          <p:spPr>
            <a:xfrm flipH="false" flipV="false" rot="0">
              <a:off x="0" y="0"/>
              <a:ext cx="1577035" cy="631905"/>
            </a:xfrm>
            <a:custGeom>
              <a:avLst/>
              <a:gdLst/>
              <a:ahLst/>
              <a:cxnLst/>
              <a:rect r="r" b="b" t="t" l="l"/>
              <a:pathLst>
                <a:path h="631905" w="1577035">
                  <a:moveTo>
                    <a:pt x="65940" y="0"/>
                  </a:moveTo>
                  <a:lnTo>
                    <a:pt x="1511095" y="0"/>
                  </a:lnTo>
                  <a:cubicBezTo>
                    <a:pt x="1547513" y="0"/>
                    <a:pt x="1577035" y="29522"/>
                    <a:pt x="1577035" y="65940"/>
                  </a:cubicBezTo>
                  <a:lnTo>
                    <a:pt x="1577035" y="565964"/>
                  </a:lnTo>
                  <a:cubicBezTo>
                    <a:pt x="1577035" y="583453"/>
                    <a:pt x="1570088" y="600225"/>
                    <a:pt x="1557722" y="612591"/>
                  </a:cubicBezTo>
                  <a:cubicBezTo>
                    <a:pt x="1545356" y="624957"/>
                    <a:pt x="1528584" y="631905"/>
                    <a:pt x="1511095" y="631905"/>
                  </a:cubicBezTo>
                  <a:lnTo>
                    <a:pt x="65940" y="631905"/>
                  </a:lnTo>
                  <a:cubicBezTo>
                    <a:pt x="29522" y="631905"/>
                    <a:pt x="0" y="602382"/>
                    <a:pt x="0" y="565964"/>
                  </a:cubicBezTo>
                  <a:lnTo>
                    <a:pt x="0" y="65940"/>
                  </a:lnTo>
                  <a:cubicBezTo>
                    <a:pt x="0" y="48452"/>
                    <a:pt x="6947" y="31680"/>
                    <a:pt x="19313" y="19313"/>
                  </a:cubicBezTo>
                  <a:cubicBezTo>
                    <a:pt x="31680" y="6947"/>
                    <a:pt x="48452" y="0"/>
                    <a:pt x="65940" y="0"/>
                  </a:cubicBezTo>
                  <a:close/>
                </a:path>
              </a:pathLst>
            </a:custGeom>
            <a:solidFill>
              <a:srgbClr val="000000">
                <a:alpha val="0"/>
              </a:srgbClr>
            </a:solidFill>
            <a:ln w="28575" cap="rnd">
              <a:solidFill>
                <a:srgbClr val="3B8061"/>
              </a:solidFill>
              <a:prstDash val="lgDash"/>
              <a:round/>
            </a:ln>
          </p:spPr>
        </p:sp>
        <p:sp>
          <p:nvSpPr>
            <p:cNvPr name="TextBox 29" id="29"/>
            <p:cNvSpPr txBox="true"/>
            <p:nvPr/>
          </p:nvSpPr>
          <p:spPr>
            <a:xfrm>
              <a:off x="0" y="-47625"/>
              <a:ext cx="1577035" cy="679529"/>
            </a:xfrm>
            <a:prstGeom prst="rect">
              <a:avLst/>
            </a:prstGeom>
          </p:spPr>
          <p:txBody>
            <a:bodyPr anchor="ctr" rtlCol="false" tIns="50800" lIns="50800" bIns="50800" rIns="50800"/>
            <a:lstStyle/>
            <a:p>
              <a:pPr algn="ctr">
                <a:lnSpc>
                  <a:spcPts val="2800"/>
                </a:lnSpc>
              </a:pPr>
            </a:p>
          </p:txBody>
        </p:sp>
      </p:grpSp>
      <p:sp>
        <p:nvSpPr>
          <p:cNvPr name="AutoShape 30" id="30"/>
          <p:cNvSpPr/>
          <p:nvPr/>
        </p:nvSpPr>
        <p:spPr>
          <a:xfrm flipV="true">
            <a:off x="10882374" y="2346788"/>
            <a:ext cx="1171038" cy="0"/>
          </a:xfrm>
          <a:prstGeom prst="line">
            <a:avLst/>
          </a:prstGeom>
          <a:ln cap="flat" w="38100">
            <a:solidFill>
              <a:srgbClr val="000000"/>
            </a:solidFill>
            <a:prstDash val="sysDot"/>
            <a:headEnd type="none" len="sm" w="sm"/>
            <a:tailEnd type="arrow" len="sm" w="med"/>
          </a:ln>
        </p:spPr>
      </p:sp>
      <p:sp>
        <p:nvSpPr>
          <p:cNvPr name="TextBox 31" id="31"/>
          <p:cNvSpPr txBox="true"/>
          <p:nvPr/>
        </p:nvSpPr>
        <p:spPr>
          <a:xfrm rot="0">
            <a:off x="12985628" y="1616518"/>
            <a:ext cx="4123375" cy="1355765"/>
          </a:xfrm>
          <a:prstGeom prst="rect">
            <a:avLst/>
          </a:prstGeom>
        </p:spPr>
        <p:txBody>
          <a:bodyPr anchor="t" rtlCol="false" tIns="0" lIns="0" bIns="0" rIns="0">
            <a:spAutoFit/>
          </a:bodyPr>
          <a:lstStyle/>
          <a:p>
            <a:pPr algn="l">
              <a:lnSpc>
                <a:spcPts val="3500"/>
              </a:lnSpc>
            </a:pPr>
            <a:r>
              <a:rPr lang="en-US" sz="2500" b="true">
                <a:solidFill>
                  <a:srgbClr val="000000"/>
                </a:solidFill>
                <a:latin typeface="Arial Bold"/>
                <a:ea typeface="Arial Bold"/>
                <a:cs typeface="Arial Bold"/>
                <a:sym typeface="Arial Bold"/>
              </a:rPr>
              <a:t>Lưu</a:t>
            </a:r>
            <a:r>
              <a:rPr lang="en-US" sz="2500" b="true">
                <a:solidFill>
                  <a:srgbClr val="000000"/>
                </a:solidFill>
                <a:latin typeface="Arial Bold"/>
                <a:ea typeface="Arial Bold"/>
                <a:cs typeface="Arial Bold"/>
                <a:sym typeface="Arial Bold"/>
              </a:rPr>
              <a:t> trữ trong </a:t>
            </a:r>
            <a:r>
              <a:rPr lang="en-US" sz="2500" i="true" b="true">
                <a:solidFill>
                  <a:srgbClr val="DB719B"/>
                </a:solidFill>
                <a:latin typeface="Arial Bold Italics"/>
                <a:ea typeface="Arial Bold Italics"/>
                <a:cs typeface="Arial Bold Italics"/>
                <a:sym typeface="Arial Bold Italics"/>
              </a:rPr>
              <a:t>Data Lake </a:t>
            </a:r>
            <a:r>
              <a:rPr lang="en-US" sz="2500" b="true">
                <a:solidFill>
                  <a:srgbClr val="000000"/>
                </a:solidFill>
                <a:latin typeface="Arial Bold"/>
                <a:ea typeface="Arial Bold"/>
                <a:cs typeface="Arial Bold"/>
                <a:sym typeface="Arial Bold"/>
              </a:rPr>
              <a:t>để đảm bảo tính linh hoạt và chi phí thấp</a:t>
            </a:r>
          </a:p>
        </p:txBody>
      </p:sp>
      <p:grpSp>
        <p:nvGrpSpPr>
          <p:cNvPr name="Group 32" id="32"/>
          <p:cNvGrpSpPr/>
          <p:nvPr/>
        </p:nvGrpSpPr>
        <p:grpSpPr>
          <a:xfrm rot="0">
            <a:off x="12053722" y="4333766"/>
            <a:ext cx="5987807" cy="2399262"/>
            <a:chOff x="0" y="0"/>
            <a:chExt cx="1577035" cy="631904"/>
          </a:xfrm>
        </p:grpSpPr>
        <p:sp>
          <p:nvSpPr>
            <p:cNvPr name="Freeform 33" id="33"/>
            <p:cNvSpPr/>
            <p:nvPr/>
          </p:nvSpPr>
          <p:spPr>
            <a:xfrm flipH="false" flipV="false" rot="0">
              <a:off x="0" y="0"/>
              <a:ext cx="1577035" cy="631905"/>
            </a:xfrm>
            <a:custGeom>
              <a:avLst/>
              <a:gdLst/>
              <a:ahLst/>
              <a:cxnLst/>
              <a:rect r="r" b="b" t="t" l="l"/>
              <a:pathLst>
                <a:path h="631905" w="1577035">
                  <a:moveTo>
                    <a:pt x="65940" y="0"/>
                  </a:moveTo>
                  <a:lnTo>
                    <a:pt x="1511095" y="0"/>
                  </a:lnTo>
                  <a:cubicBezTo>
                    <a:pt x="1547513" y="0"/>
                    <a:pt x="1577035" y="29522"/>
                    <a:pt x="1577035" y="65940"/>
                  </a:cubicBezTo>
                  <a:lnTo>
                    <a:pt x="1577035" y="565964"/>
                  </a:lnTo>
                  <a:cubicBezTo>
                    <a:pt x="1577035" y="583453"/>
                    <a:pt x="1570088" y="600225"/>
                    <a:pt x="1557722" y="612591"/>
                  </a:cubicBezTo>
                  <a:cubicBezTo>
                    <a:pt x="1545356" y="624957"/>
                    <a:pt x="1528584" y="631905"/>
                    <a:pt x="1511095" y="631905"/>
                  </a:cubicBezTo>
                  <a:lnTo>
                    <a:pt x="65940" y="631905"/>
                  </a:lnTo>
                  <a:cubicBezTo>
                    <a:pt x="29522" y="631905"/>
                    <a:pt x="0" y="602382"/>
                    <a:pt x="0" y="565964"/>
                  </a:cubicBezTo>
                  <a:lnTo>
                    <a:pt x="0" y="65940"/>
                  </a:lnTo>
                  <a:cubicBezTo>
                    <a:pt x="0" y="48452"/>
                    <a:pt x="6947" y="31680"/>
                    <a:pt x="19313" y="19313"/>
                  </a:cubicBezTo>
                  <a:cubicBezTo>
                    <a:pt x="31680" y="6947"/>
                    <a:pt x="48452" y="0"/>
                    <a:pt x="65940" y="0"/>
                  </a:cubicBezTo>
                  <a:close/>
                </a:path>
              </a:pathLst>
            </a:custGeom>
            <a:solidFill>
              <a:srgbClr val="000000">
                <a:alpha val="0"/>
              </a:srgbClr>
            </a:solidFill>
            <a:ln w="28575" cap="rnd">
              <a:solidFill>
                <a:srgbClr val="D3A8CD"/>
              </a:solidFill>
              <a:prstDash val="lgDash"/>
              <a:round/>
            </a:ln>
          </p:spPr>
        </p:sp>
        <p:sp>
          <p:nvSpPr>
            <p:cNvPr name="TextBox 34" id="34"/>
            <p:cNvSpPr txBox="true"/>
            <p:nvPr/>
          </p:nvSpPr>
          <p:spPr>
            <a:xfrm>
              <a:off x="0" y="-47625"/>
              <a:ext cx="1577035" cy="679529"/>
            </a:xfrm>
            <a:prstGeom prst="rect">
              <a:avLst/>
            </a:prstGeom>
          </p:spPr>
          <p:txBody>
            <a:bodyPr anchor="ctr" rtlCol="false" tIns="50800" lIns="50800" bIns="50800" rIns="50800"/>
            <a:lstStyle/>
            <a:p>
              <a:pPr algn="ctr">
                <a:lnSpc>
                  <a:spcPts val="2800"/>
                </a:lnSpc>
              </a:pPr>
            </a:p>
          </p:txBody>
        </p:sp>
      </p:grpSp>
      <p:sp>
        <p:nvSpPr>
          <p:cNvPr name="AutoShape 35" id="35"/>
          <p:cNvSpPr/>
          <p:nvPr/>
        </p:nvSpPr>
        <p:spPr>
          <a:xfrm flipV="true">
            <a:off x="11013719" y="5533397"/>
            <a:ext cx="1040003" cy="0"/>
          </a:xfrm>
          <a:prstGeom prst="line">
            <a:avLst/>
          </a:prstGeom>
          <a:ln cap="flat" w="38100">
            <a:solidFill>
              <a:srgbClr val="000000"/>
            </a:solidFill>
            <a:prstDash val="sysDot"/>
            <a:headEnd type="none" len="sm" w="sm"/>
            <a:tailEnd type="arrow" len="sm" w="med"/>
          </a:ln>
        </p:spPr>
      </p:sp>
      <p:sp>
        <p:nvSpPr>
          <p:cNvPr name="TextBox 36" id="36"/>
          <p:cNvSpPr txBox="true"/>
          <p:nvPr/>
        </p:nvSpPr>
        <p:spPr>
          <a:xfrm rot="0">
            <a:off x="12397240" y="4584045"/>
            <a:ext cx="5300771" cy="1793929"/>
          </a:xfrm>
          <a:prstGeom prst="rect">
            <a:avLst/>
          </a:prstGeom>
        </p:spPr>
        <p:txBody>
          <a:bodyPr anchor="t" rtlCol="false" tIns="0" lIns="0" bIns="0" rIns="0">
            <a:spAutoFit/>
          </a:bodyPr>
          <a:lstStyle/>
          <a:p>
            <a:pPr algn="l">
              <a:lnSpc>
                <a:spcPts val="3500"/>
              </a:lnSpc>
            </a:pPr>
            <a:r>
              <a:rPr lang="en-US" sz="2500" b="true">
                <a:solidFill>
                  <a:srgbClr val="000000"/>
                </a:solidFill>
                <a:latin typeface="Arial Bold"/>
                <a:ea typeface="Arial Bold"/>
                <a:cs typeface="Arial Bold"/>
                <a:sym typeface="Arial Bold"/>
              </a:rPr>
              <a:t>Lưu</a:t>
            </a:r>
            <a:r>
              <a:rPr lang="en-US" sz="2500" b="true">
                <a:solidFill>
                  <a:srgbClr val="000000"/>
                </a:solidFill>
                <a:latin typeface="Arial Bold"/>
                <a:ea typeface="Arial Bold"/>
                <a:cs typeface="Arial Bold"/>
                <a:sym typeface="Arial Bold"/>
              </a:rPr>
              <a:t> trữ trong </a:t>
            </a:r>
            <a:r>
              <a:rPr lang="en-US" sz="2500" i="true" b="true">
                <a:solidFill>
                  <a:srgbClr val="DB719B"/>
                </a:solidFill>
                <a:latin typeface="Arial Bold Italics"/>
                <a:ea typeface="Arial Bold Italics"/>
                <a:cs typeface="Arial Bold Italics"/>
                <a:sym typeface="Arial Bold Italics"/>
              </a:rPr>
              <a:t>Data Warehouse </a:t>
            </a:r>
            <a:r>
              <a:rPr lang="en-US" sz="2500" b="true">
                <a:solidFill>
                  <a:srgbClr val="000000"/>
                </a:solidFill>
                <a:latin typeface="Arial Bold"/>
                <a:ea typeface="Arial Bold"/>
                <a:cs typeface="Arial Bold"/>
                <a:sym typeface="Arial Bold"/>
              </a:rPr>
              <a:t>nhằ</a:t>
            </a:r>
            <a:r>
              <a:rPr lang="en-US" sz="2500" b="true">
                <a:solidFill>
                  <a:srgbClr val="000000"/>
                </a:solidFill>
                <a:latin typeface="Arial Bold"/>
                <a:ea typeface="Arial Bold"/>
                <a:cs typeface="Arial Bold"/>
                <a:sym typeface="Arial Bold"/>
              </a:rPr>
              <a:t>m phục vụ truy vấn nhanh, phân tích chuyên sâu và báo cáo chính xác</a:t>
            </a:r>
          </a:p>
        </p:txBody>
      </p:sp>
      <p:grpSp>
        <p:nvGrpSpPr>
          <p:cNvPr name="Group 37" id="37"/>
          <p:cNvGrpSpPr/>
          <p:nvPr/>
        </p:nvGrpSpPr>
        <p:grpSpPr>
          <a:xfrm rot="0">
            <a:off x="17259300" y="9621299"/>
            <a:ext cx="998671" cy="665701"/>
            <a:chOff x="0" y="0"/>
            <a:chExt cx="263024" cy="175329"/>
          </a:xfrm>
        </p:grpSpPr>
        <p:sp>
          <p:nvSpPr>
            <p:cNvPr name="Freeform 38" id="38"/>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39" id="39"/>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grpSp>
        <p:nvGrpSpPr>
          <p:cNvPr name="Group 40" id="40"/>
          <p:cNvGrpSpPr/>
          <p:nvPr/>
        </p:nvGrpSpPr>
        <p:grpSpPr>
          <a:xfrm rot="0">
            <a:off x="12053412" y="7285478"/>
            <a:ext cx="5987807" cy="2399262"/>
            <a:chOff x="0" y="0"/>
            <a:chExt cx="1577035" cy="631904"/>
          </a:xfrm>
        </p:grpSpPr>
        <p:sp>
          <p:nvSpPr>
            <p:cNvPr name="Freeform 41" id="41"/>
            <p:cNvSpPr/>
            <p:nvPr/>
          </p:nvSpPr>
          <p:spPr>
            <a:xfrm flipH="false" flipV="false" rot="0">
              <a:off x="0" y="0"/>
              <a:ext cx="1577035" cy="631905"/>
            </a:xfrm>
            <a:custGeom>
              <a:avLst/>
              <a:gdLst/>
              <a:ahLst/>
              <a:cxnLst/>
              <a:rect r="r" b="b" t="t" l="l"/>
              <a:pathLst>
                <a:path h="631905" w="1577035">
                  <a:moveTo>
                    <a:pt x="65940" y="0"/>
                  </a:moveTo>
                  <a:lnTo>
                    <a:pt x="1511095" y="0"/>
                  </a:lnTo>
                  <a:cubicBezTo>
                    <a:pt x="1547513" y="0"/>
                    <a:pt x="1577035" y="29522"/>
                    <a:pt x="1577035" y="65940"/>
                  </a:cubicBezTo>
                  <a:lnTo>
                    <a:pt x="1577035" y="565964"/>
                  </a:lnTo>
                  <a:cubicBezTo>
                    <a:pt x="1577035" y="583453"/>
                    <a:pt x="1570088" y="600225"/>
                    <a:pt x="1557722" y="612591"/>
                  </a:cubicBezTo>
                  <a:cubicBezTo>
                    <a:pt x="1545356" y="624957"/>
                    <a:pt x="1528584" y="631905"/>
                    <a:pt x="1511095" y="631905"/>
                  </a:cubicBezTo>
                  <a:lnTo>
                    <a:pt x="65940" y="631905"/>
                  </a:lnTo>
                  <a:cubicBezTo>
                    <a:pt x="29522" y="631905"/>
                    <a:pt x="0" y="602382"/>
                    <a:pt x="0" y="565964"/>
                  </a:cubicBezTo>
                  <a:lnTo>
                    <a:pt x="0" y="65940"/>
                  </a:lnTo>
                  <a:cubicBezTo>
                    <a:pt x="0" y="48452"/>
                    <a:pt x="6947" y="31680"/>
                    <a:pt x="19313" y="19313"/>
                  </a:cubicBezTo>
                  <a:cubicBezTo>
                    <a:pt x="31680" y="6947"/>
                    <a:pt x="48452" y="0"/>
                    <a:pt x="65940" y="0"/>
                  </a:cubicBezTo>
                  <a:close/>
                </a:path>
              </a:pathLst>
            </a:custGeom>
            <a:solidFill>
              <a:srgbClr val="000000">
                <a:alpha val="0"/>
              </a:srgbClr>
            </a:solidFill>
            <a:ln w="28575" cap="rnd">
              <a:solidFill>
                <a:srgbClr val="DA7D6C"/>
              </a:solidFill>
              <a:prstDash val="lgDash"/>
              <a:round/>
            </a:ln>
          </p:spPr>
        </p:sp>
        <p:sp>
          <p:nvSpPr>
            <p:cNvPr name="TextBox 42" id="42"/>
            <p:cNvSpPr txBox="true"/>
            <p:nvPr/>
          </p:nvSpPr>
          <p:spPr>
            <a:xfrm>
              <a:off x="0" y="-47625"/>
              <a:ext cx="1577035" cy="679529"/>
            </a:xfrm>
            <a:prstGeom prst="rect">
              <a:avLst/>
            </a:prstGeom>
          </p:spPr>
          <p:txBody>
            <a:bodyPr anchor="ctr" rtlCol="false" tIns="50800" lIns="50800" bIns="50800" rIns="50800"/>
            <a:lstStyle/>
            <a:p>
              <a:pPr algn="ctr">
                <a:lnSpc>
                  <a:spcPts val="2800"/>
                </a:lnSpc>
              </a:pPr>
            </a:p>
          </p:txBody>
        </p:sp>
      </p:grpSp>
      <p:sp>
        <p:nvSpPr>
          <p:cNvPr name="AutoShape 43" id="43"/>
          <p:cNvSpPr/>
          <p:nvPr/>
        </p:nvSpPr>
        <p:spPr>
          <a:xfrm flipV="true">
            <a:off x="10882374" y="8485109"/>
            <a:ext cx="1171038" cy="0"/>
          </a:xfrm>
          <a:prstGeom prst="line">
            <a:avLst/>
          </a:prstGeom>
          <a:ln cap="flat" w="38100">
            <a:solidFill>
              <a:srgbClr val="000000"/>
            </a:solidFill>
            <a:prstDash val="sysDot"/>
            <a:headEnd type="none" len="sm" w="sm"/>
            <a:tailEnd type="arrow" len="sm" w="med"/>
          </a:ln>
        </p:spPr>
      </p:sp>
      <p:sp>
        <p:nvSpPr>
          <p:cNvPr name="TextBox 44" id="44"/>
          <p:cNvSpPr txBox="true"/>
          <p:nvPr/>
        </p:nvSpPr>
        <p:spPr>
          <a:xfrm rot="0">
            <a:off x="12397240" y="7874473"/>
            <a:ext cx="5300771" cy="1355765"/>
          </a:xfrm>
          <a:prstGeom prst="rect">
            <a:avLst/>
          </a:prstGeom>
        </p:spPr>
        <p:txBody>
          <a:bodyPr anchor="t" rtlCol="false" tIns="0" lIns="0" bIns="0" rIns="0">
            <a:spAutoFit/>
          </a:bodyPr>
          <a:lstStyle/>
          <a:p>
            <a:pPr algn="l">
              <a:lnSpc>
                <a:spcPts val="3500"/>
              </a:lnSpc>
            </a:pPr>
            <a:r>
              <a:rPr lang="en-US" sz="2500" b="true">
                <a:solidFill>
                  <a:srgbClr val="000000"/>
                </a:solidFill>
                <a:latin typeface="Arial Bold"/>
                <a:ea typeface="Arial Bold"/>
                <a:cs typeface="Arial Bold"/>
                <a:sym typeface="Arial Bold"/>
              </a:rPr>
              <a:t>Lưu </a:t>
            </a:r>
            <a:r>
              <a:rPr lang="en-US" sz="2500" b="true">
                <a:solidFill>
                  <a:srgbClr val="000000"/>
                </a:solidFill>
                <a:latin typeface="Arial Bold"/>
                <a:ea typeface="Arial Bold"/>
                <a:cs typeface="Arial Bold"/>
                <a:sym typeface="Arial Bold"/>
              </a:rPr>
              <a:t>trong </a:t>
            </a:r>
            <a:r>
              <a:rPr lang="en-US" sz="2500" i="true" b="true">
                <a:solidFill>
                  <a:srgbClr val="DB719B"/>
                </a:solidFill>
                <a:latin typeface="Arial Bold Italics"/>
                <a:ea typeface="Arial Bold Italics"/>
                <a:cs typeface="Arial Bold Italics"/>
                <a:sym typeface="Arial Bold Italics"/>
              </a:rPr>
              <a:t>bộ nhớ đệm (cache)</a:t>
            </a:r>
            <a:r>
              <a:rPr lang="en-US" sz="2500" b="true">
                <a:solidFill>
                  <a:srgbClr val="000000"/>
                </a:solidFill>
                <a:latin typeface="Arial Bold"/>
                <a:ea typeface="Arial Bold"/>
                <a:cs typeface="Arial Bold"/>
                <a:sym typeface="Arial Bold"/>
              </a:rPr>
              <a:t> </a:t>
            </a:r>
            <a:r>
              <a:rPr lang="en-US" sz="2500" b="true">
                <a:solidFill>
                  <a:srgbClr val="000000"/>
                </a:solidFill>
                <a:latin typeface="Arial Bold"/>
                <a:ea typeface="Arial Bold"/>
                <a:cs typeface="Arial Bold"/>
                <a:sym typeface="Arial Bold"/>
              </a:rPr>
              <a:t>nhằ</a:t>
            </a:r>
            <a:r>
              <a:rPr lang="en-US" sz="2500" b="true">
                <a:solidFill>
                  <a:srgbClr val="000000"/>
                </a:solidFill>
                <a:latin typeface="Arial Bold"/>
                <a:ea typeface="Arial Bold"/>
                <a:cs typeface="Arial Bold"/>
                <a:sym typeface="Arial Bold"/>
              </a:rPr>
              <a:t>m giảm độ trễ, tăng trải nghiệm người dùng</a:t>
            </a:r>
          </a:p>
        </p:txBody>
      </p:sp>
      <p:sp>
        <p:nvSpPr>
          <p:cNvPr name="Freeform 45" id="45"/>
          <p:cNvSpPr/>
          <p:nvPr/>
        </p:nvSpPr>
        <p:spPr>
          <a:xfrm flipH="false" flipV="false" rot="0">
            <a:off x="1028700" y="9023495"/>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6" id="46"/>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082313" y="2524860"/>
            <a:ext cx="4123375" cy="2518896"/>
            <a:chOff x="0" y="0"/>
            <a:chExt cx="5497833" cy="3358528"/>
          </a:xfrm>
        </p:grpSpPr>
        <p:grpSp>
          <p:nvGrpSpPr>
            <p:cNvPr name="Group 3" id="3"/>
            <p:cNvGrpSpPr/>
            <p:nvPr/>
          </p:nvGrpSpPr>
          <p:grpSpPr>
            <a:xfrm rot="0">
              <a:off x="350929" y="0"/>
              <a:ext cx="4795975" cy="3358528"/>
              <a:chOff x="0" y="0"/>
              <a:chExt cx="947353" cy="663413"/>
            </a:xfrm>
          </p:grpSpPr>
          <p:sp>
            <p:nvSpPr>
              <p:cNvPr name="Freeform 4" id="4"/>
              <p:cNvSpPr/>
              <p:nvPr/>
            </p:nvSpPr>
            <p:spPr>
              <a:xfrm flipH="false" flipV="false" rot="0">
                <a:off x="0" y="0"/>
                <a:ext cx="947353" cy="663413"/>
              </a:xfrm>
              <a:custGeom>
                <a:avLst/>
                <a:gdLst/>
                <a:ahLst/>
                <a:cxnLst/>
                <a:rect r="r" b="b" t="t" l="l"/>
                <a:pathLst>
                  <a:path h="663413" w="947353">
                    <a:moveTo>
                      <a:pt x="109769" y="0"/>
                    </a:moveTo>
                    <a:lnTo>
                      <a:pt x="837584" y="0"/>
                    </a:lnTo>
                    <a:cubicBezTo>
                      <a:pt x="866697" y="0"/>
                      <a:pt x="894617" y="11565"/>
                      <a:pt x="915202" y="32151"/>
                    </a:cubicBezTo>
                    <a:cubicBezTo>
                      <a:pt x="935788" y="52736"/>
                      <a:pt x="947353" y="80657"/>
                      <a:pt x="947353" y="109769"/>
                    </a:cubicBezTo>
                    <a:lnTo>
                      <a:pt x="947353" y="553644"/>
                    </a:lnTo>
                    <a:cubicBezTo>
                      <a:pt x="947353" y="582756"/>
                      <a:pt x="935788" y="610677"/>
                      <a:pt x="915202" y="631262"/>
                    </a:cubicBezTo>
                    <a:cubicBezTo>
                      <a:pt x="894617" y="651848"/>
                      <a:pt x="866697" y="663413"/>
                      <a:pt x="837584" y="663413"/>
                    </a:cubicBezTo>
                    <a:lnTo>
                      <a:pt x="109769" y="663413"/>
                    </a:lnTo>
                    <a:cubicBezTo>
                      <a:pt x="80657" y="663413"/>
                      <a:pt x="52736" y="651848"/>
                      <a:pt x="32151" y="631262"/>
                    </a:cubicBezTo>
                    <a:cubicBezTo>
                      <a:pt x="11565" y="610677"/>
                      <a:pt x="0" y="582756"/>
                      <a:pt x="0" y="553644"/>
                    </a:cubicBezTo>
                    <a:lnTo>
                      <a:pt x="0" y="109769"/>
                    </a:lnTo>
                    <a:cubicBezTo>
                      <a:pt x="0" y="80657"/>
                      <a:pt x="11565" y="52736"/>
                      <a:pt x="32151" y="32151"/>
                    </a:cubicBezTo>
                    <a:cubicBezTo>
                      <a:pt x="52736" y="11565"/>
                      <a:pt x="80657" y="0"/>
                      <a:pt x="109769" y="0"/>
                    </a:cubicBezTo>
                    <a:close/>
                  </a:path>
                </a:pathLst>
              </a:custGeom>
              <a:solidFill>
                <a:srgbClr val="000000">
                  <a:alpha val="0"/>
                </a:srgbClr>
              </a:solidFill>
              <a:ln w="28575" cap="rnd">
                <a:solidFill>
                  <a:srgbClr val="3B8061"/>
                </a:solidFill>
                <a:prstDash val="lgDash"/>
                <a:round/>
              </a:ln>
            </p:spPr>
          </p:sp>
          <p:sp>
            <p:nvSpPr>
              <p:cNvPr name="TextBox 5" id="5"/>
              <p:cNvSpPr txBox="true"/>
              <p:nvPr/>
            </p:nvSpPr>
            <p:spPr>
              <a:xfrm>
                <a:off x="0" y="-47625"/>
                <a:ext cx="947353" cy="711038"/>
              </a:xfrm>
              <a:prstGeom prst="rect">
                <a:avLst/>
              </a:prstGeom>
            </p:spPr>
            <p:txBody>
              <a:bodyPr anchor="ctr" rtlCol="false" tIns="50800" lIns="50800" bIns="50800" rIns="50800"/>
              <a:lstStyle/>
              <a:p>
                <a:pPr algn="ctr">
                  <a:lnSpc>
                    <a:spcPts val="2800"/>
                  </a:lnSpc>
                </a:pPr>
              </a:p>
            </p:txBody>
          </p:sp>
        </p:grpSp>
        <p:sp>
          <p:nvSpPr>
            <p:cNvPr name="TextBox 6" id="6"/>
            <p:cNvSpPr txBox="true"/>
            <p:nvPr/>
          </p:nvSpPr>
          <p:spPr>
            <a:xfrm rot="0">
              <a:off x="0" y="942646"/>
              <a:ext cx="5497833" cy="685799"/>
            </a:xfrm>
            <a:prstGeom prst="rect">
              <a:avLst/>
            </a:prstGeom>
          </p:spPr>
          <p:txBody>
            <a:bodyPr anchor="t" rtlCol="false" tIns="0" lIns="0" bIns="0" rIns="0">
              <a:spAutoFit/>
            </a:bodyPr>
            <a:lstStyle/>
            <a:p>
              <a:pPr algn="ctr">
                <a:lnSpc>
                  <a:spcPts val="4200"/>
                </a:lnSpc>
                <a:spcBef>
                  <a:spcPct val="0"/>
                </a:spcBef>
              </a:pPr>
              <a:r>
                <a:rPr lang="en-US" b="true" sz="3000">
                  <a:solidFill>
                    <a:srgbClr val="00204C"/>
                  </a:solidFill>
                  <a:latin typeface="Roboto Bold"/>
                  <a:ea typeface="Roboto Bold"/>
                  <a:cs typeface="Roboto Bold"/>
                  <a:sym typeface="Roboto Bold"/>
                </a:rPr>
                <a:t>Data Lake</a:t>
              </a:r>
            </a:p>
          </p:txBody>
        </p:sp>
      </p:grpSp>
      <p:grpSp>
        <p:nvGrpSpPr>
          <p:cNvPr name="Group 7" id="7"/>
          <p:cNvGrpSpPr/>
          <p:nvPr/>
        </p:nvGrpSpPr>
        <p:grpSpPr>
          <a:xfrm rot="0">
            <a:off x="13135925" y="2524860"/>
            <a:ext cx="4123375" cy="2518896"/>
            <a:chOff x="0" y="0"/>
            <a:chExt cx="5497833" cy="3358528"/>
          </a:xfrm>
        </p:grpSpPr>
        <p:grpSp>
          <p:nvGrpSpPr>
            <p:cNvPr name="Group 8" id="8"/>
            <p:cNvGrpSpPr/>
            <p:nvPr/>
          </p:nvGrpSpPr>
          <p:grpSpPr>
            <a:xfrm rot="0">
              <a:off x="350929" y="0"/>
              <a:ext cx="4795975" cy="3358528"/>
              <a:chOff x="0" y="0"/>
              <a:chExt cx="947353" cy="663413"/>
            </a:xfrm>
          </p:grpSpPr>
          <p:sp>
            <p:nvSpPr>
              <p:cNvPr name="Freeform 9" id="9"/>
              <p:cNvSpPr/>
              <p:nvPr/>
            </p:nvSpPr>
            <p:spPr>
              <a:xfrm flipH="false" flipV="false" rot="0">
                <a:off x="0" y="0"/>
                <a:ext cx="947353" cy="663413"/>
              </a:xfrm>
              <a:custGeom>
                <a:avLst/>
                <a:gdLst/>
                <a:ahLst/>
                <a:cxnLst/>
                <a:rect r="r" b="b" t="t" l="l"/>
                <a:pathLst>
                  <a:path h="663413" w="947353">
                    <a:moveTo>
                      <a:pt x="109769" y="0"/>
                    </a:moveTo>
                    <a:lnTo>
                      <a:pt x="837584" y="0"/>
                    </a:lnTo>
                    <a:cubicBezTo>
                      <a:pt x="866697" y="0"/>
                      <a:pt x="894617" y="11565"/>
                      <a:pt x="915202" y="32151"/>
                    </a:cubicBezTo>
                    <a:cubicBezTo>
                      <a:pt x="935788" y="52736"/>
                      <a:pt x="947353" y="80657"/>
                      <a:pt x="947353" y="109769"/>
                    </a:cubicBezTo>
                    <a:lnTo>
                      <a:pt x="947353" y="553644"/>
                    </a:lnTo>
                    <a:cubicBezTo>
                      <a:pt x="947353" y="582756"/>
                      <a:pt x="935788" y="610677"/>
                      <a:pt x="915202" y="631262"/>
                    </a:cubicBezTo>
                    <a:cubicBezTo>
                      <a:pt x="894617" y="651848"/>
                      <a:pt x="866697" y="663413"/>
                      <a:pt x="837584" y="663413"/>
                    </a:cubicBezTo>
                    <a:lnTo>
                      <a:pt x="109769" y="663413"/>
                    </a:lnTo>
                    <a:cubicBezTo>
                      <a:pt x="80657" y="663413"/>
                      <a:pt x="52736" y="651848"/>
                      <a:pt x="32151" y="631262"/>
                    </a:cubicBezTo>
                    <a:cubicBezTo>
                      <a:pt x="11565" y="610677"/>
                      <a:pt x="0" y="582756"/>
                      <a:pt x="0" y="553644"/>
                    </a:cubicBezTo>
                    <a:lnTo>
                      <a:pt x="0" y="109769"/>
                    </a:lnTo>
                    <a:cubicBezTo>
                      <a:pt x="0" y="80657"/>
                      <a:pt x="11565" y="52736"/>
                      <a:pt x="32151" y="32151"/>
                    </a:cubicBezTo>
                    <a:cubicBezTo>
                      <a:pt x="52736" y="11565"/>
                      <a:pt x="80657" y="0"/>
                      <a:pt x="109769" y="0"/>
                    </a:cubicBezTo>
                    <a:close/>
                  </a:path>
                </a:pathLst>
              </a:custGeom>
              <a:solidFill>
                <a:srgbClr val="000000">
                  <a:alpha val="0"/>
                </a:srgbClr>
              </a:solidFill>
              <a:ln w="28575" cap="rnd">
                <a:solidFill>
                  <a:srgbClr val="3B8061"/>
                </a:solidFill>
                <a:prstDash val="lgDash"/>
                <a:round/>
              </a:ln>
            </p:spPr>
          </p:sp>
          <p:sp>
            <p:nvSpPr>
              <p:cNvPr name="TextBox 10" id="10"/>
              <p:cNvSpPr txBox="true"/>
              <p:nvPr/>
            </p:nvSpPr>
            <p:spPr>
              <a:xfrm>
                <a:off x="0" y="-47625"/>
                <a:ext cx="947353" cy="711038"/>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0" y="942646"/>
              <a:ext cx="5497833" cy="685799"/>
            </a:xfrm>
            <a:prstGeom prst="rect">
              <a:avLst/>
            </a:prstGeom>
          </p:spPr>
          <p:txBody>
            <a:bodyPr anchor="t" rtlCol="false" tIns="0" lIns="0" bIns="0" rIns="0">
              <a:spAutoFit/>
            </a:bodyPr>
            <a:lstStyle/>
            <a:p>
              <a:pPr algn="ctr">
                <a:lnSpc>
                  <a:spcPts val="4200"/>
                </a:lnSpc>
                <a:spcBef>
                  <a:spcPct val="0"/>
                </a:spcBef>
              </a:pPr>
              <a:r>
                <a:rPr lang="en-US" b="true" sz="3000">
                  <a:solidFill>
                    <a:srgbClr val="00204C"/>
                  </a:solidFill>
                  <a:latin typeface="Roboto Bold"/>
                  <a:ea typeface="Roboto Bold"/>
                  <a:cs typeface="Roboto Bold"/>
                  <a:sym typeface="Roboto Bold"/>
                </a:rPr>
                <a:t>Data Warehouse</a:t>
              </a:r>
            </a:p>
          </p:txBody>
        </p:sp>
      </p:grpSp>
      <p:grpSp>
        <p:nvGrpSpPr>
          <p:cNvPr name="Group 12" id="12"/>
          <p:cNvGrpSpPr/>
          <p:nvPr/>
        </p:nvGrpSpPr>
        <p:grpSpPr>
          <a:xfrm rot="0">
            <a:off x="7345509" y="5901768"/>
            <a:ext cx="3596981" cy="2518896"/>
            <a:chOff x="0" y="0"/>
            <a:chExt cx="947353" cy="663413"/>
          </a:xfrm>
        </p:grpSpPr>
        <p:sp>
          <p:nvSpPr>
            <p:cNvPr name="Freeform 13" id="13"/>
            <p:cNvSpPr/>
            <p:nvPr/>
          </p:nvSpPr>
          <p:spPr>
            <a:xfrm flipH="false" flipV="false" rot="0">
              <a:off x="0" y="0"/>
              <a:ext cx="947353" cy="663413"/>
            </a:xfrm>
            <a:custGeom>
              <a:avLst/>
              <a:gdLst/>
              <a:ahLst/>
              <a:cxnLst/>
              <a:rect r="r" b="b" t="t" l="l"/>
              <a:pathLst>
                <a:path h="663413" w="947353">
                  <a:moveTo>
                    <a:pt x="109769" y="0"/>
                  </a:moveTo>
                  <a:lnTo>
                    <a:pt x="837584" y="0"/>
                  </a:lnTo>
                  <a:cubicBezTo>
                    <a:pt x="866697" y="0"/>
                    <a:pt x="894617" y="11565"/>
                    <a:pt x="915202" y="32151"/>
                  </a:cubicBezTo>
                  <a:cubicBezTo>
                    <a:pt x="935788" y="52736"/>
                    <a:pt x="947353" y="80657"/>
                    <a:pt x="947353" y="109769"/>
                  </a:cubicBezTo>
                  <a:lnTo>
                    <a:pt x="947353" y="553644"/>
                  </a:lnTo>
                  <a:cubicBezTo>
                    <a:pt x="947353" y="582756"/>
                    <a:pt x="935788" y="610677"/>
                    <a:pt x="915202" y="631262"/>
                  </a:cubicBezTo>
                  <a:cubicBezTo>
                    <a:pt x="894617" y="651848"/>
                    <a:pt x="866697" y="663413"/>
                    <a:pt x="837584" y="663413"/>
                  </a:cubicBezTo>
                  <a:lnTo>
                    <a:pt x="109769" y="663413"/>
                  </a:lnTo>
                  <a:cubicBezTo>
                    <a:pt x="80657" y="663413"/>
                    <a:pt x="52736" y="651848"/>
                    <a:pt x="32151" y="631262"/>
                  </a:cubicBezTo>
                  <a:cubicBezTo>
                    <a:pt x="11565" y="610677"/>
                    <a:pt x="0" y="582756"/>
                    <a:pt x="0" y="553644"/>
                  </a:cubicBezTo>
                  <a:lnTo>
                    <a:pt x="0" y="109769"/>
                  </a:lnTo>
                  <a:cubicBezTo>
                    <a:pt x="0" y="80657"/>
                    <a:pt x="11565" y="52736"/>
                    <a:pt x="32151" y="32151"/>
                  </a:cubicBezTo>
                  <a:cubicBezTo>
                    <a:pt x="52736" y="11565"/>
                    <a:pt x="80657" y="0"/>
                    <a:pt x="109769" y="0"/>
                  </a:cubicBezTo>
                  <a:close/>
                </a:path>
              </a:pathLst>
            </a:custGeom>
            <a:solidFill>
              <a:srgbClr val="000000">
                <a:alpha val="0"/>
              </a:srgbClr>
            </a:solidFill>
            <a:ln w="28575" cap="rnd">
              <a:solidFill>
                <a:srgbClr val="3B8061"/>
              </a:solidFill>
              <a:prstDash val="lgDash"/>
              <a:round/>
            </a:ln>
          </p:spPr>
        </p:sp>
        <p:sp>
          <p:nvSpPr>
            <p:cNvPr name="TextBox 14" id="14"/>
            <p:cNvSpPr txBox="true"/>
            <p:nvPr/>
          </p:nvSpPr>
          <p:spPr>
            <a:xfrm>
              <a:off x="0" y="-47625"/>
              <a:ext cx="947353" cy="711038"/>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7460190" y="6238045"/>
            <a:ext cx="3367621" cy="2182619"/>
          </a:xfrm>
          <a:prstGeom prst="rect">
            <a:avLst/>
          </a:prstGeom>
        </p:spPr>
        <p:txBody>
          <a:bodyPr anchor="t" rtlCol="false" tIns="0" lIns="0" bIns="0" rIns="0">
            <a:spAutoFit/>
          </a:bodyPr>
          <a:lstStyle/>
          <a:p>
            <a:pPr algn="ctr">
              <a:lnSpc>
                <a:spcPts val="3430"/>
              </a:lnSpc>
            </a:pPr>
            <a:r>
              <a:rPr lang="en-US" sz="2450" b="true">
                <a:solidFill>
                  <a:srgbClr val="00204C"/>
                </a:solidFill>
                <a:latin typeface="Roboto Bold"/>
                <a:ea typeface="Roboto Bold"/>
                <a:cs typeface="Roboto Bold"/>
                <a:sym typeface="Roboto Bold"/>
              </a:rPr>
              <a:t>Chi phí lưu trữ: </a:t>
            </a:r>
            <a:r>
              <a:rPr lang="en-US" sz="2450">
                <a:solidFill>
                  <a:srgbClr val="00204C"/>
                </a:solidFill>
                <a:latin typeface="Roboto"/>
                <a:ea typeface="Roboto"/>
                <a:cs typeface="Roboto"/>
                <a:sym typeface="Roboto"/>
              </a:rPr>
              <a:t>Data Lake có chi phí thấp, lưu trữ linh hoạt cho dữ liệu thô và bán cấu trúc</a:t>
            </a:r>
          </a:p>
          <a:p>
            <a:pPr algn="ctr">
              <a:lnSpc>
                <a:spcPts val="3430"/>
              </a:lnSpc>
              <a:spcBef>
                <a:spcPct val="0"/>
              </a:spcBef>
            </a:pPr>
          </a:p>
        </p:txBody>
      </p:sp>
      <p:sp>
        <p:nvSpPr>
          <p:cNvPr name="Freeform 16" id="16"/>
          <p:cNvSpPr/>
          <p:nvPr/>
        </p:nvSpPr>
        <p:spPr>
          <a:xfrm flipH="false" flipV="false" rot="0">
            <a:off x="11516887" y="3130389"/>
            <a:ext cx="1307838" cy="1307838"/>
          </a:xfrm>
          <a:custGeom>
            <a:avLst/>
            <a:gdLst/>
            <a:ahLst/>
            <a:cxnLst/>
            <a:rect r="r" b="b" t="t" l="l"/>
            <a:pathLst>
              <a:path h="1307838" w="1307838">
                <a:moveTo>
                  <a:pt x="0" y="0"/>
                </a:moveTo>
                <a:lnTo>
                  <a:pt x="1307838" y="0"/>
                </a:lnTo>
                <a:lnTo>
                  <a:pt x="1307838" y="1307838"/>
                </a:lnTo>
                <a:lnTo>
                  <a:pt x="0" y="1307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2373358" y="19704"/>
            <a:ext cx="14622746" cy="1336090"/>
          </a:xfrm>
          <a:prstGeom prst="rect">
            <a:avLst/>
          </a:prstGeom>
        </p:spPr>
        <p:txBody>
          <a:bodyPr anchor="t" rtlCol="false" tIns="0" lIns="0" bIns="0" rIns="0">
            <a:spAutoFit/>
          </a:bodyPr>
          <a:lstStyle/>
          <a:p>
            <a:pPr algn="ctr">
              <a:lnSpc>
                <a:spcPts val="4953"/>
              </a:lnSpc>
            </a:pPr>
            <a:r>
              <a:rPr lang="en-US" sz="3900" b="true">
                <a:solidFill>
                  <a:srgbClr val="0E2F5F"/>
                </a:solidFill>
                <a:latin typeface="Akzidenz-Grotesk Heavy"/>
                <a:ea typeface="Akzidenz-Grotesk Heavy"/>
                <a:cs typeface="Akzidenz-Grotesk Heavy"/>
                <a:sym typeface="Akzidenz-Grotesk Heavy"/>
              </a:rPr>
              <a:t>Tối ưu lưu trữ cho truy vấn nhanh (Velocity) và dung lượng lớn (Volume)</a:t>
            </a:r>
          </a:p>
        </p:txBody>
      </p:sp>
      <p:sp>
        <p:nvSpPr>
          <p:cNvPr name="AutoShape 18" id="18"/>
          <p:cNvSpPr/>
          <p:nvPr/>
        </p:nvSpPr>
        <p:spPr>
          <a:xfrm>
            <a:off x="9144000" y="5043756"/>
            <a:ext cx="0" cy="858011"/>
          </a:xfrm>
          <a:prstGeom prst="line">
            <a:avLst/>
          </a:prstGeom>
          <a:ln cap="flat" w="38100">
            <a:solidFill>
              <a:srgbClr val="000000"/>
            </a:solidFill>
            <a:prstDash val="sysDot"/>
            <a:headEnd type="none" len="sm" w="sm"/>
            <a:tailEnd type="arrow" len="sm" w="med"/>
          </a:ln>
        </p:spPr>
      </p:sp>
      <p:grpSp>
        <p:nvGrpSpPr>
          <p:cNvPr name="Group 19" id="19"/>
          <p:cNvGrpSpPr/>
          <p:nvPr/>
        </p:nvGrpSpPr>
        <p:grpSpPr>
          <a:xfrm rot="0">
            <a:off x="13399122" y="5901768"/>
            <a:ext cx="3596981" cy="2518896"/>
            <a:chOff x="0" y="0"/>
            <a:chExt cx="947353" cy="663413"/>
          </a:xfrm>
        </p:grpSpPr>
        <p:sp>
          <p:nvSpPr>
            <p:cNvPr name="Freeform 20" id="20"/>
            <p:cNvSpPr/>
            <p:nvPr/>
          </p:nvSpPr>
          <p:spPr>
            <a:xfrm flipH="false" flipV="false" rot="0">
              <a:off x="0" y="0"/>
              <a:ext cx="947353" cy="663413"/>
            </a:xfrm>
            <a:custGeom>
              <a:avLst/>
              <a:gdLst/>
              <a:ahLst/>
              <a:cxnLst/>
              <a:rect r="r" b="b" t="t" l="l"/>
              <a:pathLst>
                <a:path h="663413" w="947353">
                  <a:moveTo>
                    <a:pt x="109769" y="0"/>
                  </a:moveTo>
                  <a:lnTo>
                    <a:pt x="837584" y="0"/>
                  </a:lnTo>
                  <a:cubicBezTo>
                    <a:pt x="866697" y="0"/>
                    <a:pt x="894617" y="11565"/>
                    <a:pt x="915202" y="32151"/>
                  </a:cubicBezTo>
                  <a:cubicBezTo>
                    <a:pt x="935788" y="52736"/>
                    <a:pt x="947353" y="80657"/>
                    <a:pt x="947353" y="109769"/>
                  </a:cubicBezTo>
                  <a:lnTo>
                    <a:pt x="947353" y="553644"/>
                  </a:lnTo>
                  <a:cubicBezTo>
                    <a:pt x="947353" y="582756"/>
                    <a:pt x="935788" y="610677"/>
                    <a:pt x="915202" y="631262"/>
                  </a:cubicBezTo>
                  <a:cubicBezTo>
                    <a:pt x="894617" y="651848"/>
                    <a:pt x="866697" y="663413"/>
                    <a:pt x="837584" y="663413"/>
                  </a:cubicBezTo>
                  <a:lnTo>
                    <a:pt x="109769" y="663413"/>
                  </a:lnTo>
                  <a:cubicBezTo>
                    <a:pt x="80657" y="663413"/>
                    <a:pt x="52736" y="651848"/>
                    <a:pt x="32151" y="631262"/>
                  </a:cubicBezTo>
                  <a:cubicBezTo>
                    <a:pt x="11565" y="610677"/>
                    <a:pt x="0" y="582756"/>
                    <a:pt x="0" y="553644"/>
                  </a:cubicBezTo>
                  <a:lnTo>
                    <a:pt x="0" y="109769"/>
                  </a:lnTo>
                  <a:cubicBezTo>
                    <a:pt x="0" y="80657"/>
                    <a:pt x="11565" y="52736"/>
                    <a:pt x="32151" y="32151"/>
                  </a:cubicBezTo>
                  <a:cubicBezTo>
                    <a:pt x="52736" y="11565"/>
                    <a:pt x="80657" y="0"/>
                    <a:pt x="109769" y="0"/>
                  </a:cubicBezTo>
                  <a:close/>
                </a:path>
              </a:pathLst>
            </a:custGeom>
            <a:solidFill>
              <a:srgbClr val="000000">
                <a:alpha val="0"/>
              </a:srgbClr>
            </a:solidFill>
            <a:ln w="28575" cap="rnd">
              <a:solidFill>
                <a:srgbClr val="3B8061"/>
              </a:solidFill>
              <a:prstDash val="lgDash"/>
              <a:round/>
            </a:ln>
          </p:spPr>
        </p:sp>
        <p:sp>
          <p:nvSpPr>
            <p:cNvPr name="TextBox 21" id="21"/>
            <p:cNvSpPr txBox="true"/>
            <p:nvPr/>
          </p:nvSpPr>
          <p:spPr>
            <a:xfrm>
              <a:off x="0" y="-47625"/>
              <a:ext cx="947353" cy="711038"/>
            </a:xfrm>
            <a:prstGeom prst="rect">
              <a:avLst/>
            </a:prstGeom>
          </p:spPr>
          <p:txBody>
            <a:bodyPr anchor="ctr" rtlCol="false" tIns="50800" lIns="50800" bIns="50800" rIns="50800"/>
            <a:lstStyle/>
            <a:p>
              <a:pPr algn="ctr">
                <a:lnSpc>
                  <a:spcPts val="2800"/>
                </a:lnSpc>
              </a:pPr>
            </a:p>
          </p:txBody>
        </p:sp>
      </p:grpSp>
      <p:sp>
        <p:nvSpPr>
          <p:cNvPr name="TextBox 22" id="22"/>
          <p:cNvSpPr txBox="true"/>
          <p:nvPr/>
        </p:nvSpPr>
        <p:spPr>
          <a:xfrm rot="0">
            <a:off x="13578607" y="6054095"/>
            <a:ext cx="3367621" cy="2147566"/>
          </a:xfrm>
          <a:prstGeom prst="rect">
            <a:avLst/>
          </a:prstGeom>
        </p:spPr>
        <p:txBody>
          <a:bodyPr anchor="t" rtlCol="false" tIns="0" lIns="0" bIns="0" rIns="0">
            <a:spAutoFit/>
          </a:bodyPr>
          <a:lstStyle/>
          <a:p>
            <a:pPr algn="ctr">
              <a:lnSpc>
                <a:spcPts val="3430"/>
              </a:lnSpc>
              <a:spcBef>
                <a:spcPct val="0"/>
              </a:spcBef>
            </a:pPr>
            <a:r>
              <a:rPr lang="en-US" b="true" sz="2450">
                <a:solidFill>
                  <a:srgbClr val="00204C"/>
                </a:solidFill>
                <a:latin typeface="Roboto Bold"/>
                <a:ea typeface="Roboto Bold"/>
                <a:cs typeface="Roboto Bold"/>
                <a:sym typeface="Roboto Bold"/>
              </a:rPr>
              <a:t>Hiệu năng truy vấn: </a:t>
            </a:r>
            <a:r>
              <a:rPr lang="en-US" sz="2450">
                <a:solidFill>
                  <a:srgbClr val="00204C"/>
                </a:solidFill>
                <a:latin typeface="Roboto"/>
                <a:ea typeface="Roboto"/>
                <a:cs typeface="Roboto"/>
                <a:sym typeface="Roboto"/>
              </a:rPr>
              <a:t>Data Warehouse tối ưu cho truy vấn quan hệ, báo cáo và phân tích phức tạp</a:t>
            </a:r>
          </a:p>
        </p:txBody>
      </p:sp>
      <p:sp>
        <p:nvSpPr>
          <p:cNvPr name="AutoShape 23" id="23"/>
          <p:cNvSpPr/>
          <p:nvPr/>
        </p:nvSpPr>
        <p:spPr>
          <a:xfrm>
            <a:off x="15197613" y="5043756"/>
            <a:ext cx="0" cy="858011"/>
          </a:xfrm>
          <a:prstGeom prst="line">
            <a:avLst/>
          </a:prstGeom>
          <a:ln cap="flat" w="38100">
            <a:solidFill>
              <a:srgbClr val="000000"/>
            </a:solidFill>
            <a:prstDash val="sysDot"/>
            <a:headEnd type="none" len="sm" w="sm"/>
            <a:tailEnd type="arrow" len="sm" w="med"/>
          </a:ln>
        </p:spPr>
      </p:sp>
      <p:sp>
        <p:nvSpPr>
          <p:cNvPr name="Freeform 24" id="24"/>
          <p:cNvSpPr/>
          <p:nvPr/>
        </p:nvSpPr>
        <p:spPr>
          <a:xfrm flipH="false" flipV="false" rot="0">
            <a:off x="398607" y="748427"/>
            <a:ext cx="3076459" cy="3076459"/>
          </a:xfrm>
          <a:custGeom>
            <a:avLst/>
            <a:gdLst/>
            <a:ahLst/>
            <a:cxnLst/>
            <a:rect r="r" b="b" t="t" l="l"/>
            <a:pathLst>
              <a:path h="3076459" w="3076459">
                <a:moveTo>
                  <a:pt x="0" y="0"/>
                </a:moveTo>
                <a:lnTo>
                  <a:pt x="3076459" y="0"/>
                </a:lnTo>
                <a:lnTo>
                  <a:pt x="3076459" y="3076459"/>
                </a:lnTo>
                <a:lnTo>
                  <a:pt x="0" y="30764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4237988" y="8487339"/>
            <a:ext cx="1821500" cy="1821500"/>
          </a:xfrm>
          <a:custGeom>
            <a:avLst/>
            <a:gdLst/>
            <a:ahLst/>
            <a:cxnLst/>
            <a:rect r="r" b="b" t="t" l="l"/>
            <a:pathLst>
              <a:path h="1821500" w="1821500">
                <a:moveTo>
                  <a:pt x="0" y="0"/>
                </a:moveTo>
                <a:lnTo>
                  <a:pt x="1821499" y="0"/>
                </a:lnTo>
                <a:lnTo>
                  <a:pt x="1821499" y="1821500"/>
                </a:lnTo>
                <a:lnTo>
                  <a:pt x="0" y="18215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6" id="26"/>
          <p:cNvGrpSpPr/>
          <p:nvPr/>
        </p:nvGrpSpPr>
        <p:grpSpPr>
          <a:xfrm rot="0">
            <a:off x="398607" y="4438227"/>
            <a:ext cx="4750130" cy="6181841"/>
            <a:chOff x="0" y="0"/>
            <a:chExt cx="1251063" cy="1628139"/>
          </a:xfrm>
        </p:grpSpPr>
        <p:sp>
          <p:nvSpPr>
            <p:cNvPr name="Freeform 27" id="27"/>
            <p:cNvSpPr/>
            <p:nvPr/>
          </p:nvSpPr>
          <p:spPr>
            <a:xfrm flipH="false" flipV="false" rot="0">
              <a:off x="0" y="0"/>
              <a:ext cx="1251063" cy="1628139"/>
            </a:xfrm>
            <a:custGeom>
              <a:avLst/>
              <a:gdLst/>
              <a:ahLst/>
              <a:cxnLst/>
              <a:rect r="r" b="b" t="t" l="l"/>
              <a:pathLst>
                <a:path h="1628139" w="1251063">
                  <a:moveTo>
                    <a:pt x="0" y="0"/>
                  </a:moveTo>
                  <a:lnTo>
                    <a:pt x="1251063" y="0"/>
                  </a:lnTo>
                  <a:lnTo>
                    <a:pt x="1251063" y="1628139"/>
                  </a:lnTo>
                  <a:lnTo>
                    <a:pt x="0" y="1628139"/>
                  </a:lnTo>
                  <a:close/>
                </a:path>
              </a:pathLst>
            </a:custGeom>
            <a:solidFill>
              <a:srgbClr val="E1EDFC"/>
            </a:solidFill>
          </p:spPr>
        </p:sp>
        <p:sp>
          <p:nvSpPr>
            <p:cNvPr name="TextBox 28" id="28"/>
            <p:cNvSpPr txBox="true"/>
            <p:nvPr/>
          </p:nvSpPr>
          <p:spPr>
            <a:xfrm>
              <a:off x="0" y="-47625"/>
              <a:ext cx="1251063" cy="1675764"/>
            </a:xfrm>
            <a:prstGeom prst="rect">
              <a:avLst/>
            </a:prstGeom>
          </p:spPr>
          <p:txBody>
            <a:bodyPr anchor="ctr" rtlCol="false" tIns="50800" lIns="50800" bIns="50800" rIns="50800"/>
            <a:lstStyle/>
            <a:p>
              <a:pPr algn="ctr">
                <a:lnSpc>
                  <a:spcPts val="2800"/>
                </a:lnSpc>
              </a:pPr>
            </a:p>
          </p:txBody>
        </p:sp>
      </p:grpSp>
      <p:grpSp>
        <p:nvGrpSpPr>
          <p:cNvPr name="Group 29" id="29"/>
          <p:cNvGrpSpPr/>
          <p:nvPr/>
        </p:nvGrpSpPr>
        <p:grpSpPr>
          <a:xfrm rot="0">
            <a:off x="398607" y="1943367"/>
            <a:ext cx="4750130" cy="4750130"/>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p:spPr>
        </p:sp>
      </p:grpSp>
      <p:sp>
        <p:nvSpPr>
          <p:cNvPr name="Freeform 31" id="31"/>
          <p:cNvSpPr/>
          <p:nvPr/>
        </p:nvSpPr>
        <p:spPr>
          <a:xfrm flipH="false" flipV="false" rot="0">
            <a:off x="1028700" y="9023495"/>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2" id="32"/>
          <p:cNvSpPr/>
          <p:nvPr/>
        </p:nvSpPr>
        <p:spPr>
          <a:xfrm flipH="false" flipV="false" rot="0">
            <a:off x="17746318" y="-276701"/>
            <a:ext cx="1025128" cy="1025128"/>
          </a:xfrm>
          <a:custGeom>
            <a:avLst/>
            <a:gdLst/>
            <a:ahLst/>
            <a:cxnLst/>
            <a:rect r="r" b="b" t="t" l="l"/>
            <a:pathLst>
              <a:path h="1025128" w="1025128">
                <a:moveTo>
                  <a:pt x="0" y="0"/>
                </a:moveTo>
                <a:lnTo>
                  <a:pt x="1025127" y="0"/>
                </a:lnTo>
                <a:lnTo>
                  <a:pt x="1025127" y="1025128"/>
                </a:lnTo>
                <a:lnTo>
                  <a:pt x="0" y="1025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3" id="33"/>
          <p:cNvSpPr/>
          <p:nvPr/>
        </p:nvSpPr>
        <p:spPr>
          <a:xfrm flipH="false" flipV="false" rot="0">
            <a:off x="16246173" y="776172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4" id="34"/>
          <p:cNvSpPr/>
          <p:nvPr/>
        </p:nvSpPr>
        <p:spPr>
          <a:xfrm flipH="false" flipV="false" rot="0">
            <a:off x="14746955" y="9277914"/>
            <a:ext cx="1030925" cy="1030925"/>
          </a:xfrm>
          <a:custGeom>
            <a:avLst/>
            <a:gdLst/>
            <a:ahLst/>
            <a:cxnLst/>
            <a:rect r="r" b="b" t="t" l="l"/>
            <a:pathLst>
              <a:path h="1030925" w="1030925">
                <a:moveTo>
                  <a:pt x="0" y="0"/>
                </a:moveTo>
                <a:lnTo>
                  <a:pt x="1030924" y="0"/>
                </a:lnTo>
                <a:lnTo>
                  <a:pt x="1030924" y="1030925"/>
                </a:lnTo>
                <a:lnTo>
                  <a:pt x="0" y="10309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5" id="35"/>
          <p:cNvGrpSpPr/>
          <p:nvPr/>
        </p:nvGrpSpPr>
        <p:grpSpPr>
          <a:xfrm rot="0">
            <a:off x="17259300" y="9621299"/>
            <a:ext cx="998671" cy="665701"/>
            <a:chOff x="0" y="0"/>
            <a:chExt cx="263024" cy="175329"/>
          </a:xfrm>
        </p:grpSpPr>
        <p:sp>
          <p:nvSpPr>
            <p:cNvPr name="Freeform 36" id="36"/>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37" id="37"/>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38" id="38"/>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934192" y="173744"/>
            <a:ext cx="4520637" cy="2026280"/>
            <a:chOff x="0" y="0"/>
            <a:chExt cx="1190621" cy="533670"/>
          </a:xfrm>
        </p:grpSpPr>
        <p:sp>
          <p:nvSpPr>
            <p:cNvPr name="Freeform 3" id="3"/>
            <p:cNvSpPr/>
            <p:nvPr/>
          </p:nvSpPr>
          <p:spPr>
            <a:xfrm flipH="false" flipV="false" rot="0">
              <a:off x="0" y="0"/>
              <a:ext cx="1190621" cy="533670"/>
            </a:xfrm>
            <a:custGeom>
              <a:avLst/>
              <a:gdLst/>
              <a:ahLst/>
              <a:cxnLst/>
              <a:rect r="r" b="b" t="t" l="l"/>
              <a:pathLst>
                <a:path h="533670" w="1190621">
                  <a:moveTo>
                    <a:pt x="87341" y="0"/>
                  </a:moveTo>
                  <a:lnTo>
                    <a:pt x="1103279" y="0"/>
                  </a:lnTo>
                  <a:cubicBezTo>
                    <a:pt x="1126444" y="0"/>
                    <a:pt x="1148659" y="9202"/>
                    <a:pt x="1165039" y="25582"/>
                  </a:cubicBezTo>
                  <a:cubicBezTo>
                    <a:pt x="1181419" y="41961"/>
                    <a:pt x="1190621" y="64177"/>
                    <a:pt x="1190621" y="87341"/>
                  </a:cubicBezTo>
                  <a:lnTo>
                    <a:pt x="1190621" y="446329"/>
                  </a:lnTo>
                  <a:cubicBezTo>
                    <a:pt x="1190621" y="469493"/>
                    <a:pt x="1181419" y="491709"/>
                    <a:pt x="1165039" y="508089"/>
                  </a:cubicBezTo>
                  <a:cubicBezTo>
                    <a:pt x="1148659" y="524468"/>
                    <a:pt x="1126444" y="533670"/>
                    <a:pt x="1103279" y="533670"/>
                  </a:cubicBezTo>
                  <a:lnTo>
                    <a:pt x="87341" y="533670"/>
                  </a:lnTo>
                  <a:cubicBezTo>
                    <a:pt x="64177" y="533670"/>
                    <a:pt x="41961" y="524468"/>
                    <a:pt x="25582" y="508089"/>
                  </a:cubicBezTo>
                  <a:cubicBezTo>
                    <a:pt x="9202" y="491709"/>
                    <a:pt x="0" y="469493"/>
                    <a:pt x="0" y="446329"/>
                  </a:cubicBezTo>
                  <a:lnTo>
                    <a:pt x="0" y="87341"/>
                  </a:lnTo>
                  <a:cubicBezTo>
                    <a:pt x="0" y="64177"/>
                    <a:pt x="9202" y="41961"/>
                    <a:pt x="25582" y="25582"/>
                  </a:cubicBezTo>
                  <a:cubicBezTo>
                    <a:pt x="41961" y="9202"/>
                    <a:pt x="64177" y="0"/>
                    <a:pt x="87341" y="0"/>
                  </a:cubicBezTo>
                  <a:close/>
                </a:path>
              </a:pathLst>
            </a:custGeom>
            <a:solidFill>
              <a:srgbClr val="000000">
                <a:alpha val="0"/>
              </a:srgbClr>
            </a:solidFill>
            <a:ln w="28575" cap="rnd">
              <a:solidFill>
                <a:srgbClr val="3B8061"/>
              </a:solidFill>
              <a:prstDash val="lgDash"/>
              <a:round/>
            </a:ln>
          </p:spPr>
        </p:sp>
        <p:sp>
          <p:nvSpPr>
            <p:cNvPr name="TextBox 4" id="4"/>
            <p:cNvSpPr txBox="true"/>
            <p:nvPr/>
          </p:nvSpPr>
          <p:spPr>
            <a:xfrm>
              <a:off x="0" y="-47625"/>
              <a:ext cx="1190621" cy="581295"/>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7332999" y="249617"/>
            <a:ext cx="3670539" cy="2305683"/>
          </a:xfrm>
          <a:prstGeom prst="rect">
            <a:avLst/>
          </a:prstGeom>
        </p:spPr>
        <p:txBody>
          <a:bodyPr anchor="t" rtlCol="false" tIns="0" lIns="0" bIns="0" rIns="0">
            <a:spAutoFit/>
          </a:bodyPr>
          <a:lstStyle/>
          <a:p>
            <a:pPr algn="ctr">
              <a:lnSpc>
                <a:spcPts val="3007"/>
              </a:lnSpc>
            </a:pPr>
            <a:r>
              <a:rPr lang="en-US" sz="2148" b="true">
                <a:solidFill>
                  <a:srgbClr val="00204C"/>
                </a:solidFill>
                <a:latin typeface="Roboto Bold"/>
                <a:ea typeface="Roboto Bold"/>
                <a:cs typeface="Roboto Bold"/>
                <a:sym typeface="Roboto Bold"/>
              </a:rPr>
              <a:t>Sử dụng </a:t>
            </a:r>
            <a:r>
              <a:rPr lang="en-US" b="true" sz="2148" i="true">
                <a:solidFill>
                  <a:srgbClr val="DB719B"/>
                </a:solidFill>
                <a:latin typeface="Roboto Bold Italics"/>
                <a:ea typeface="Roboto Bold Italics"/>
                <a:cs typeface="Roboto Bold Italics"/>
                <a:sym typeface="Roboto Bold Italics"/>
              </a:rPr>
              <a:t>Redis </a:t>
            </a:r>
            <a:r>
              <a:rPr lang="en-US" sz="2148" b="true">
                <a:solidFill>
                  <a:srgbClr val="00204C"/>
                </a:solidFill>
                <a:latin typeface="Roboto Bold"/>
                <a:ea typeface="Roboto Bold"/>
                <a:cs typeface="Roboto Bold"/>
                <a:sym typeface="Roboto Bold"/>
              </a:rPr>
              <a:t>hoặc </a:t>
            </a:r>
            <a:r>
              <a:rPr lang="en-US" b="true" sz="2148" i="true">
                <a:solidFill>
                  <a:srgbClr val="DB719B"/>
                </a:solidFill>
                <a:latin typeface="Roboto Bold Italics"/>
                <a:ea typeface="Roboto Bold Italics"/>
                <a:cs typeface="Roboto Bold Italics"/>
                <a:sym typeface="Roboto Bold Italics"/>
              </a:rPr>
              <a:t>Memcached</a:t>
            </a:r>
            <a:r>
              <a:rPr lang="en-US" sz="2148" b="true">
                <a:solidFill>
                  <a:srgbClr val="00204C"/>
                </a:solidFill>
                <a:latin typeface="Roboto Bold"/>
                <a:ea typeface="Roboto Bold"/>
                <a:cs typeface="Roboto Bold"/>
                <a:sym typeface="Roboto Bold"/>
              </a:rPr>
              <a:t> để lưu trữ tạm thời các kết quả truy vấn phổ biến và các dữ liệu đề xuất nhanh</a:t>
            </a:r>
          </a:p>
          <a:p>
            <a:pPr algn="ctr">
              <a:lnSpc>
                <a:spcPts val="3222"/>
              </a:lnSpc>
              <a:spcBef>
                <a:spcPct val="0"/>
              </a:spcBef>
            </a:pPr>
          </a:p>
        </p:txBody>
      </p:sp>
      <p:sp>
        <p:nvSpPr>
          <p:cNvPr name="TextBox 6" id="6"/>
          <p:cNvSpPr txBox="true"/>
          <p:nvPr/>
        </p:nvSpPr>
        <p:spPr>
          <a:xfrm rot="0">
            <a:off x="2373358" y="654"/>
            <a:ext cx="11205249" cy="807720"/>
          </a:xfrm>
          <a:prstGeom prst="rect">
            <a:avLst/>
          </a:prstGeom>
        </p:spPr>
        <p:txBody>
          <a:bodyPr anchor="t" rtlCol="false" tIns="0" lIns="0" bIns="0" rIns="0">
            <a:spAutoFit/>
          </a:bodyPr>
          <a:lstStyle/>
          <a:p>
            <a:pPr algn="l">
              <a:lnSpc>
                <a:spcPts val="5715"/>
              </a:lnSpc>
            </a:pPr>
            <a:r>
              <a:rPr lang="en-US" sz="4500" b="true">
                <a:solidFill>
                  <a:srgbClr val="0E2F5F"/>
                </a:solidFill>
                <a:latin typeface="Akzidenz-Grotesk Heavy"/>
                <a:ea typeface="Akzidenz-Grotesk Heavy"/>
                <a:cs typeface="Akzidenz-Grotesk Heavy"/>
                <a:sym typeface="Akzidenz-Grotesk Heavy"/>
              </a:rPr>
              <a:t>Caching Layer</a:t>
            </a:r>
          </a:p>
        </p:txBody>
      </p:sp>
      <p:sp>
        <p:nvSpPr>
          <p:cNvPr name="TextBox 7" id="7"/>
          <p:cNvSpPr txBox="true"/>
          <p:nvPr/>
        </p:nvSpPr>
        <p:spPr>
          <a:xfrm rot="0">
            <a:off x="5032522" y="4547828"/>
            <a:ext cx="11205249" cy="807720"/>
          </a:xfrm>
          <a:prstGeom prst="rect">
            <a:avLst/>
          </a:prstGeom>
        </p:spPr>
        <p:txBody>
          <a:bodyPr anchor="t" rtlCol="false" tIns="0" lIns="0" bIns="0" rIns="0">
            <a:spAutoFit/>
          </a:bodyPr>
          <a:lstStyle/>
          <a:p>
            <a:pPr algn="l">
              <a:lnSpc>
                <a:spcPts val="5715"/>
              </a:lnSpc>
            </a:pPr>
            <a:r>
              <a:rPr lang="en-US" sz="4500" b="true">
                <a:solidFill>
                  <a:srgbClr val="0E2F5F"/>
                </a:solidFill>
                <a:latin typeface="Akzidenz-Grotesk Heavy"/>
                <a:ea typeface="Akzidenz-Grotesk Heavy"/>
                <a:cs typeface="Akzidenz-Grotesk Heavy"/>
                <a:sym typeface="Akzidenz-Grotesk Heavy"/>
              </a:rPr>
              <a:t>Partitioning &amp; Indexing</a:t>
            </a:r>
          </a:p>
        </p:txBody>
      </p:sp>
      <p:grpSp>
        <p:nvGrpSpPr>
          <p:cNvPr name="Group 8" id="8"/>
          <p:cNvGrpSpPr/>
          <p:nvPr/>
        </p:nvGrpSpPr>
        <p:grpSpPr>
          <a:xfrm rot="0">
            <a:off x="12516819" y="208299"/>
            <a:ext cx="4520637" cy="2026280"/>
            <a:chOff x="0" y="0"/>
            <a:chExt cx="1190621" cy="533670"/>
          </a:xfrm>
        </p:grpSpPr>
        <p:sp>
          <p:nvSpPr>
            <p:cNvPr name="Freeform 9" id="9"/>
            <p:cNvSpPr/>
            <p:nvPr/>
          </p:nvSpPr>
          <p:spPr>
            <a:xfrm flipH="false" flipV="false" rot="0">
              <a:off x="0" y="0"/>
              <a:ext cx="1190621" cy="533670"/>
            </a:xfrm>
            <a:custGeom>
              <a:avLst/>
              <a:gdLst/>
              <a:ahLst/>
              <a:cxnLst/>
              <a:rect r="r" b="b" t="t" l="l"/>
              <a:pathLst>
                <a:path h="533670" w="1190621">
                  <a:moveTo>
                    <a:pt x="87341" y="0"/>
                  </a:moveTo>
                  <a:lnTo>
                    <a:pt x="1103279" y="0"/>
                  </a:lnTo>
                  <a:cubicBezTo>
                    <a:pt x="1126444" y="0"/>
                    <a:pt x="1148659" y="9202"/>
                    <a:pt x="1165039" y="25582"/>
                  </a:cubicBezTo>
                  <a:cubicBezTo>
                    <a:pt x="1181419" y="41961"/>
                    <a:pt x="1190621" y="64177"/>
                    <a:pt x="1190621" y="87341"/>
                  </a:cubicBezTo>
                  <a:lnTo>
                    <a:pt x="1190621" y="446329"/>
                  </a:lnTo>
                  <a:cubicBezTo>
                    <a:pt x="1190621" y="469493"/>
                    <a:pt x="1181419" y="491709"/>
                    <a:pt x="1165039" y="508089"/>
                  </a:cubicBezTo>
                  <a:cubicBezTo>
                    <a:pt x="1148659" y="524468"/>
                    <a:pt x="1126444" y="533670"/>
                    <a:pt x="1103279" y="533670"/>
                  </a:cubicBezTo>
                  <a:lnTo>
                    <a:pt x="87341" y="533670"/>
                  </a:lnTo>
                  <a:cubicBezTo>
                    <a:pt x="64177" y="533670"/>
                    <a:pt x="41961" y="524468"/>
                    <a:pt x="25582" y="508089"/>
                  </a:cubicBezTo>
                  <a:cubicBezTo>
                    <a:pt x="9202" y="491709"/>
                    <a:pt x="0" y="469493"/>
                    <a:pt x="0" y="446329"/>
                  </a:cubicBezTo>
                  <a:lnTo>
                    <a:pt x="0" y="87341"/>
                  </a:lnTo>
                  <a:cubicBezTo>
                    <a:pt x="0" y="64177"/>
                    <a:pt x="9202" y="41961"/>
                    <a:pt x="25582" y="25582"/>
                  </a:cubicBezTo>
                  <a:cubicBezTo>
                    <a:pt x="41961" y="9202"/>
                    <a:pt x="64177" y="0"/>
                    <a:pt x="87341" y="0"/>
                  </a:cubicBezTo>
                  <a:close/>
                </a:path>
              </a:pathLst>
            </a:custGeom>
            <a:solidFill>
              <a:srgbClr val="000000">
                <a:alpha val="0"/>
              </a:srgbClr>
            </a:solidFill>
            <a:ln w="28575" cap="rnd">
              <a:solidFill>
                <a:srgbClr val="3B8061"/>
              </a:solidFill>
              <a:prstDash val="lgDash"/>
              <a:round/>
            </a:ln>
          </p:spPr>
        </p:sp>
        <p:sp>
          <p:nvSpPr>
            <p:cNvPr name="TextBox 10" id="10"/>
            <p:cNvSpPr txBox="true"/>
            <p:nvPr/>
          </p:nvSpPr>
          <p:spPr>
            <a:xfrm>
              <a:off x="0" y="-47625"/>
              <a:ext cx="1190621" cy="581295"/>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12915626" y="284172"/>
            <a:ext cx="3670539" cy="1924683"/>
          </a:xfrm>
          <a:prstGeom prst="rect">
            <a:avLst/>
          </a:prstGeom>
        </p:spPr>
        <p:txBody>
          <a:bodyPr anchor="t" rtlCol="false" tIns="0" lIns="0" bIns="0" rIns="0">
            <a:spAutoFit/>
          </a:bodyPr>
          <a:lstStyle/>
          <a:p>
            <a:pPr algn="ctr">
              <a:lnSpc>
                <a:spcPts val="3007"/>
              </a:lnSpc>
            </a:pPr>
            <a:r>
              <a:rPr lang="en-US" sz="2148" b="true">
                <a:solidFill>
                  <a:srgbClr val="DB719B"/>
                </a:solidFill>
                <a:latin typeface="Roboto Bold"/>
                <a:ea typeface="Roboto Bold"/>
                <a:cs typeface="Roboto Bold"/>
                <a:sym typeface="Roboto Bold"/>
              </a:rPr>
              <a:t>C</a:t>
            </a:r>
            <a:r>
              <a:rPr lang="en-US" b="true" sz="2148">
                <a:solidFill>
                  <a:srgbClr val="DB719B"/>
                </a:solidFill>
                <a:latin typeface="Roboto Bold"/>
                <a:ea typeface="Roboto Bold"/>
                <a:cs typeface="Roboto Bold"/>
                <a:sym typeface="Roboto Bold"/>
              </a:rPr>
              <a:t>ache</a:t>
            </a:r>
            <a:r>
              <a:rPr lang="en-US" sz="2148" b="true">
                <a:solidFill>
                  <a:srgbClr val="00204C"/>
                </a:solidFill>
                <a:latin typeface="Roboto Bold"/>
                <a:ea typeface="Roboto Bold"/>
                <a:cs typeface="Roboto Bold"/>
                <a:sym typeface="Roboto Bold"/>
              </a:rPr>
              <a:t> được cấu hình tự động làm mới hoặc hết hạn (</a:t>
            </a:r>
            <a:r>
              <a:rPr lang="en-US" b="true" sz="2148" i="true">
                <a:solidFill>
                  <a:srgbClr val="DB719B"/>
                </a:solidFill>
                <a:latin typeface="Roboto Bold Italics"/>
                <a:ea typeface="Roboto Bold Italics"/>
                <a:cs typeface="Roboto Bold Italics"/>
                <a:sym typeface="Roboto Bold Italics"/>
              </a:rPr>
              <a:t>TTL - time to live</a:t>
            </a:r>
            <a:r>
              <a:rPr lang="en-US" sz="2148" b="true">
                <a:solidFill>
                  <a:srgbClr val="00204C"/>
                </a:solidFill>
                <a:latin typeface="Roboto Bold"/>
                <a:ea typeface="Roboto Bold"/>
                <a:cs typeface="Roboto Bold"/>
                <a:sym typeface="Roboto Bold"/>
              </a:rPr>
              <a:t>) để đảm bảo dữ liệu kịp thời và chính xác</a:t>
            </a:r>
          </a:p>
          <a:p>
            <a:pPr algn="ctr">
              <a:lnSpc>
                <a:spcPts val="3222"/>
              </a:lnSpc>
              <a:spcBef>
                <a:spcPct val="0"/>
              </a:spcBef>
            </a:pPr>
          </a:p>
        </p:txBody>
      </p:sp>
      <p:grpSp>
        <p:nvGrpSpPr>
          <p:cNvPr name="Group 12" id="12"/>
          <p:cNvGrpSpPr/>
          <p:nvPr/>
        </p:nvGrpSpPr>
        <p:grpSpPr>
          <a:xfrm rot="0">
            <a:off x="10042712" y="2555300"/>
            <a:ext cx="4948214" cy="2026280"/>
            <a:chOff x="0" y="0"/>
            <a:chExt cx="1303233" cy="533670"/>
          </a:xfrm>
        </p:grpSpPr>
        <p:sp>
          <p:nvSpPr>
            <p:cNvPr name="Freeform 13" id="13"/>
            <p:cNvSpPr/>
            <p:nvPr/>
          </p:nvSpPr>
          <p:spPr>
            <a:xfrm flipH="false" flipV="false" rot="0">
              <a:off x="0" y="0"/>
              <a:ext cx="1303233" cy="533670"/>
            </a:xfrm>
            <a:custGeom>
              <a:avLst/>
              <a:gdLst/>
              <a:ahLst/>
              <a:cxnLst/>
              <a:rect r="r" b="b" t="t" l="l"/>
              <a:pathLst>
                <a:path h="533670" w="1303233">
                  <a:moveTo>
                    <a:pt x="79794" y="0"/>
                  </a:moveTo>
                  <a:lnTo>
                    <a:pt x="1223439" y="0"/>
                  </a:lnTo>
                  <a:cubicBezTo>
                    <a:pt x="1267508" y="0"/>
                    <a:pt x="1303233" y="35725"/>
                    <a:pt x="1303233" y="79794"/>
                  </a:cubicBezTo>
                  <a:lnTo>
                    <a:pt x="1303233" y="453876"/>
                  </a:lnTo>
                  <a:cubicBezTo>
                    <a:pt x="1303233" y="497945"/>
                    <a:pt x="1267508" y="533670"/>
                    <a:pt x="1223439" y="533670"/>
                  </a:cubicBezTo>
                  <a:lnTo>
                    <a:pt x="79794" y="533670"/>
                  </a:lnTo>
                  <a:cubicBezTo>
                    <a:pt x="35725" y="533670"/>
                    <a:pt x="0" y="497945"/>
                    <a:pt x="0" y="453876"/>
                  </a:cubicBezTo>
                  <a:lnTo>
                    <a:pt x="0" y="79794"/>
                  </a:lnTo>
                  <a:cubicBezTo>
                    <a:pt x="0" y="35725"/>
                    <a:pt x="35725" y="0"/>
                    <a:pt x="79794" y="0"/>
                  </a:cubicBezTo>
                  <a:close/>
                </a:path>
              </a:pathLst>
            </a:custGeom>
            <a:solidFill>
              <a:srgbClr val="000000">
                <a:alpha val="0"/>
              </a:srgbClr>
            </a:solidFill>
            <a:ln w="28575" cap="rnd">
              <a:solidFill>
                <a:srgbClr val="3B8061"/>
              </a:solidFill>
              <a:prstDash val="lgDash"/>
              <a:round/>
            </a:ln>
          </p:spPr>
        </p:sp>
        <p:sp>
          <p:nvSpPr>
            <p:cNvPr name="TextBox 14" id="14"/>
            <p:cNvSpPr txBox="true"/>
            <p:nvPr/>
          </p:nvSpPr>
          <p:spPr>
            <a:xfrm>
              <a:off x="0" y="-47625"/>
              <a:ext cx="1303233" cy="581295"/>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0257882" y="2756566"/>
            <a:ext cx="4517874" cy="1776286"/>
          </a:xfrm>
          <a:prstGeom prst="rect">
            <a:avLst/>
          </a:prstGeom>
        </p:spPr>
        <p:txBody>
          <a:bodyPr anchor="t" rtlCol="false" tIns="0" lIns="0" bIns="0" rIns="0">
            <a:spAutoFit/>
          </a:bodyPr>
          <a:lstStyle/>
          <a:p>
            <a:pPr algn="ctr">
              <a:lnSpc>
                <a:spcPts val="2794"/>
              </a:lnSpc>
            </a:pPr>
            <a:r>
              <a:rPr lang="en-US" sz="1996" b="true">
                <a:solidFill>
                  <a:srgbClr val="000000"/>
                </a:solidFill>
                <a:latin typeface="Roboto Bold"/>
                <a:ea typeface="Roboto Bold"/>
                <a:cs typeface="Roboto Bold"/>
                <a:sym typeface="Roboto Bold"/>
              </a:rPr>
              <a:t>Việc sử dụng c</a:t>
            </a:r>
            <a:r>
              <a:rPr lang="en-US" b="true" sz="1996">
                <a:solidFill>
                  <a:srgbClr val="000000"/>
                </a:solidFill>
                <a:latin typeface="Roboto Bold"/>
                <a:ea typeface="Roboto Bold"/>
                <a:cs typeface="Roboto Bold"/>
                <a:sym typeface="Roboto Bold"/>
              </a:rPr>
              <a:t>ache</a:t>
            </a:r>
            <a:r>
              <a:rPr lang="en-US" sz="1996" b="true">
                <a:solidFill>
                  <a:srgbClr val="000000"/>
                </a:solidFill>
                <a:latin typeface="Roboto Bold"/>
                <a:ea typeface="Roboto Bold"/>
                <a:cs typeface="Roboto Bold"/>
                <a:sym typeface="Roboto Bold"/>
              </a:rPr>
              <a:t> giảm thiểu số truy vấn trực tiếp đến </a:t>
            </a:r>
            <a:r>
              <a:rPr lang="en-US" b="true" sz="1996" i="true">
                <a:solidFill>
                  <a:srgbClr val="DB719B"/>
                </a:solidFill>
                <a:latin typeface="Roboto Bold Italics"/>
                <a:ea typeface="Roboto Bold Italics"/>
                <a:cs typeface="Roboto Bold Italics"/>
                <a:sym typeface="Roboto Bold Italics"/>
              </a:rPr>
              <a:t>Data Warehouse</a:t>
            </a:r>
            <a:r>
              <a:rPr lang="en-US" sz="1996" b="true">
                <a:solidFill>
                  <a:srgbClr val="000000"/>
                </a:solidFill>
                <a:latin typeface="Roboto Bold"/>
                <a:ea typeface="Roboto Bold"/>
                <a:cs typeface="Roboto Bold"/>
                <a:sym typeface="Roboto Bold"/>
              </a:rPr>
              <a:t>,</a:t>
            </a:r>
            <a:r>
              <a:rPr lang="en-US" b="true" sz="1996">
                <a:solidFill>
                  <a:srgbClr val="000000"/>
                </a:solidFill>
                <a:latin typeface="Roboto Bold"/>
                <a:ea typeface="Roboto Bold"/>
                <a:cs typeface="Roboto Bold"/>
                <a:sym typeface="Roboto Bold"/>
              </a:rPr>
              <a:t> </a:t>
            </a:r>
            <a:r>
              <a:rPr lang="en-US" sz="1996" b="true">
                <a:solidFill>
                  <a:srgbClr val="000000"/>
                </a:solidFill>
                <a:latin typeface="Roboto Bold"/>
                <a:ea typeface="Roboto Bold"/>
                <a:cs typeface="Roboto Bold"/>
                <a:sym typeface="Roboto Bold"/>
              </a:rPr>
              <a:t>giảm</a:t>
            </a:r>
            <a:r>
              <a:rPr lang="en-US" b="true" sz="1996">
                <a:solidFill>
                  <a:srgbClr val="000000"/>
                </a:solidFill>
                <a:latin typeface="Roboto Bold"/>
                <a:ea typeface="Roboto Bold"/>
                <a:cs typeface="Roboto Bold"/>
                <a:sym typeface="Roboto Bold"/>
              </a:rPr>
              <a:t> t</a:t>
            </a:r>
            <a:r>
              <a:rPr lang="en-US" sz="1996" b="true">
                <a:solidFill>
                  <a:srgbClr val="000000"/>
                </a:solidFill>
                <a:latin typeface="Roboto Bold"/>
                <a:ea typeface="Roboto Bold"/>
                <a:cs typeface="Roboto Bold"/>
                <a:sym typeface="Roboto Bold"/>
              </a:rPr>
              <a:t>ả</a:t>
            </a:r>
            <a:r>
              <a:rPr lang="en-US" b="true" sz="1996">
                <a:solidFill>
                  <a:srgbClr val="000000"/>
                </a:solidFill>
                <a:latin typeface="Roboto Bold"/>
                <a:ea typeface="Roboto Bold"/>
                <a:cs typeface="Roboto Bold"/>
                <a:sym typeface="Roboto Bold"/>
              </a:rPr>
              <a:t>i</a:t>
            </a:r>
            <a:r>
              <a:rPr lang="en-US" sz="1996" b="true">
                <a:solidFill>
                  <a:srgbClr val="000000"/>
                </a:solidFill>
                <a:latin typeface="Roboto Bold"/>
                <a:ea typeface="Roboto Bold"/>
                <a:cs typeface="Roboto Bold"/>
                <a:sym typeface="Roboto Bold"/>
              </a:rPr>
              <a:t> hệ</a:t>
            </a:r>
            <a:r>
              <a:rPr lang="en-US" b="true" sz="1996">
                <a:solidFill>
                  <a:srgbClr val="000000"/>
                </a:solidFill>
                <a:latin typeface="Roboto Bold"/>
                <a:ea typeface="Roboto Bold"/>
                <a:cs typeface="Roboto Bold"/>
                <a:sym typeface="Roboto Bold"/>
              </a:rPr>
              <a:t> t</a:t>
            </a:r>
            <a:r>
              <a:rPr lang="en-US" sz="1996" b="true">
                <a:solidFill>
                  <a:srgbClr val="000000"/>
                </a:solidFill>
                <a:latin typeface="Roboto Bold"/>
                <a:ea typeface="Roboto Bold"/>
                <a:cs typeface="Roboto Bold"/>
                <a:sym typeface="Roboto Bold"/>
              </a:rPr>
              <a:t>hống</a:t>
            </a:r>
            <a:r>
              <a:rPr lang="en-US" b="true" sz="1996">
                <a:solidFill>
                  <a:srgbClr val="000000"/>
                </a:solidFill>
                <a:latin typeface="Roboto Bold"/>
                <a:ea typeface="Roboto Bold"/>
                <a:cs typeface="Roboto Bold"/>
                <a:sym typeface="Roboto Bold"/>
              </a:rPr>
              <a:t> v</a:t>
            </a:r>
            <a:r>
              <a:rPr lang="en-US" sz="1996" b="true">
                <a:solidFill>
                  <a:srgbClr val="000000"/>
                </a:solidFill>
                <a:latin typeface="Roboto Bold"/>
                <a:ea typeface="Roboto Bold"/>
                <a:cs typeface="Roboto Bold"/>
                <a:sym typeface="Roboto Bold"/>
              </a:rPr>
              <a:t>à tăng khả năng phục vụ số lượng lớn người dùng đồng thời</a:t>
            </a:r>
          </a:p>
          <a:p>
            <a:pPr algn="ctr">
              <a:lnSpc>
                <a:spcPts val="2994"/>
              </a:lnSpc>
              <a:spcBef>
                <a:spcPct val="0"/>
              </a:spcBef>
            </a:pPr>
          </a:p>
        </p:txBody>
      </p:sp>
      <p:grpSp>
        <p:nvGrpSpPr>
          <p:cNvPr name="Group 16" id="16"/>
          <p:cNvGrpSpPr/>
          <p:nvPr/>
        </p:nvGrpSpPr>
        <p:grpSpPr>
          <a:xfrm rot="0">
            <a:off x="5032522" y="5445621"/>
            <a:ext cx="4520637" cy="2026280"/>
            <a:chOff x="0" y="0"/>
            <a:chExt cx="1190621" cy="533670"/>
          </a:xfrm>
        </p:grpSpPr>
        <p:sp>
          <p:nvSpPr>
            <p:cNvPr name="Freeform 17" id="17"/>
            <p:cNvSpPr/>
            <p:nvPr/>
          </p:nvSpPr>
          <p:spPr>
            <a:xfrm flipH="false" flipV="false" rot="0">
              <a:off x="0" y="0"/>
              <a:ext cx="1190621" cy="533670"/>
            </a:xfrm>
            <a:custGeom>
              <a:avLst/>
              <a:gdLst/>
              <a:ahLst/>
              <a:cxnLst/>
              <a:rect r="r" b="b" t="t" l="l"/>
              <a:pathLst>
                <a:path h="533670" w="1190621">
                  <a:moveTo>
                    <a:pt x="87341" y="0"/>
                  </a:moveTo>
                  <a:lnTo>
                    <a:pt x="1103279" y="0"/>
                  </a:lnTo>
                  <a:cubicBezTo>
                    <a:pt x="1126444" y="0"/>
                    <a:pt x="1148659" y="9202"/>
                    <a:pt x="1165039" y="25582"/>
                  </a:cubicBezTo>
                  <a:cubicBezTo>
                    <a:pt x="1181419" y="41961"/>
                    <a:pt x="1190621" y="64177"/>
                    <a:pt x="1190621" y="87341"/>
                  </a:cubicBezTo>
                  <a:lnTo>
                    <a:pt x="1190621" y="446329"/>
                  </a:lnTo>
                  <a:cubicBezTo>
                    <a:pt x="1190621" y="469493"/>
                    <a:pt x="1181419" y="491709"/>
                    <a:pt x="1165039" y="508089"/>
                  </a:cubicBezTo>
                  <a:cubicBezTo>
                    <a:pt x="1148659" y="524468"/>
                    <a:pt x="1126444" y="533670"/>
                    <a:pt x="1103279" y="533670"/>
                  </a:cubicBezTo>
                  <a:lnTo>
                    <a:pt x="87341" y="533670"/>
                  </a:lnTo>
                  <a:cubicBezTo>
                    <a:pt x="64177" y="533670"/>
                    <a:pt x="41961" y="524468"/>
                    <a:pt x="25582" y="508089"/>
                  </a:cubicBezTo>
                  <a:cubicBezTo>
                    <a:pt x="9202" y="491709"/>
                    <a:pt x="0" y="469493"/>
                    <a:pt x="0" y="446329"/>
                  </a:cubicBezTo>
                  <a:lnTo>
                    <a:pt x="0" y="87341"/>
                  </a:lnTo>
                  <a:cubicBezTo>
                    <a:pt x="0" y="64177"/>
                    <a:pt x="9202" y="41961"/>
                    <a:pt x="25582" y="25582"/>
                  </a:cubicBezTo>
                  <a:cubicBezTo>
                    <a:pt x="41961" y="9202"/>
                    <a:pt x="64177" y="0"/>
                    <a:pt x="87341" y="0"/>
                  </a:cubicBezTo>
                  <a:close/>
                </a:path>
              </a:pathLst>
            </a:custGeom>
            <a:solidFill>
              <a:srgbClr val="000000">
                <a:alpha val="0"/>
              </a:srgbClr>
            </a:solidFill>
            <a:ln w="28575" cap="rnd">
              <a:solidFill>
                <a:srgbClr val="3B8061"/>
              </a:solidFill>
              <a:prstDash val="lgDash"/>
              <a:round/>
            </a:ln>
          </p:spPr>
        </p:sp>
        <p:sp>
          <p:nvSpPr>
            <p:cNvPr name="TextBox 18" id="18"/>
            <p:cNvSpPr txBox="true"/>
            <p:nvPr/>
          </p:nvSpPr>
          <p:spPr>
            <a:xfrm>
              <a:off x="0" y="-47625"/>
              <a:ext cx="1190621" cy="581295"/>
            </a:xfrm>
            <a:prstGeom prst="rect">
              <a:avLst/>
            </a:prstGeom>
          </p:spPr>
          <p:txBody>
            <a:bodyPr anchor="ctr" rtlCol="false" tIns="50800" lIns="50800" bIns="50800" rIns="50800"/>
            <a:lstStyle/>
            <a:p>
              <a:pPr algn="ctr">
                <a:lnSpc>
                  <a:spcPts val="2800"/>
                </a:lnSpc>
              </a:pPr>
            </a:p>
          </p:txBody>
        </p:sp>
      </p:grpSp>
      <p:sp>
        <p:nvSpPr>
          <p:cNvPr name="TextBox 19" id="19"/>
          <p:cNvSpPr txBox="true"/>
          <p:nvPr/>
        </p:nvSpPr>
        <p:spPr>
          <a:xfrm rot="0">
            <a:off x="5032522" y="5531078"/>
            <a:ext cx="4520637" cy="1924683"/>
          </a:xfrm>
          <a:prstGeom prst="rect">
            <a:avLst/>
          </a:prstGeom>
        </p:spPr>
        <p:txBody>
          <a:bodyPr anchor="t" rtlCol="false" tIns="0" lIns="0" bIns="0" rIns="0">
            <a:spAutoFit/>
          </a:bodyPr>
          <a:lstStyle/>
          <a:p>
            <a:pPr algn="ctr">
              <a:lnSpc>
                <a:spcPts val="3007"/>
              </a:lnSpc>
            </a:pPr>
            <a:r>
              <a:rPr lang="en-US" sz="2148" b="true">
                <a:solidFill>
                  <a:srgbClr val="00204C"/>
                </a:solidFill>
                <a:latin typeface="Roboto Bold"/>
                <a:ea typeface="Roboto Bold"/>
                <a:cs typeface="Roboto Bold"/>
                <a:sym typeface="Roboto Bold"/>
              </a:rPr>
              <a:t>Áp dụng </a:t>
            </a:r>
            <a:r>
              <a:rPr lang="en-US" b="true" sz="2148" i="true">
                <a:solidFill>
                  <a:srgbClr val="DB719B"/>
                </a:solidFill>
                <a:latin typeface="Roboto Bold Italics"/>
                <a:ea typeface="Roboto Bold Italics"/>
                <a:cs typeface="Roboto Bold Italics"/>
                <a:sym typeface="Roboto Bold Italics"/>
              </a:rPr>
              <a:t>partitioning</a:t>
            </a:r>
            <a:r>
              <a:rPr lang="en-US" b="true" sz="2148">
                <a:solidFill>
                  <a:srgbClr val="00204C"/>
                </a:solidFill>
                <a:latin typeface="Roboto Bold"/>
                <a:ea typeface="Roboto Bold"/>
                <a:cs typeface="Roboto Bold"/>
                <a:sym typeface="Roboto Bold"/>
              </a:rPr>
              <a:t> </a:t>
            </a:r>
            <a:r>
              <a:rPr lang="en-US" sz="2148" b="true">
                <a:solidFill>
                  <a:srgbClr val="00204C"/>
                </a:solidFill>
                <a:latin typeface="Roboto Bold"/>
                <a:ea typeface="Roboto Bold"/>
                <a:cs typeface="Roboto Bold"/>
                <a:sym typeface="Roboto Bold"/>
              </a:rPr>
              <a:t>theo </a:t>
            </a:r>
            <a:r>
              <a:rPr lang="en-US" b="true" sz="2148">
                <a:solidFill>
                  <a:srgbClr val="00204C"/>
                </a:solidFill>
                <a:latin typeface="Roboto Bold"/>
                <a:ea typeface="Roboto Bold"/>
                <a:cs typeface="Roboto Bold"/>
                <a:sym typeface="Roboto Bold"/>
              </a:rPr>
              <a:t>c</a:t>
            </a:r>
            <a:r>
              <a:rPr lang="en-US" sz="2148" b="true">
                <a:solidFill>
                  <a:srgbClr val="00204C"/>
                </a:solidFill>
                <a:latin typeface="Roboto Bold"/>
                <a:ea typeface="Roboto Bold"/>
                <a:cs typeface="Roboto Bold"/>
                <a:sym typeface="Roboto Bold"/>
              </a:rPr>
              <a:t>ác tiêu </a:t>
            </a:r>
            <a:r>
              <a:rPr lang="en-US" b="true" sz="2148">
                <a:solidFill>
                  <a:srgbClr val="00204C"/>
                </a:solidFill>
                <a:latin typeface="Roboto Bold"/>
                <a:ea typeface="Roboto Bold"/>
                <a:cs typeface="Roboto Bold"/>
                <a:sym typeface="Roboto Bold"/>
              </a:rPr>
              <a:t>ch</a:t>
            </a:r>
            <a:r>
              <a:rPr lang="en-US" sz="2148" b="true">
                <a:solidFill>
                  <a:srgbClr val="00204C"/>
                </a:solidFill>
                <a:latin typeface="Roboto Bold"/>
                <a:ea typeface="Roboto Bold"/>
                <a:cs typeface="Roboto Bold"/>
                <a:sym typeface="Roboto Bold"/>
              </a:rPr>
              <a:t>í như: Khu vực địa lý (ví dụ: thành phố, quận huyện)</a:t>
            </a:r>
          </a:p>
          <a:p>
            <a:pPr algn="ctr">
              <a:lnSpc>
                <a:spcPts val="3007"/>
              </a:lnSpc>
            </a:pPr>
            <a:r>
              <a:rPr lang="en-US" sz="2148" b="true">
                <a:solidFill>
                  <a:srgbClr val="00204C"/>
                </a:solidFill>
                <a:latin typeface="Roboto Bold"/>
                <a:ea typeface="Roboto Bold"/>
                <a:cs typeface="Roboto Bold"/>
                <a:sym typeface="Roboto Bold"/>
              </a:rPr>
              <a:t>Thời gian (ngày, tháng, quý)</a:t>
            </a:r>
          </a:p>
          <a:p>
            <a:pPr algn="ctr">
              <a:lnSpc>
                <a:spcPts val="3222"/>
              </a:lnSpc>
              <a:spcBef>
                <a:spcPct val="0"/>
              </a:spcBef>
            </a:pPr>
          </a:p>
        </p:txBody>
      </p:sp>
      <p:grpSp>
        <p:nvGrpSpPr>
          <p:cNvPr name="Group 20" id="20"/>
          <p:cNvGrpSpPr/>
          <p:nvPr/>
        </p:nvGrpSpPr>
        <p:grpSpPr>
          <a:xfrm rot="0">
            <a:off x="11039343" y="5455205"/>
            <a:ext cx="4520637" cy="2026280"/>
            <a:chOff x="0" y="0"/>
            <a:chExt cx="1190621" cy="533670"/>
          </a:xfrm>
        </p:grpSpPr>
        <p:sp>
          <p:nvSpPr>
            <p:cNvPr name="Freeform 21" id="21"/>
            <p:cNvSpPr/>
            <p:nvPr/>
          </p:nvSpPr>
          <p:spPr>
            <a:xfrm flipH="false" flipV="false" rot="0">
              <a:off x="0" y="0"/>
              <a:ext cx="1190621" cy="533670"/>
            </a:xfrm>
            <a:custGeom>
              <a:avLst/>
              <a:gdLst/>
              <a:ahLst/>
              <a:cxnLst/>
              <a:rect r="r" b="b" t="t" l="l"/>
              <a:pathLst>
                <a:path h="533670" w="1190621">
                  <a:moveTo>
                    <a:pt x="87341" y="0"/>
                  </a:moveTo>
                  <a:lnTo>
                    <a:pt x="1103279" y="0"/>
                  </a:lnTo>
                  <a:cubicBezTo>
                    <a:pt x="1126444" y="0"/>
                    <a:pt x="1148659" y="9202"/>
                    <a:pt x="1165039" y="25582"/>
                  </a:cubicBezTo>
                  <a:cubicBezTo>
                    <a:pt x="1181419" y="41961"/>
                    <a:pt x="1190621" y="64177"/>
                    <a:pt x="1190621" y="87341"/>
                  </a:cubicBezTo>
                  <a:lnTo>
                    <a:pt x="1190621" y="446329"/>
                  </a:lnTo>
                  <a:cubicBezTo>
                    <a:pt x="1190621" y="469493"/>
                    <a:pt x="1181419" y="491709"/>
                    <a:pt x="1165039" y="508089"/>
                  </a:cubicBezTo>
                  <a:cubicBezTo>
                    <a:pt x="1148659" y="524468"/>
                    <a:pt x="1126444" y="533670"/>
                    <a:pt x="1103279" y="533670"/>
                  </a:cubicBezTo>
                  <a:lnTo>
                    <a:pt x="87341" y="533670"/>
                  </a:lnTo>
                  <a:cubicBezTo>
                    <a:pt x="64177" y="533670"/>
                    <a:pt x="41961" y="524468"/>
                    <a:pt x="25582" y="508089"/>
                  </a:cubicBezTo>
                  <a:cubicBezTo>
                    <a:pt x="9202" y="491709"/>
                    <a:pt x="0" y="469493"/>
                    <a:pt x="0" y="446329"/>
                  </a:cubicBezTo>
                  <a:lnTo>
                    <a:pt x="0" y="87341"/>
                  </a:lnTo>
                  <a:cubicBezTo>
                    <a:pt x="0" y="64177"/>
                    <a:pt x="9202" y="41961"/>
                    <a:pt x="25582" y="25582"/>
                  </a:cubicBezTo>
                  <a:cubicBezTo>
                    <a:pt x="41961" y="9202"/>
                    <a:pt x="64177" y="0"/>
                    <a:pt x="87341" y="0"/>
                  </a:cubicBezTo>
                  <a:close/>
                </a:path>
              </a:pathLst>
            </a:custGeom>
            <a:solidFill>
              <a:srgbClr val="000000">
                <a:alpha val="0"/>
              </a:srgbClr>
            </a:solidFill>
            <a:ln w="28575" cap="rnd">
              <a:solidFill>
                <a:srgbClr val="3B8061"/>
              </a:solidFill>
              <a:prstDash val="lgDash"/>
              <a:round/>
            </a:ln>
          </p:spPr>
        </p:sp>
        <p:sp>
          <p:nvSpPr>
            <p:cNvPr name="TextBox 22" id="22"/>
            <p:cNvSpPr txBox="true"/>
            <p:nvPr/>
          </p:nvSpPr>
          <p:spPr>
            <a:xfrm>
              <a:off x="0" y="-47625"/>
              <a:ext cx="1190621" cy="581295"/>
            </a:xfrm>
            <a:prstGeom prst="rect">
              <a:avLst/>
            </a:prstGeom>
          </p:spPr>
          <p:txBody>
            <a:bodyPr anchor="ctr" rtlCol="false" tIns="50800" lIns="50800" bIns="50800" rIns="50800"/>
            <a:lstStyle/>
            <a:p>
              <a:pPr algn="ctr">
                <a:lnSpc>
                  <a:spcPts val="2800"/>
                </a:lnSpc>
              </a:pPr>
            </a:p>
          </p:txBody>
        </p:sp>
      </p:grpSp>
      <p:sp>
        <p:nvSpPr>
          <p:cNvPr name="TextBox 23" id="23"/>
          <p:cNvSpPr txBox="true"/>
          <p:nvPr/>
        </p:nvSpPr>
        <p:spPr>
          <a:xfrm rot="0">
            <a:off x="11438151" y="5531078"/>
            <a:ext cx="3670539" cy="1598885"/>
          </a:xfrm>
          <a:prstGeom prst="rect">
            <a:avLst/>
          </a:prstGeom>
        </p:spPr>
        <p:txBody>
          <a:bodyPr anchor="t" rtlCol="false" tIns="0" lIns="0" bIns="0" rIns="0">
            <a:spAutoFit/>
          </a:bodyPr>
          <a:lstStyle/>
          <a:p>
            <a:pPr algn="ctr">
              <a:lnSpc>
                <a:spcPts val="3222"/>
              </a:lnSpc>
              <a:spcBef>
                <a:spcPct val="0"/>
              </a:spcBef>
            </a:pPr>
            <a:r>
              <a:rPr lang="en-US" b="true" sz="2301" i="true">
                <a:solidFill>
                  <a:srgbClr val="DB719B"/>
                </a:solidFill>
                <a:latin typeface="Roboto Bold Italics"/>
                <a:ea typeface="Roboto Bold Italics"/>
                <a:cs typeface="Roboto Bold Italics"/>
                <a:sym typeface="Roboto Bold Italics"/>
              </a:rPr>
              <a:t>Partitioning</a:t>
            </a:r>
            <a:r>
              <a:rPr lang="en-US" b="true" sz="2301">
                <a:solidFill>
                  <a:srgbClr val="000000"/>
                </a:solidFill>
                <a:latin typeface="Roboto Bold"/>
                <a:ea typeface="Roboto Bold"/>
                <a:cs typeface="Roboto Bold"/>
                <a:sym typeface="Roboto Bold"/>
              </a:rPr>
              <a:t> giúp giảm phạm vi dữ liệu khi truy vấn,</a:t>
            </a:r>
            <a:r>
              <a:rPr lang="en-US" b="true" sz="2301">
                <a:solidFill>
                  <a:srgbClr val="000000"/>
                </a:solidFill>
                <a:latin typeface="Roboto Bold"/>
                <a:ea typeface="Roboto Bold"/>
                <a:cs typeface="Roboto Bold"/>
                <a:sym typeface="Roboto Bold"/>
              </a:rPr>
              <a:t> t</a:t>
            </a:r>
            <a:r>
              <a:rPr lang="en-US" b="true" sz="2301">
                <a:solidFill>
                  <a:srgbClr val="000000"/>
                </a:solidFill>
                <a:latin typeface="Roboto Bold"/>
                <a:ea typeface="Roboto Bold"/>
                <a:cs typeface="Roboto Bold"/>
                <a:sym typeface="Roboto Bold"/>
              </a:rPr>
              <a:t>ăng</a:t>
            </a:r>
            <a:r>
              <a:rPr lang="en-US" b="true" sz="2301">
                <a:solidFill>
                  <a:srgbClr val="000000"/>
                </a:solidFill>
                <a:latin typeface="Roboto Bold"/>
                <a:ea typeface="Roboto Bold"/>
                <a:cs typeface="Roboto Bold"/>
                <a:sym typeface="Roboto Bold"/>
              </a:rPr>
              <a:t> t</a:t>
            </a:r>
            <a:r>
              <a:rPr lang="en-US" b="true" sz="2301">
                <a:solidFill>
                  <a:srgbClr val="000000"/>
                </a:solidFill>
                <a:latin typeface="Roboto Bold"/>
                <a:ea typeface="Roboto Bold"/>
                <a:cs typeface="Roboto Bold"/>
                <a:sym typeface="Roboto Bold"/>
              </a:rPr>
              <a:t>ốc độ xử lý và giảm chi phí</a:t>
            </a:r>
          </a:p>
        </p:txBody>
      </p:sp>
      <p:grpSp>
        <p:nvGrpSpPr>
          <p:cNvPr name="Group 24" id="24"/>
          <p:cNvGrpSpPr/>
          <p:nvPr/>
        </p:nvGrpSpPr>
        <p:grpSpPr>
          <a:xfrm rot="0">
            <a:off x="6091129" y="7902742"/>
            <a:ext cx="4948214" cy="2026280"/>
            <a:chOff x="0" y="0"/>
            <a:chExt cx="1303233" cy="533670"/>
          </a:xfrm>
        </p:grpSpPr>
        <p:sp>
          <p:nvSpPr>
            <p:cNvPr name="Freeform 25" id="25"/>
            <p:cNvSpPr/>
            <p:nvPr/>
          </p:nvSpPr>
          <p:spPr>
            <a:xfrm flipH="false" flipV="false" rot="0">
              <a:off x="0" y="0"/>
              <a:ext cx="1303233" cy="533670"/>
            </a:xfrm>
            <a:custGeom>
              <a:avLst/>
              <a:gdLst/>
              <a:ahLst/>
              <a:cxnLst/>
              <a:rect r="r" b="b" t="t" l="l"/>
              <a:pathLst>
                <a:path h="533670" w="1303233">
                  <a:moveTo>
                    <a:pt x="79794" y="0"/>
                  </a:moveTo>
                  <a:lnTo>
                    <a:pt x="1223439" y="0"/>
                  </a:lnTo>
                  <a:cubicBezTo>
                    <a:pt x="1267508" y="0"/>
                    <a:pt x="1303233" y="35725"/>
                    <a:pt x="1303233" y="79794"/>
                  </a:cubicBezTo>
                  <a:lnTo>
                    <a:pt x="1303233" y="453876"/>
                  </a:lnTo>
                  <a:cubicBezTo>
                    <a:pt x="1303233" y="497945"/>
                    <a:pt x="1267508" y="533670"/>
                    <a:pt x="1223439" y="533670"/>
                  </a:cubicBezTo>
                  <a:lnTo>
                    <a:pt x="79794" y="533670"/>
                  </a:lnTo>
                  <a:cubicBezTo>
                    <a:pt x="35725" y="533670"/>
                    <a:pt x="0" y="497945"/>
                    <a:pt x="0" y="453876"/>
                  </a:cubicBezTo>
                  <a:lnTo>
                    <a:pt x="0" y="79794"/>
                  </a:lnTo>
                  <a:cubicBezTo>
                    <a:pt x="0" y="35725"/>
                    <a:pt x="35725" y="0"/>
                    <a:pt x="79794" y="0"/>
                  </a:cubicBezTo>
                  <a:close/>
                </a:path>
              </a:pathLst>
            </a:custGeom>
            <a:solidFill>
              <a:srgbClr val="000000">
                <a:alpha val="0"/>
              </a:srgbClr>
            </a:solidFill>
            <a:ln w="28575" cap="rnd">
              <a:solidFill>
                <a:srgbClr val="3B8061"/>
              </a:solidFill>
              <a:prstDash val="lgDash"/>
              <a:round/>
            </a:ln>
          </p:spPr>
        </p:sp>
        <p:sp>
          <p:nvSpPr>
            <p:cNvPr name="TextBox 26" id="26"/>
            <p:cNvSpPr txBox="true"/>
            <p:nvPr/>
          </p:nvSpPr>
          <p:spPr>
            <a:xfrm>
              <a:off x="0" y="-47625"/>
              <a:ext cx="1303233" cy="581295"/>
            </a:xfrm>
            <a:prstGeom prst="rect">
              <a:avLst/>
            </a:prstGeom>
          </p:spPr>
          <p:txBody>
            <a:bodyPr anchor="ctr" rtlCol="false" tIns="50800" lIns="50800" bIns="50800" rIns="50800"/>
            <a:lstStyle/>
            <a:p>
              <a:pPr algn="ctr">
                <a:lnSpc>
                  <a:spcPts val="2800"/>
                </a:lnSpc>
              </a:pPr>
            </a:p>
          </p:txBody>
        </p:sp>
      </p:grpSp>
      <p:sp>
        <p:nvSpPr>
          <p:cNvPr name="TextBox 27" id="27"/>
          <p:cNvSpPr txBox="true"/>
          <p:nvPr/>
        </p:nvSpPr>
        <p:spPr>
          <a:xfrm rot="0">
            <a:off x="6306299" y="8104007"/>
            <a:ext cx="4517874" cy="1776286"/>
          </a:xfrm>
          <a:prstGeom prst="rect">
            <a:avLst/>
          </a:prstGeom>
        </p:spPr>
        <p:txBody>
          <a:bodyPr anchor="t" rtlCol="false" tIns="0" lIns="0" bIns="0" rIns="0">
            <a:spAutoFit/>
          </a:bodyPr>
          <a:lstStyle/>
          <a:p>
            <a:pPr algn="ctr">
              <a:lnSpc>
                <a:spcPts val="2794"/>
              </a:lnSpc>
            </a:pPr>
            <a:r>
              <a:rPr lang="en-US" sz="1996" b="true">
                <a:solidFill>
                  <a:srgbClr val="000000"/>
                </a:solidFill>
                <a:latin typeface="Roboto Bold"/>
                <a:ea typeface="Roboto Bold"/>
                <a:cs typeface="Roboto Bold"/>
                <a:sym typeface="Roboto Bold"/>
              </a:rPr>
              <a:t>Thiết lập </a:t>
            </a:r>
            <a:r>
              <a:rPr lang="en-US" b="true" sz="1996" i="true">
                <a:solidFill>
                  <a:srgbClr val="DB719B"/>
                </a:solidFill>
                <a:latin typeface="Roboto Bold Italics"/>
                <a:ea typeface="Roboto Bold Italics"/>
                <a:cs typeface="Roboto Bold Italics"/>
                <a:sym typeface="Roboto Bold Italics"/>
              </a:rPr>
              <a:t>indexing</a:t>
            </a:r>
            <a:r>
              <a:rPr lang="en-US" sz="1996" b="true">
                <a:solidFill>
                  <a:srgbClr val="000000"/>
                </a:solidFill>
                <a:latin typeface="Roboto Bold"/>
                <a:ea typeface="Roboto Bold"/>
                <a:cs typeface="Roboto Bold"/>
                <a:sym typeface="Roboto Bold"/>
              </a:rPr>
              <a:t> trên cá</a:t>
            </a:r>
            <a:r>
              <a:rPr lang="en-US" b="true" sz="1996">
                <a:solidFill>
                  <a:srgbClr val="000000"/>
                </a:solidFill>
                <a:latin typeface="Roboto Bold"/>
                <a:ea typeface="Roboto Bold"/>
                <a:cs typeface="Roboto Bold"/>
                <a:sym typeface="Roboto Bold"/>
              </a:rPr>
              <a:t>c</a:t>
            </a:r>
            <a:r>
              <a:rPr lang="en-US" sz="1996" b="true">
                <a:solidFill>
                  <a:srgbClr val="000000"/>
                </a:solidFill>
                <a:latin typeface="Roboto Bold"/>
                <a:ea typeface="Roboto Bold"/>
                <a:cs typeface="Roboto Bold"/>
                <a:sym typeface="Roboto Bold"/>
              </a:rPr>
              <a:t> trường thường xuyên sử dụng để truy vấn (ví dụ:</a:t>
            </a:r>
            <a:r>
              <a:rPr lang="en-US" b="true" sz="1996">
                <a:solidFill>
                  <a:srgbClr val="000000"/>
                </a:solidFill>
                <a:latin typeface="Roboto Bold"/>
                <a:ea typeface="Roboto Bold"/>
                <a:cs typeface="Roboto Bold"/>
                <a:sym typeface="Roboto Bold"/>
              </a:rPr>
              <a:t> </a:t>
            </a:r>
            <a:r>
              <a:rPr lang="en-US" b="true" sz="1996" i="true">
                <a:solidFill>
                  <a:srgbClr val="DB719B"/>
                </a:solidFill>
                <a:latin typeface="Roboto Bold Italics"/>
                <a:ea typeface="Roboto Bold Italics"/>
                <a:cs typeface="Roboto Bold Italics"/>
                <a:sym typeface="Roboto Bold Italics"/>
              </a:rPr>
              <a:t>user_id, order_id, món ăn</a:t>
            </a:r>
            <a:r>
              <a:rPr lang="en-US" b="true" sz="1996">
                <a:solidFill>
                  <a:srgbClr val="000000"/>
                </a:solidFill>
                <a:latin typeface="Roboto Bold"/>
                <a:ea typeface="Roboto Bold"/>
                <a:cs typeface="Roboto Bold"/>
                <a:sym typeface="Roboto Bold"/>
              </a:rPr>
              <a:t>)</a:t>
            </a:r>
            <a:r>
              <a:rPr lang="en-US" sz="1996" b="true">
                <a:solidFill>
                  <a:srgbClr val="000000"/>
                </a:solidFill>
                <a:latin typeface="Roboto Bold"/>
                <a:ea typeface="Roboto Bold"/>
                <a:cs typeface="Roboto Bold"/>
                <a:sym typeface="Roboto Bold"/>
              </a:rPr>
              <a:t> nhằm tăng hiệu quả tìm kiếm và lọc dữ liệu</a:t>
            </a:r>
          </a:p>
          <a:p>
            <a:pPr algn="ctr">
              <a:lnSpc>
                <a:spcPts val="2994"/>
              </a:lnSpc>
              <a:spcBef>
                <a:spcPct val="0"/>
              </a:spcBef>
            </a:pPr>
          </a:p>
        </p:txBody>
      </p:sp>
      <p:grpSp>
        <p:nvGrpSpPr>
          <p:cNvPr name="Group 28" id="28"/>
          <p:cNvGrpSpPr/>
          <p:nvPr/>
        </p:nvGrpSpPr>
        <p:grpSpPr>
          <a:xfrm rot="0">
            <a:off x="12343091" y="7854013"/>
            <a:ext cx="4948214" cy="2026280"/>
            <a:chOff x="0" y="0"/>
            <a:chExt cx="1303233" cy="533670"/>
          </a:xfrm>
        </p:grpSpPr>
        <p:sp>
          <p:nvSpPr>
            <p:cNvPr name="Freeform 29" id="29"/>
            <p:cNvSpPr/>
            <p:nvPr/>
          </p:nvSpPr>
          <p:spPr>
            <a:xfrm flipH="false" flipV="false" rot="0">
              <a:off x="0" y="0"/>
              <a:ext cx="1303233" cy="533670"/>
            </a:xfrm>
            <a:custGeom>
              <a:avLst/>
              <a:gdLst/>
              <a:ahLst/>
              <a:cxnLst/>
              <a:rect r="r" b="b" t="t" l="l"/>
              <a:pathLst>
                <a:path h="533670" w="1303233">
                  <a:moveTo>
                    <a:pt x="79794" y="0"/>
                  </a:moveTo>
                  <a:lnTo>
                    <a:pt x="1223439" y="0"/>
                  </a:lnTo>
                  <a:cubicBezTo>
                    <a:pt x="1267508" y="0"/>
                    <a:pt x="1303233" y="35725"/>
                    <a:pt x="1303233" y="79794"/>
                  </a:cubicBezTo>
                  <a:lnTo>
                    <a:pt x="1303233" y="453876"/>
                  </a:lnTo>
                  <a:cubicBezTo>
                    <a:pt x="1303233" y="497945"/>
                    <a:pt x="1267508" y="533670"/>
                    <a:pt x="1223439" y="533670"/>
                  </a:cubicBezTo>
                  <a:lnTo>
                    <a:pt x="79794" y="533670"/>
                  </a:lnTo>
                  <a:cubicBezTo>
                    <a:pt x="35725" y="533670"/>
                    <a:pt x="0" y="497945"/>
                    <a:pt x="0" y="453876"/>
                  </a:cubicBezTo>
                  <a:lnTo>
                    <a:pt x="0" y="79794"/>
                  </a:lnTo>
                  <a:cubicBezTo>
                    <a:pt x="0" y="35725"/>
                    <a:pt x="35725" y="0"/>
                    <a:pt x="79794" y="0"/>
                  </a:cubicBezTo>
                  <a:close/>
                </a:path>
              </a:pathLst>
            </a:custGeom>
            <a:solidFill>
              <a:srgbClr val="000000">
                <a:alpha val="0"/>
              </a:srgbClr>
            </a:solidFill>
            <a:ln w="28575" cap="rnd">
              <a:solidFill>
                <a:srgbClr val="3B8061"/>
              </a:solidFill>
              <a:prstDash val="lgDash"/>
              <a:round/>
            </a:ln>
          </p:spPr>
        </p:sp>
        <p:sp>
          <p:nvSpPr>
            <p:cNvPr name="TextBox 30" id="30"/>
            <p:cNvSpPr txBox="true"/>
            <p:nvPr/>
          </p:nvSpPr>
          <p:spPr>
            <a:xfrm>
              <a:off x="0" y="-47625"/>
              <a:ext cx="1303233" cy="581295"/>
            </a:xfrm>
            <a:prstGeom prst="rect">
              <a:avLst/>
            </a:prstGeom>
          </p:spPr>
          <p:txBody>
            <a:bodyPr anchor="ctr" rtlCol="false" tIns="50800" lIns="50800" bIns="50800" rIns="50800"/>
            <a:lstStyle/>
            <a:p>
              <a:pPr algn="ctr">
                <a:lnSpc>
                  <a:spcPts val="2800"/>
                </a:lnSpc>
              </a:pPr>
            </a:p>
          </p:txBody>
        </p:sp>
      </p:grpSp>
      <p:sp>
        <p:nvSpPr>
          <p:cNvPr name="TextBox 31" id="31"/>
          <p:cNvSpPr txBox="true"/>
          <p:nvPr/>
        </p:nvSpPr>
        <p:spPr>
          <a:xfrm rot="0">
            <a:off x="12558261" y="8055278"/>
            <a:ext cx="4517874" cy="1423861"/>
          </a:xfrm>
          <a:prstGeom prst="rect">
            <a:avLst/>
          </a:prstGeom>
        </p:spPr>
        <p:txBody>
          <a:bodyPr anchor="t" rtlCol="false" tIns="0" lIns="0" bIns="0" rIns="0">
            <a:spAutoFit/>
          </a:bodyPr>
          <a:lstStyle/>
          <a:p>
            <a:pPr algn="ctr">
              <a:lnSpc>
                <a:spcPts val="2794"/>
              </a:lnSpc>
            </a:pPr>
            <a:r>
              <a:rPr lang="en-US" sz="1996" b="true">
                <a:solidFill>
                  <a:srgbClr val="000000"/>
                </a:solidFill>
                <a:latin typeface="Roboto Bold"/>
                <a:ea typeface="Roboto Bold"/>
                <a:cs typeface="Roboto Bold"/>
                <a:sym typeface="Roboto Bold"/>
              </a:rPr>
              <a:t>Cơ chế </a:t>
            </a:r>
            <a:r>
              <a:rPr lang="en-US" b="true" sz="1996" i="true">
                <a:solidFill>
                  <a:srgbClr val="DB719B"/>
                </a:solidFill>
                <a:latin typeface="Roboto Bold Italics"/>
                <a:ea typeface="Roboto Bold Italics"/>
                <a:cs typeface="Roboto Bold Italics"/>
                <a:sym typeface="Roboto Bold Italics"/>
              </a:rPr>
              <a:t>partition và indexing </a:t>
            </a:r>
            <a:r>
              <a:rPr lang="en-US" sz="1996" b="true">
                <a:solidFill>
                  <a:srgbClr val="000000"/>
                </a:solidFill>
                <a:latin typeface="Roboto Bold"/>
                <a:ea typeface="Roboto Bold"/>
                <a:cs typeface="Roboto Bold"/>
                <a:sym typeface="Roboto Bold"/>
              </a:rPr>
              <a:t>cũng </a:t>
            </a:r>
            <a:r>
              <a:rPr lang="en-US" b="true" sz="1996">
                <a:solidFill>
                  <a:srgbClr val="000000"/>
                </a:solidFill>
                <a:latin typeface="Roboto Bold"/>
                <a:ea typeface="Roboto Bold"/>
                <a:cs typeface="Roboto Bold"/>
                <a:sym typeface="Roboto Bold"/>
              </a:rPr>
              <a:t>hỗ</a:t>
            </a:r>
            <a:r>
              <a:rPr lang="en-US" sz="1996" b="true">
                <a:solidFill>
                  <a:srgbClr val="000000"/>
                </a:solidFill>
                <a:latin typeface="Roboto Bold"/>
                <a:ea typeface="Roboto Bold"/>
                <a:cs typeface="Roboto Bold"/>
                <a:sym typeface="Roboto Bold"/>
              </a:rPr>
              <a:t> trợ hiệu quả cho các công cụ</a:t>
            </a:r>
            <a:r>
              <a:rPr lang="en-US" b="true" sz="1996">
                <a:solidFill>
                  <a:srgbClr val="000000"/>
                </a:solidFill>
                <a:latin typeface="Roboto Bold"/>
                <a:ea typeface="Roboto Bold"/>
                <a:cs typeface="Roboto Bold"/>
                <a:sym typeface="Roboto Bold"/>
              </a:rPr>
              <a:t> </a:t>
            </a:r>
            <a:r>
              <a:rPr lang="en-US" sz="1996" b="true">
                <a:solidFill>
                  <a:srgbClr val="000000"/>
                </a:solidFill>
                <a:latin typeface="Roboto Bold"/>
                <a:ea typeface="Roboto Bold"/>
                <a:cs typeface="Roboto Bold"/>
                <a:sym typeface="Roboto Bold"/>
              </a:rPr>
              <a:t>p</a:t>
            </a:r>
            <a:r>
              <a:rPr lang="en-US" b="true" sz="1996">
                <a:solidFill>
                  <a:srgbClr val="000000"/>
                </a:solidFill>
                <a:latin typeface="Roboto Bold"/>
                <a:ea typeface="Roboto Bold"/>
                <a:cs typeface="Roboto Bold"/>
                <a:sym typeface="Roboto Bold"/>
              </a:rPr>
              <a:t>h</a:t>
            </a:r>
            <a:r>
              <a:rPr lang="en-US" sz="1996" b="true">
                <a:solidFill>
                  <a:srgbClr val="000000"/>
                </a:solidFill>
                <a:latin typeface="Roboto Bold"/>
                <a:ea typeface="Roboto Bold"/>
                <a:cs typeface="Roboto Bold"/>
                <a:sym typeface="Roboto Bold"/>
              </a:rPr>
              <a:t>ân</a:t>
            </a:r>
            <a:r>
              <a:rPr lang="en-US" b="true" sz="1996">
                <a:solidFill>
                  <a:srgbClr val="000000"/>
                </a:solidFill>
                <a:latin typeface="Roboto Bold"/>
                <a:ea typeface="Roboto Bold"/>
                <a:cs typeface="Roboto Bold"/>
                <a:sym typeface="Roboto Bold"/>
              </a:rPr>
              <a:t> tíc</a:t>
            </a:r>
            <a:r>
              <a:rPr lang="en-US" sz="1996" b="true">
                <a:solidFill>
                  <a:srgbClr val="000000"/>
                </a:solidFill>
                <a:latin typeface="Roboto Bold"/>
                <a:ea typeface="Roboto Bold"/>
                <a:cs typeface="Roboto Bold"/>
                <a:sym typeface="Roboto Bold"/>
              </a:rPr>
              <a:t>h</a:t>
            </a:r>
            <a:r>
              <a:rPr lang="en-US" b="true" sz="1996">
                <a:solidFill>
                  <a:srgbClr val="000000"/>
                </a:solidFill>
                <a:latin typeface="Roboto Bold"/>
                <a:ea typeface="Roboto Bold"/>
                <a:cs typeface="Roboto Bold"/>
                <a:sym typeface="Roboto Bold"/>
              </a:rPr>
              <a:t> t</a:t>
            </a:r>
            <a:r>
              <a:rPr lang="en-US" sz="1996" b="true">
                <a:solidFill>
                  <a:srgbClr val="000000"/>
                </a:solidFill>
                <a:latin typeface="Roboto Bold"/>
                <a:ea typeface="Roboto Bold"/>
                <a:cs typeface="Roboto Bold"/>
                <a:sym typeface="Roboto Bold"/>
              </a:rPr>
              <a:t>hời gian thực và batch</a:t>
            </a:r>
          </a:p>
          <a:p>
            <a:pPr algn="ctr">
              <a:lnSpc>
                <a:spcPts val="2994"/>
              </a:lnSpc>
              <a:spcBef>
                <a:spcPct val="0"/>
              </a:spcBef>
            </a:pPr>
          </a:p>
        </p:txBody>
      </p:sp>
      <p:sp>
        <p:nvSpPr>
          <p:cNvPr name="Freeform 32" id="32"/>
          <p:cNvSpPr/>
          <p:nvPr/>
        </p:nvSpPr>
        <p:spPr>
          <a:xfrm flipH="false" flipV="false" rot="0">
            <a:off x="63317" y="685918"/>
            <a:ext cx="3076459" cy="3076459"/>
          </a:xfrm>
          <a:custGeom>
            <a:avLst/>
            <a:gdLst/>
            <a:ahLst/>
            <a:cxnLst/>
            <a:rect r="r" b="b" t="t" l="l"/>
            <a:pathLst>
              <a:path h="3076459" w="3076459">
                <a:moveTo>
                  <a:pt x="0" y="0"/>
                </a:moveTo>
                <a:lnTo>
                  <a:pt x="3076459" y="0"/>
                </a:lnTo>
                <a:lnTo>
                  <a:pt x="3076459" y="3076460"/>
                </a:lnTo>
                <a:lnTo>
                  <a:pt x="0" y="30764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3" id="33"/>
          <p:cNvGrpSpPr/>
          <p:nvPr/>
        </p:nvGrpSpPr>
        <p:grpSpPr>
          <a:xfrm rot="0">
            <a:off x="63317" y="4042651"/>
            <a:ext cx="4750130" cy="6540287"/>
            <a:chOff x="0" y="0"/>
            <a:chExt cx="1251063" cy="1722545"/>
          </a:xfrm>
        </p:grpSpPr>
        <p:sp>
          <p:nvSpPr>
            <p:cNvPr name="Freeform 34" id="34"/>
            <p:cNvSpPr/>
            <p:nvPr/>
          </p:nvSpPr>
          <p:spPr>
            <a:xfrm flipH="false" flipV="false" rot="0">
              <a:off x="0" y="0"/>
              <a:ext cx="1251063" cy="1722545"/>
            </a:xfrm>
            <a:custGeom>
              <a:avLst/>
              <a:gdLst/>
              <a:ahLst/>
              <a:cxnLst/>
              <a:rect r="r" b="b" t="t" l="l"/>
              <a:pathLst>
                <a:path h="1722545" w="1251063">
                  <a:moveTo>
                    <a:pt x="0" y="0"/>
                  </a:moveTo>
                  <a:lnTo>
                    <a:pt x="1251063" y="0"/>
                  </a:lnTo>
                  <a:lnTo>
                    <a:pt x="1251063" y="1722545"/>
                  </a:lnTo>
                  <a:lnTo>
                    <a:pt x="0" y="1722545"/>
                  </a:lnTo>
                  <a:close/>
                </a:path>
              </a:pathLst>
            </a:custGeom>
            <a:solidFill>
              <a:srgbClr val="E1EDFC"/>
            </a:solidFill>
          </p:spPr>
        </p:sp>
        <p:sp>
          <p:nvSpPr>
            <p:cNvPr name="TextBox 35" id="35"/>
            <p:cNvSpPr txBox="true"/>
            <p:nvPr/>
          </p:nvSpPr>
          <p:spPr>
            <a:xfrm>
              <a:off x="0" y="-47625"/>
              <a:ext cx="1251063" cy="1770170"/>
            </a:xfrm>
            <a:prstGeom prst="rect">
              <a:avLst/>
            </a:prstGeom>
          </p:spPr>
          <p:txBody>
            <a:bodyPr anchor="ctr" rtlCol="false" tIns="50800" lIns="50800" bIns="50800" rIns="50800"/>
            <a:lstStyle/>
            <a:p>
              <a:pPr algn="ctr">
                <a:lnSpc>
                  <a:spcPts val="2800"/>
                </a:lnSpc>
              </a:pPr>
            </a:p>
          </p:txBody>
        </p:sp>
      </p:grpSp>
      <p:grpSp>
        <p:nvGrpSpPr>
          <p:cNvPr name="Group 36" id="36"/>
          <p:cNvGrpSpPr/>
          <p:nvPr/>
        </p:nvGrpSpPr>
        <p:grpSpPr>
          <a:xfrm rot="0">
            <a:off x="63317" y="1880858"/>
            <a:ext cx="4750130" cy="475013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38" id="38"/>
          <p:cNvGrpSpPr/>
          <p:nvPr/>
        </p:nvGrpSpPr>
        <p:grpSpPr>
          <a:xfrm rot="0">
            <a:off x="17259300" y="9621299"/>
            <a:ext cx="998671" cy="665701"/>
            <a:chOff x="0" y="0"/>
            <a:chExt cx="263024" cy="175329"/>
          </a:xfrm>
        </p:grpSpPr>
        <p:sp>
          <p:nvSpPr>
            <p:cNvPr name="Freeform 39" id="39"/>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40" id="40"/>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41" id="41"/>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23143" y="748427"/>
            <a:ext cx="3076459" cy="3076459"/>
          </a:xfrm>
          <a:custGeom>
            <a:avLst/>
            <a:gdLst/>
            <a:ahLst/>
            <a:cxnLst/>
            <a:rect r="r" b="b" t="t" l="l"/>
            <a:pathLst>
              <a:path h="3076459" w="3076459">
                <a:moveTo>
                  <a:pt x="0" y="0"/>
                </a:moveTo>
                <a:lnTo>
                  <a:pt x="3076459" y="0"/>
                </a:lnTo>
                <a:lnTo>
                  <a:pt x="3076459"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776362" y="5342527"/>
            <a:ext cx="19380643" cy="0"/>
          </a:xfrm>
          <a:prstGeom prst="line">
            <a:avLst/>
          </a:prstGeom>
          <a:ln cap="flat" w="38100">
            <a:solidFill>
              <a:srgbClr val="00204C"/>
            </a:solidFill>
            <a:prstDash val="solid"/>
            <a:headEnd type="diamond" len="lg" w="lg"/>
            <a:tailEnd type="diamond" len="lg" w="lg"/>
          </a:ln>
        </p:spPr>
      </p:sp>
      <p:grpSp>
        <p:nvGrpSpPr>
          <p:cNvPr name="Group 4" id="4"/>
          <p:cNvGrpSpPr/>
          <p:nvPr/>
        </p:nvGrpSpPr>
        <p:grpSpPr>
          <a:xfrm rot="0">
            <a:off x="12023143" y="4105159"/>
            <a:ext cx="4750130" cy="6181841"/>
            <a:chOff x="0" y="0"/>
            <a:chExt cx="1251063" cy="1628139"/>
          </a:xfrm>
        </p:grpSpPr>
        <p:sp>
          <p:nvSpPr>
            <p:cNvPr name="Freeform 5" id="5"/>
            <p:cNvSpPr/>
            <p:nvPr/>
          </p:nvSpPr>
          <p:spPr>
            <a:xfrm flipH="false" flipV="false" rot="0">
              <a:off x="0" y="0"/>
              <a:ext cx="1251063" cy="1628139"/>
            </a:xfrm>
            <a:custGeom>
              <a:avLst/>
              <a:gdLst/>
              <a:ahLst/>
              <a:cxnLst/>
              <a:rect r="r" b="b" t="t" l="l"/>
              <a:pathLst>
                <a:path h="1628139" w="1251063">
                  <a:moveTo>
                    <a:pt x="0" y="0"/>
                  </a:moveTo>
                  <a:lnTo>
                    <a:pt x="1251063" y="0"/>
                  </a:lnTo>
                  <a:lnTo>
                    <a:pt x="1251063" y="1628139"/>
                  </a:lnTo>
                  <a:lnTo>
                    <a:pt x="0" y="1628139"/>
                  </a:lnTo>
                  <a:close/>
                </a:path>
              </a:pathLst>
            </a:custGeom>
            <a:solidFill>
              <a:srgbClr val="E1EDFC"/>
            </a:solidFill>
          </p:spPr>
        </p:sp>
        <p:sp>
          <p:nvSpPr>
            <p:cNvPr name="TextBox 6" id="6"/>
            <p:cNvSpPr txBox="true"/>
            <p:nvPr/>
          </p:nvSpPr>
          <p:spPr>
            <a:xfrm>
              <a:off x="0" y="-47625"/>
              <a:ext cx="1251063" cy="1675764"/>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12023143" y="1943367"/>
            <a:ext cx="4750130" cy="475013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sp>
        <p:nvSpPr>
          <p:cNvPr name="Freeform 9" id="9"/>
          <p:cNvSpPr/>
          <p:nvPr/>
        </p:nvSpPr>
        <p:spPr>
          <a:xfrm flipH="false" flipV="false" rot="0">
            <a:off x="7828777" y="-70723"/>
            <a:ext cx="1291547" cy="1291547"/>
          </a:xfrm>
          <a:custGeom>
            <a:avLst/>
            <a:gdLst/>
            <a:ahLst/>
            <a:cxnLst/>
            <a:rect r="r" b="b" t="t" l="l"/>
            <a:pathLst>
              <a:path h="1291547" w="1291547">
                <a:moveTo>
                  <a:pt x="0" y="0"/>
                </a:moveTo>
                <a:lnTo>
                  <a:pt x="1291547" y="0"/>
                </a:lnTo>
                <a:lnTo>
                  <a:pt x="1291547" y="1291547"/>
                </a:lnTo>
                <a:lnTo>
                  <a:pt x="0" y="12915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0">
            <a:off x="13181211" y="8788690"/>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288150" y="1124217"/>
            <a:ext cx="1407190" cy="1407190"/>
          </a:xfrm>
          <a:custGeom>
            <a:avLst/>
            <a:gdLst/>
            <a:ahLst/>
            <a:cxnLst/>
            <a:rect r="r" b="b" t="t" l="l"/>
            <a:pathLst>
              <a:path h="1407190" w="1407190">
                <a:moveTo>
                  <a:pt x="0" y="0"/>
                </a:moveTo>
                <a:lnTo>
                  <a:pt x="1407190" y="0"/>
                </a:lnTo>
                <a:lnTo>
                  <a:pt x="1407190" y="1407190"/>
                </a:lnTo>
                <a:lnTo>
                  <a:pt x="0" y="1407190"/>
                </a:lnTo>
                <a:lnTo>
                  <a:pt x="0" y="0"/>
                </a:lnTo>
                <a:close/>
              </a:path>
            </a:pathLst>
          </a:custGeom>
          <a:blipFill>
            <a:blip r:embed="rId9"/>
            <a:stretch>
              <a:fillRect l="0" t="0" r="0" b="0"/>
            </a:stretch>
          </a:blipFill>
        </p:spPr>
      </p:sp>
      <p:sp>
        <p:nvSpPr>
          <p:cNvPr name="Freeform 12" id="12"/>
          <p:cNvSpPr/>
          <p:nvPr/>
        </p:nvSpPr>
        <p:spPr>
          <a:xfrm flipH="false" flipV="false" rot="0">
            <a:off x="288150" y="2724070"/>
            <a:ext cx="1255328" cy="1255328"/>
          </a:xfrm>
          <a:custGeom>
            <a:avLst/>
            <a:gdLst/>
            <a:ahLst/>
            <a:cxnLst/>
            <a:rect r="r" b="b" t="t" l="l"/>
            <a:pathLst>
              <a:path h="1255328" w="1255328">
                <a:moveTo>
                  <a:pt x="0" y="0"/>
                </a:moveTo>
                <a:lnTo>
                  <a:pt x="1255328" y="0"/>
                </a:lnTo>
                <a:lnTo>
                  <a:pt x="1255328" y="1255327"/>
                </a:lnTo>
                <a:lnTo>
                  <a:pt x="0" y="1255327"/>
                </a:lnTo>
                <a:lnTo>
                  <a:pt x="0" y="0"/>
                </a:lnTo>
                <a:close/>
              </a:path>
            </a:pathLst>
          </a:custGeom>
          <a:blipFill>
            <a:blip r:embed="rId10"/>
            <a:stretch>
              <a:fillRect l="0" t="0" r="0" b="0"/>
            </a:stretch>
          </a:blipFill>
        </p:spPr>
      </p:sp>
      <p:grpSp>
        <p:nvGrpSpPr>
          <p:cNvPr name="Group 13" id="13"/>
          <p:cNvGrpSpPr/>
          <p:nvPr/>
        </p:nvGrpSpPr>
        <p:grpSpPr>
          <a:xfrm rot="0">
            <a:off x="17298854" y="9621299"/>
            <a:ext cx="998671" cy="665701"/>
            <a:chOff x="0" y="0"/>
            <a:chExt cx="263024" cy="175329"/>
          </a:xfrm>
        </p:grpSpPr>
        <p:sp>
          <p:nvSpPr>
            <p:cNvPr name="Freeform 14" id="14"/>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15" id="15"/>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Freeform 16" id="16"/>
          <p:cNvSpPr/>
          <p:nvPr/>
        </p:nvSpPr>
        <p:spPr>
          <a:xfrm flipH="false" flipV="false" rot="0">
            <a:off x="62519" y="3979397"/>
            <a:ext cx="1632821" cy="1086568"/>
          </a:xfrm>
          <a:custGeom>
            <a:avLst/>
            <a:gdLst/>
            <a:ahLst/>
            <a:cxnLst/>
            <a:rect r="r" b="b" t="t" l="l"/>
            <a:pathLst>
              <a:path h="1086568" w="1632821">
                <a:moveTo>
                  <a:pt x="0" y="0"/>
                </a:moveTo>
                <a:lnTo>
                  <a:pt x="1632821" y="0"/>
                </a:lnTo>
                <a:lnTo>
                  <a:pt x="1632821" y="1086569"/>
                </a:lnTo>
                <a:lnTo>
                  <a:pt x="0" y="1086569"/>
                </a:lnTo>
                <a:lnTo>
                  <a:pt x="0" y="0"/>
                </a:lnTo>
                <a:close/>
              </a:path>
            </a:pathLst>
          </a:custGeom>
          <a:blipFill>
            <a:blip r:embed="rId11"/>
            <a:stretch>
              <a:fillRect l="0" t="0" r="0" b="0"/>
            </a:stretch>
          </a:blipFill>
        </p:spPr>
      </p:sp>
      <p:sp>
        <p:nvSpPr>
          <p:cNvPr name="Freeform 17" id="17"/>
          <p:cNvSpPr/>
          <p:nvPr/>
        </p:nvSpPr>
        <p:spPr>
          <a:xfrm flipH="false" flipV="false" rot="0">
            <a:off x="859688" y="6549662"/>
            <a:ext cx="1671306" cy="1251866"/>
          </a:xfrm>
          <a:custGeom>
            <a:avLst/>
            <a:gdLst/>
            <a:ahLst/>
            <a:cxnLst/>
            <a:rect r="r" b="b" t="t" l="l"/>
            <a:pathLst>
              <a:path h="1251866" w="1671306">
                <a:moveTo>
                  <a:pt x="0" y="0"/>
                </a:moveTo>
                <a:lnTo>
                  <a:pt x="1671305" y="0"/>
                </a:lnTo>
                <a:lnTo>
                  <a:pt x="1671305" y="1251866"/>
                </a:lnTo>
                <a:lnTo>
                  <a:pt x="0" y="1251866"/>
                </a:lnTo>
                <a:lnTo>
                  <a:pt x="0" y="0"/>
                </a:lnTo>
                <a:close/>
              </a:path>
            </a:pathLst>
          </a:custGeom>
          <a:blipFill>
            <a:blip r:embed="rId12"/>
            <a:stretch>
              <a:fillRect l="0" t="0" r="0" b="0"/>
            </a:stretch>
          </a:blipFill>
        </p:spPr>
      </p:sp>
      <p:sp>
        <p:nvSpPr>
          <p:cNvPr name="Freeform 18" id="18"/>
          <p:cNvSpPr/>
          <p:nvPr/>
        </p:nvSpPr>
        <p:spPr>
          <a:xfrm flipH="false" flipV="false" rot="0">
            <a:off x="3417893" y="6549662"/>
            <a:ext cx="1570451" cy="1262643"/>
          </a:xfrm>
          <a:custGeom>
            <a:avLst/>
            <a:gdLst/>
            <a:ahLst/>
            <a:cxnLst/>
            <a:rect r="r" b="b" t="t" l="l"/>
            <a:pathLst>
              <a:path h="1262643" w="1570451">
                <a:moveTo>
                  <a:pt x="0" y="0"/>
                </a:moveTo>
                <a:lnTo>
                  <a:pt x="1570451" y="0"/>
                </a:lnTo>
                <a:lnTo>
                  <a:pt x="1570451" y="1262643"/>
                </a:lnTo>
                <a:lnTo>
                  <a:pt x="0" y="1262643"/>
                </a:lnTo>
                <a:lnTo>
                  <a:pt x="0" y="0"/>
                </a:lnTo>
                <a:close/>
              </a:path>
            </a:pathLst>
          </a:custGeom>
          <a:blipFill>
            <a:blip r:embed="rId13"/>
            <a:stretch>
              <a:fillRect l="0" t="0" r="0" b="0"/>
            </a:stretch>
          </a:blipFill>
        </p:spPr>
      </p:sp>
      <p:sp>
        <p:nvSpPr>
          <p:cNvPr name="Freeform 19" id="19"/>
          <p:cNvSpPr/>
          <p:nvPr/>
        </p:nvSpPr>
        <p:spPr>
          <a:xfrm flipH="false" flipV="false" rot="0">
            <a:off x="5889862" y="6502532"/>
            <a:ext cx="1298996" cy="1298996"/>
          </a:xfrm>
          <a:custGeom>
            <a:avLst/>
            <a:gdLst/>
            <a:ahLst/>
            <a:cxnLst/>
            <a:rect r="r" b="b" t="t" l="l"/>
            <a:pathLst>
              <a:path h="1298996" w="1298996">
                <a:moveTo>
                  <a:pt x="0" y="0"/>
                </a:moveTo>
                <a:lnTo>
                  <a:pt x="1298997" y="0"/>
                </a:lnTo>
                <a:lnTo>
                  <a:pt x="1298997" y="1298996"/>
                </a:lnTo>
                <a:lnTo>
                  <a:pt x="0" y="1298996"/>
                </a:lnTo>
                <a:lnTo>
                  <a:pt x="0" y="0"/>
                </a:lnTo>
                <a:close/>
              </a:path>
            </a:pathLst>
          </a:custGeom>
          <a:blipFill>
            <a:blip r:embed="rId14"/>
            <a:stretch>
              <a:fillRect l="0" t="0" r="0" b="0"/>
            </a:stretch>
          </a:blipFill>
        </p:spPr>
      </p:sp>
      <p:sp>
        <p:nvSpPr>
          <p:cNvPr name="Freeform 20" id="20"/>
          <p:cNvSpPr/>
          <p:nvPr/>
        </p:nvSpPr>
        <p:spPr>
          <a:xfrm flipH="false" flipV="false" rot="0">
            <a:off x="8118087" y="6549662"/>
            <a:ext cx="2157443" cy="1212209"/>
          </a:xfrm>
          <a:custGeom>
            <a:avLst/>
            <a:gdLst/>
            <a:ahLst/>
            <a:cxnLst/>
            <a:rect r="r" b="b" t="t" l="l"/>
            <a:pathLst>
              <a:path h="1212209" w="2157443">
                <a:moveTo>
                  <a:pt x="0" y="0"/>
                </a:moveTo>
                <a:lnTo>
                  <a:pt x="2157442" y="0"/>
                </a:lnTo>
                <a:lnTo>
                  <a:pt x="2157442" y="1212209"/>
                </a:lnTo>
                <a:lnTo>
                  <a:pt x="0" y="1212209"/>
                </a:lnTo>
                <a:lnTo>
                  <a:pt x="0" y="0"/>
                </a:lnTo>
                <a:close/>
              </a:path>
            </a:pathLst>
          </a:custGeom>
          <a:blipFill>
            <a:blip r:embed="rId15"/>
            <a:stretch>
              <a:fillRect l="0" t="0" r="0" b="0"/>
            </a:stretch>
          </a:blipFill>
        </p:spPr>
      </p:sp>
      <p:sp>
        <p:nvSpPr>
          <p:cNvPr name="Freeform 21" id="21"/>
          <p:cNvSpPr/>
          <p:nvPr/>
        </p:nvSpPr>
        <p:spPr>
          <a:xfrm flipH="false" flipV="false" rot="0">
            <a:off x="2319936" y="8317141"/>
            <a:ext cx="1406430" cy="1412708"/>
          </a:xfrm>
          <a:custGeom>
            <a:avLst/>
            <a:gdLst/>
            <a:ahLst/>
            <a:cxnLst/>
            <a:rect r="r" b="b" t="t" l="l"/>
            <a:pathLst>
              <a:path h="1412708" w="1406430">
                <a:moveTo>
                  <a:pt x="0" y="0"/>
                </a:moveTo>
                <a:lnTo>
                  <a:pt x="1406429" y="0"/>
                </a:lnTo>
                <a:lnTo>
                  <a:pt x="1406429" y="1412708"/>
                </a:lnTo>
                <a:lnTo>
                  <a:pt x="0" y="1412708"/>
                </a:lnTo>
                <a:lnTo>
                  <a:pt x="0" y="0"/>
                </a:lnTo>
                <a:close/>
              </a:path>
            </a:pathLst>
          </a:custGeom>
          <a:blipFill>
            <a:blip r:embed="rId16"/>
            <a:stretch>
              <a:fillRect l="0" t="0" r="0" b="0"/>
            </a:stretch>
          </a:blipFill>
        </p:spPr>
      </p:sp>
      <p:sp>
        <p:nvSpPr>
          <p:cNvPr name="Freeform 22" id="22"/>
          <p:cNvSpPr/>
          <p:nvPr/>
        </p:nvSpPr>
        <p:spPr>
          <a:xfrm flipH="false" flipV="false" rot="0">
            <a:off x="5463758" y="8639728"/>
            <a:ext cx="3450202" cy="903811"/>
          </a:xfrm>
          <a:custGeom>
            <a:avLst/>
            <a:gdLst/>
            <a:ahLst/>
            <a:cxnLst/>
            <a:rect r="r" b="b" t="t" l="l"/>
            <a:pathLst>
              <a:path h="903811" w="3450202">
                <a:moveTo>
                  <a:pt x="0" y="0"/>
                </a:moveTo>
                <a:lnTo>
                  <a:pt x="3450202" y="0"/>
                </a:lnTo>
                <a:lnTo>
                  <a:pt x="3450202" y="903812"/>
                </a:lnTo>
                <a:lnTo>
                  <a:pt x="0" y="903812"/>
                </a:lnTo>
                <a:lnTo>
                  <a:pt x="0" y="0"/>
                </a:lnTo>
                <a:close/>
              </a:path>
            </a:pathLst>
          </a:custGeom>
          <a:blipFill>
            <a:blip r:embed="rId17"/>
            <a:stretch>
              <a:fillRect l="0" t="0" r="0" b="0"/>
            </a:stretch>
          </a:blipFill>
        </p:spPr>
      </p:sp>
      <p:sp>
        <p:nvSpPr>
          <p:cNvPr name="TextBox 23" id="23"/>
          <p:cNvSpPr txBox="true"/>
          <p:nvPr/>
        </p:nvSpPr>
        <p:spPr>
          <a:xfrm rot="0">
            <a:off x="1868060" y="2186149"/>
            <a:ext cx="8043604" cy="1165585"/>
          </a:xfrm>
          <a:prstGeom prst="rect">
            <a:avLst/>
          </a:prstGeom>
        </p:spPr>
        <p:txBody>
          <a:bodyPr anchor="t" rtlCol="false" tIns="0" lIns="0" bIns="0" rIns="0">
            <a:spAutoFit/>
          </a:bodyPr>
          <a:lstStyle/>
          <a:p>
            <a:pPr algn="just">
              <a:lnSpc>
                <a:spcPts val="3127"/>
              </a:lnSpc>
            </a:pPr>
            <a:r>
              <a:rPr lang="en-US" sz="2234" b="true">
                <a:solidFill>
                  <a:srgbClr val="021828"/>
                </a:solidFill>
                <a:latin typeface="Aileron Bold"/>
                <a:ea typeface="Aileron Bold"/>
                <a:cs typeface="Aileron Bold"/>
                <a:sym typeface="Aileron Bold"/>
              </a:rPr>
              <a:t>Kết hợp Data Lake (AWS S3, GCS) lưu trữ dữ liệu bán cấu trúc và Data Warehouse (BigQuery, Snowflake) lưu trữ dữ liệu quan hệ</a:t>
            </a:r>
          </a:p>
        </p:txBody>
      </p:sp>
      <p:sp>
        <p:nvSpPr>
          <p:cNvPr name="TextBox 24" id="24"/>
          <p:cNvSpPr txBox="true"/>
          <p:nvPr/>
        </p:nvSpPr>
        <p:spPr>
          <a:xfrm rot="0">
            <a:off x="288150" y="51789"/>
            <a:ext cx="7829936" cy="1169035"/>
          </a:xfrm>
          <a:prstGeom prst="rect">
            <a:avLst/>
          </a:prstGeom>
        </p:spPr>
        <p:txBody>
          <a:bodyPr anchor="t" rtlCol="false" tIns="0" lIns="0" bIns="0" rIns="0">
            <a:spAutoFit/>
          </a:bodyPr>
          <a:lstStyle/>
          <a:p>
            <a:pPr algn="l" marL="0" indent="0" lvl="0">
              <a:lnSpc>
                <a:spcPts val="8254"/>
              </a:lnSpc>
              <a:spcBef>
                <a:spcPct val="0"/>
              </a:spcBef>
            </a:pPr>
            <a:r>
              <a:rPr lang="en-US" b="true" sz="6499">
                <a:solidFill>
                  <a:srgbClr val="0E2F5F"/>
                </a:solidFill>
                <a:latin typeface="Akzidenz-Grotesk Bold"/>
                <a:ea typeface="Akzidenz-Grotesk Bold"/>
                <a:cs typeface="Akzidenz-Grotesk Bold"/>
                <a:sym typeface="Akzidenz-Grotesk Bold"/>
              </a:rPr>
              <a:t>Áp dụng 6V</a:t>
            </a:r>
          </a:p>
        </p:txBody>
      </p:sp>
      <p:sp>
        <p:nvSpPr>
          <p:cNvPr name="TextBox 25" id="25"/>
          <p:cNvSpPr txBox="true"/>
          <p:nvPr/>
        </p:nvSpPr>
        <p:spPr>
          <a:xfrm rot="0">
            <a:off x="1822881" y="5190127"/>
            <a:ext cx="8418172" cy="1169035"/>
          </a:xfrm>
          <a:prstGeom prst="rect">
            <a:avLst/>
          </a:prstGeom>
        </p:spPr>
        <p:txBody>
          <a:bodyPr anchor="t" rtlCol="false" tIns="0" lIns="0" bIns="0" rIns="0">
            <a:spAutoFit/>
          </a:bodyPr>
          <a:lstStyle/>
          <a:p>
            <a:pPr algn="l" marL="0" indent="0" lvl="0">
              <a:lnSpc>
                <a:spcPts val="8254"/>
              </a:lnSpc>
              <a:spcBef>
                <a:spcPct val="0"/>
              </a:spcBef>
            </a:pPr>
            <a:r>
              <a:rPr lang="en-US" b="true" sz="6499">
                <a:solidFill>
                  <a:srgbClr val="0E2F5F"/>
                </a:solidFill>
                <a:latin typeface="Akzidenz-Grotesk Bold"/>
                <a:ea typeface="Akzidenz-Grotesk Bold"/>
                <a:cs typeface="Akzidenz-Grotesk Bold"/>
                <a:sym typeface="Akzidenz-Grotesk Bold"/>
              </a:rPr>
              <a:t>Công nghệ tiêu biểu</a:t>
            </a:r>
          </a:p>
        </p:txBody>
      </p:sp>
      <p:sp>
        <p:nvSpPr>
          <p:cNvPr name="TextBox 26" id="26"/>
          <p:cNvSpPr txBox="true"/>
          <p:nvPr/>
        </p:nvSpPr>
        <p:spPr>
          <a:xfrm rot="0">
            <a:off x="1868060" y="4160904"/>
            <a:ext cx="8372992" cy="362289"/>
          </a:xfrm>
          <a:prstGeom prst="rect">
            <a:avLst/>
          </a:prstGeom>
        </p:spPr>
        <p:txBody>
          <a:bodyPr anchor="t" rtlCol="false" tIns="0" lIns="0" bIns="0" rIns="0">
            <a:spAutoFit/>
          </a:bodyPr>
          <a:lstStyle/>
          <a:p>
            <a:pPr algn="just">
              <a:lnSpc>
                <a:spcPts val="2939"/>
              </a:lnSpc>
            </a:pPr>
            <a:r>
              <a:rPr lang="en-US" sz="2099" b="true">
                <a:solidFill>
                  <a:srgbClr val="021828"/>
                </a:solidFill>
                <a:latin typeface="Aileron Bold"/>
                <a:ea typeface="Aileron Bold"/>
                <a:cs typeface="Aileron Bold"/>
                <a:sym typeface="Aileron Bold"/>
              </a:rPr>
              <a:t> Caching layer (Redis, Memcached) để giảm độ trễ truy vấn gợi ý.</a:t>
            </a:r>
          </a:p>
        </p:txBody>
      </p:sp>
      <p:sp>
        <p:nvSpPr>
          <p:cNvPr name="TextBox 27" id="27"/>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996" y="2782372"/>
            <a:ext cx="18288000" cy="5894830"/>
            <a:chOff x="0" y="0"/>
            <a:chExt cx="4816593" cy="1552548"/>
          </a:xfrm>
        </p:grpSpPr>
        <p:sp>
          <p:nvSpPr>
            <p:cNvPr name="Freeform 3" id="3"/>
            <p:cNvSpPr/>
            <p:nvPr/>
          </p:nvSpPr>
          <p:spPr>
            <a:xfrm flipH="false" flipV="false" rot="0">
              <a:off x="0" y="0"/>
              <a:ext cx="4816592" cy="1552548"/>
            </a:xfrm>
            <a:custGeom>
              <a:avLst/>
              <a:gdLst/>
              <a:ahLst/>
              <a:cxnLst/>
              <a:rect r="r" b="b" t="t" l="l"/>
              <a:pathLst>
                <a:path h="1552548" w="4816592">
                  <a:moveTo>
                    <a:pt x="0" y="0"/>
                  </a:moveTo>
                  <a:lnTo>
                    <a:pt x="4816592" y="0"/>
                  </a:lnTo>
                  <a:lnTo>
                    <a:pt x="4816592" y="1552548"/>
                  </a:lnTo>
                  <a:lnTo>
                    <a:pt x="0" y="1552548"/>
                  </a:lnTo>
                  <a:close/>
                </a:path>
              </a:pathLst>
            </a:custGeom>
            <a:solidFill>
              <a:srgbClr val="E1EDFC"/>
            </a:solidFill>
          </p:spPr>
        </p:sp>
        <p:sp>
          <p:nvSpPr>
            <p:cNvPr name="TextBox 4" id="4"/>
            <p:cNvSpPr txBox="true"/>
            <p:nvPr/>
          </p:nvSpPr>
          <p:spPr>
            <a:xfrm>
              <a:off x="0" y="-47625"/>
              <a:ext cx="4816593" cy="1600173"/>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5172075"/>
            <a:ext cx="5060185" cy="665701"/>
            <a:chOff x="0" y="0"/>
            <a:chExt cx="1332724" cy="175329"/>
          </a:xfrm>
        </p:grpSpPr>
        <p:sp>
          <p:nvSpPr>
            <p:cNvPr name="Freeform 6" id="6"/>
            <p:cNvSpPr/>
            <p:nvPr/>
          </p:nvSpPr>
          <p:spPr>
            <a:xfrm flipH="false" flipV="false" rot="0">
              <a:off x="0" y="0"/>
              <a:ext cx="1332724" cy="175329"/>
            </a:xfrm>
            <a:custGeom>
              <a:avLst/>
              <a:gdLst/>
              <a:ahLst/>
              <a:cxnLst/>
              <a:rect r="r" b="b" t="t" l="l"/>
              <a:pathLst>
                <a:path h="175329" w="1332724">
                  <a:moveTo>
                    <a:pt x="78028" y="0"/>
                  </a:moveTo>
                  <a:lnTo>
                    <a:pt x="1254695" y="0"/>
                  </a:lnTo>
                  <a:cubicBezTo>
                    <a:pt x="1297789" y="0"/>
                    <a:pt x="1332724" y="34934"/>
                    <a:pt x="1332724" y="78028"/>
                  </a:cubicBezTo>
                  <a:lnTo>
                    <a:pt x="1332724" y="97300"/>
                  </a:lnTo>
                  <a:cubicBezTo>
                    <a:pt x="1332724" y="117995"/>
                    <a:pt x="1324503" y="137841"/>
                    <a:pt x="1309870" y="152475"/>
                  </a:cubicBezTo>
                  <a:cubicBezTo>
                    <a:pt x="1295236" y="167108"/>
                    <a:pt x="1275390" y="175329"/>
                    <a:pt x="1254695" y="175329"/>
                  </a:cubicBezTo>
                  <a:lnTo>
                    <a:pt x="78028" y="175329"/>
                  </a:lnTo>
                  <a:cubicBezTo>
                    <a:pt x="57334" y="175329"/>
                    <a:pt x="37487" y="167108"/>
                    <a:pt x="22854" y="152475"/>
                  </a:cubicBezTo>
                  <a:cubicBezTo>
                    <a:pt x="8221" y="137841"/>
                    <a:pt x="0" y="117995"/>
                    <a:pt x="0" y="97300"/>
                  </a:cubicBezTo>
                  <a:lnTo>
                    <a:pt x="0" y="78028"/>
                  </a:lnTo>
                  <a:cubicBezTo>
                    <a:pt x="0" y="57334"/>
                    <a:pt x="8221" y="37487"/>
                    <a:pt x="22854" y="22854"/>
                  </a:cubicBezTo>
                  <a:cubicBezTo>
                    <a:pt x="37487" y="8221"/>
                    <a:pt x="57334" y="0"/>
                    <a:pt x="78028" y="0"/>
                  </a:cubicBezTo>
                  <a:close/>
                </a:path>
              </a:pathLst>
            </a:custGeom>
            <a:solidFill>
              <a:srgbClr val="5188CC"/>
            </a:solidFill>
          </p:spPr>
        </p:sp>
        <p:sp>
          <p:nvSpPr>
            <p:cNvPr name="TextBox 7" id="7"/>
            <p:cNvSpPr txBox="true"/>
            <p:nvPr/>
          </p:nvSpPr>
          <p:spPr>
            <a:xfrm>
              <a:off x="0" y="-47625"/>
              <a:ext cx="1332724" cy="222954"/>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2199115" y="5172075"/>
            <a:ext cx="5060185" cy="665701"/>
            <a:chOff x="0" y="0"/>
            <a:chExt cx="1332724" cy="175329"/>
          </a:xfrm>
        </p:grpSpPr>
        <p:sp>
          <p:nvSpPr>
            <p:cNvPr name="Freeform 9" id="9"/>
            <p:cNvSpPr/>
            <p:nvPr/>
          </p:nvSpPr>
          <p:spPr>
            <a:xfrm flipH="false" flipV="false" rot="0">
              <a:off x="0" y="0"/>
              <a:ext cx="1332724" cy="175329"/>
            </a:xfrm>
            <a:custGeom>
              <a:avLst/>
              <a:gdLst/>
              <a:ahLst/>
              <a:cxnLst/>
              <a:rect r="r" b="b" t="t" l="l"/>
              <a:pathLst>
                <a:path h="175329" w="1332724">
                  <a:moveTo>
                    <a:pt x="78028" y="0"/>
                  </a:moveTo>
                  <a:lnTo>
                    <a:pt x="1254695" y="0"/>
                  </a:lnTo>
                  <a:cubicBezTo>
                    <a:pt x="1297789" y="0"/>
                    <a:pt x="1332724" y="34934"/>
                    <a:pt x="1332724" y="78028"/>
                  </a:cubicBezTo>
                  <a:lnTo>
                    <a:pt x="1332724" y="97300"/>
                  </a:lnTo>
                  <a:cubicBezTo>
                    <a:pt x="1332724" y="117995"/>
                    <a:pt x="1324503" y="137841"/>
                    <a:pt x="1309870" y="152475"/>
                  </a:cubicBezTo>
                  <a:cubicBezTo>
                    <a:pt x="1295236" y="167108"/>
                    <a:pt x="1275390" y="175329"/>
                    <a:pt x="1254695" y="175329"/>
                  </a:cubicBezTo>
                  <a:lnTo>
                    <a:pt x="78028" y="175329"/>
                  </a:lnTo>
                  <a:cubicBezTo>
                    <a:pt x="57334" y="175329"/>
                    <a:pt x="37487" y="167108"/>
                    <a:pt x="22854" y="152475"/>
                  </a:cubicBezTo>
                  <a:cubicBezTo>
                    <a:pt x="8221" y="137841"/>
                    <a:pt x="0" y="117995"/>
                    <a:pt x="0" y="97300"/>
                  </a:cubicBezTo>
                  <a:lnTo>
                    <a:pt x="0" y="78028"/>
                  </a:lnTo>
                  <a:cubicBezTo>
                    <a:pt x="0" y="57334"/>
                    <a:pt x="8221" y="37487"/>
                    <a:pt x="22854" y="22854"/>
                  </a:cubicBezTo>
                  <a:cubicBezTo>
                    <a:pt x="37487" y="8221"/>
                    <a:pt x="57334" y="0"/>
                    <a:pt x="78028" y="0"/>
                  </a:cubicBezTo>
                  <a:close/>
                </a:path>
              </a:pathLst>
            </a:custGeom>
            <a:solidFill>
              <a:srgbClr val="5188CC"/>
            </a:solidFill>
          </p:spPr>
        </p:sp>
        <p:sp>
          <p:nvSpPr>
            <p:cNvPr name="TextBox 10" id="10"/>
            <p:cNvSpPr txBox="true"/>
            <p:nvPr/>
          </p:nvSpPr>
          <p:spPr>
            <a:xfrm>
              <a:off x="0" y="-47625"/>
              <a:ext cx="1332724" cy="222954"/>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028700" y="6005026"/>
            <a:ext cx="5060185" cy="1998158"/>
            <a:chOff x="0" y="0"/>
            <a:chExt cx="1332724" cy="526264"/>
          </a:xfrm>
        </p:grpSpPr>
        <p:sp>
          <p:nvSpPr>
            <p:cNvPr name="Freeform 12" id="12"/>
            <p:cNvSpPr/>
            <p:nvPr/>
          </p:nvSpPr>
          <p:spPr>
            <a:xfrm flipH="false" flipV="false" rot="0">
              <a:off x="0" y="0"/>
              <a:ext cx="1332724" cy="526264"/>
            </a:xfrm>
            <a:custGeom>
              <a:avLst/>
              <a:gdLst/>
              <a:ahLst/>
              <a:cxnLst/>
              <a:rect r="r" b="b" t="t" l="l"/>
              <a:pathLst>
                <a:path h="526264" w="1332724">
                  <a:moveTo>
                    <a:pt x="29069" y="0"/>
                  </a:moveTo>
                  <a:lnTo>
                    <a:pt x="1303654" y="0"/>
                  </a:lnTo>
                  <a:cubicBezTo>
                    <a:pt x="1319709" y="0"/>
                    <a:pt x="1332724" y="13015"/>
                    <a:pt x="1332724" y="29069"/>
                  </a:cubicBezTo>
                  <a:lnTo>
                    <a:pt x="1332724" y="497195"/>
                  </a:lnTo>
                  <a:cubicBezTo>
                    <a:pt x="1332724" y="504904"/>
                    <a:pt x="1329661" y="512298"/>
                    <a:pt x="1324209" y="517750"/>
                  </a:cubicBezTo>
                  <a:cubicBezTo>
                    <a:pt x="1318758" y="523201"/>
                    <a:pt x="1311364" y="526264"/>
                    <a:pt x="1303654" y="526264"/>
                  </a:cubicBezTo>
                  <a:lnTo>
                    <a:pt x="29069" y="526264"/>
                  </a:lnTo>
                  <a:cubicBezTo>
                    <a:pt x="13015" y="526264"/>
                    <a:pt x="0" y="513249"/>
                    <a:pt x="0" y="497195"/>
                  </a:cubicBezTo>
                  <a:lnTo>
                    <a:pt x="0" y="29069"/>
                  </a:lnTo>
                  <a:cubicBezTo>
                    <a:pt x="0" y="13015"/>
                    <a:pt x="13015" y="0"/>
                    <a:pt x="29069" y="0"/>
                  </a:cubicBezTo>
                  <a:close/>
                </a:path>
              </a:pathLst>
            </a:custGeom>
            <a:solidFill>
              <a:srgbClr val="3A577B"/>
            </a:solidFill>
          </p:spPr>
        </p:sp>
        <p:sp>
          <p:nvSpPr>
            <p:cNvPr name="TextBox 13" id="13"/>
            <p:cNvSpPr txBox="true"/>
            <p:nvPr/>
          </p:nvSpPr>
          <p:spPr>
            <a:xfrm>
              <a:off x="0" y="-47625"/>
              <a:ext cx="1332724" cy="573889"/>
            </a:xfrm>
            <a:prstGeom prst="rect">
              <a:avLst/>
            </a:prstGeom>
          </p:spPr>
          <p:txBody>
            <a:bodyPr anchor="ctr" rtlCol="false" tIns="50800" lIns="50800" bIns="50800" rIns="50800"/>
            <a:lstStyle/>
            <a:p>
              <a:pPr algn="r">
                <a:lnSpc>
                  <a:spcPts val="2800"/>
                </a:lnSpc>
              </a:pPr>
            </a:p>
          </p:txBody>
        </p:sp>
      </p:grpSp>
      <p:grpSp>
        <p:nvGrpSpPr>
          <p:cNvPr name="Group 14" id="14"/>
          <p:cNvGrpSpPr/>
          <p:nvPr/>
        </p:nvGrpSpPr>
        <p:grpSpPr>
          <a:xfrm rot="0">
            <a:off x="12199115" y="6005026"/>
            <a:ext cx="5060185" cy="1998158"/>
            <a:chOff x="0" y="0"/>
            <a:chExt cx="1332724" cy="526264"/>
          </a:xfrm>
        </p:grpSpPr>
        <p:sp>
          <p:nvSpPr>
            <p:cNvPr name="Freeform 15" id="15"/>
            <p:cNvSpPr/>
            <p:nvPr/>
          </p:nvSpPr>
          <p:spPr>
            <a:xfrm flipH="false" flipV="false" rot="0">
              <a:off x="0" y="0"/>
              <a:ext cx="1332724" cy="526264"/>
            </a:xfrm>
            <a:custGeom>
              <a:avLst/>
              <a:gdLst/>
              <a:ahLst/>
              <a:cxnLst/>
              <a:rect r="r" b="b" t="t" l="l"/>
              <a:pathLst>
                <a:path h="526264" w="1332724">
                  <a:moveTo>
                    <a:pt x="29069" y="0"/>
                  </a:moveTo>
                  <a:lnTo>
                    <a:pt x="1303654" y="0"/>
                  </a:lnTo>
                  <a:cubicBezTo>
                    <a:pt x="1319709" y="0"/>
                    <a:pt x="1332724" y="13015"/>
                    <a:pt x="1332724" y="29069"/>
                  </a:cubicBezTo>
                  <a:lnTo>
                    <a:pt x="1332724" y="497195"/>
                  </a:lnTo>
                  <a:cubicBezTo>
                    <a:pt x="1332724" y="504904"/>
                    <a:pt x="1329661" y="512298"/>
                    <a:pt x="1324209" y="517750"/>
                  </a:cubicBezTo>
                  <a:cubicBezTo>
                    <a:pt x="1318758" y="523201"/>
                    <a:pt x="1311364" y="526264"/>
                    <a:pt x="1303654" y="526264"/>
                  </a:cubicBezTo>
                  <a:lnTo>
                    <a:pt x="29069" y="526264"/>
                  </a:lnTo>
                  <a:cubicBezTo>
                    <a:pt x="13015" y="526264"/>
                    <a:pt x="0" y="513249"/>
                    <a:pt x="0" y="497195"/>
                  </a:cubicBezTo>
                  <a:lnTo>
                    <a:pt x="0" y="29069"/>
                  </a:lnTo>
                  <a:cubicBezTo>
                    <a:pt x="0" y="13015"/>
                    <a:pt x="13015" y="0"/>
                    <a:pt x="29069" y="0"/>
                  </a:cubicBezTo>
                  <a:close/>
                </a:path>
              </a:pathLst>
            </a:custGeom>
            <a:solidFill>
              <a:srgbClr val="3A577B"/>
            </a:solidFill>
          </p:spPr>
        </p:sp>
        <p:sp>
          <p:nvSpPr>
            <p:cNvPr name="TextBox 16" id="16"/>
            <p:cNvSpPr txBox="true"/>
            <p:nvPr/>
          </p:nvSpPr>
          <p:spPr>
            <a:xfrm>
              <a:off x="0" y="-47625"/>
              <a:ext cx="1332724" cy="573889"/>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0">
            <a:off x="7850742" y="6671785"/>
            <a:ext cx="2586515" cy="258651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8888" t="0" r="-38888" b="0"/>
              </a:stretch>
            </a:blipFill>
          </p:spPr>
        </p:sp>
      </p:grpSp>
      <p:sp>
        <p:nvSpPr>
          <p:cNvPr name="Freeform 19" id="19"/>
          <p:cNvSpPr/>
          <p:nvPr/>
        </p:nvSpPr>
        <p:spPr>
          <a:xfrm flipH="false" flipV="false" rot="0">
            <a:off x="4505581" y="3685992"/>
            <a:ext cx="1583878" cy="1108714"/>
          </a:xfrm>
          <a:custGeom>
            <a:avLst/>
            <a:gdLst/>
            <a:ahLst/>
            <a:cxnLst/>
            <a:rect r="r" b="b" t="t" l="l"/>
            <a:pathLst>
              <a:path h="1108714" w="1583878">
                <a:moveTo>
                  <a:pt x="0" y="0"/>
                </a:moveTo>
                <a:lnTo>
                  <a:pt x="1583878" y="0"/>
                </a:lnTo>
                <a:lnTo>
                  <a:pt x="1583878" y="1108714"/>
                </a:lnTo>
                <a:lnTo>
                  <a:pt x="0" y="11087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12198541" y="3660336"/>
            <a:ext cx="1583878" cy="1108714"/>
          </a:xfrm>
          <a:custGeom>
            <a:avLst/>
            <a:gdLst/>
            <a:ahLst/>
            <a:cxnLst/>
            <a:rect r="r" b="b" t="t" l="l"/>
            <a:pathLst>
              <a:path h="1108714" w="1583878">
                <a:moveTo>
                  <a:pt x="0" y="0"/>
                </a:moveTo>
                <a:lnTo>
                  <a:pt x="1583878" y="0"/>
                </a:lnTo>
                <a:lnTo>
                  <a:pt x="1583878" y="1108715"/>
                </a:lnTo>
                <a:lnTo>
                  <a:pt x="0" y="11087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5203111" y="588580"/>
            <a:ext cx="7881777" cy="943483"/>
          </a:xfrm>
          <a:prstGeom prst="rect">
            <a:avLst/>
          </a:prstGeom>
        </p:spPr>
        <p:txBody>
          <a:bodyPr anchor="t" rtlCol="false" tIns="0" lIns="0" bIns="0" rIns="0">
            <a:spAutoFit/>
          </a:bodyPr>
          <a:lstStyle/>
          <a:p>
            <a:pPr algn="ctr" marL="0" indent="0" lvl="0">
              <a:lnSpc>
                <a:spcPts val="6730"/>
              </a:lnSpc>
              <a:spcBef>
                <a:spcPct val="0"/>
              </a:spcBef>
            </a:pPr>
            <a:r>
              <a:rPr lang="en-US" b="true" sz="5299">
                <a:solidFill>
                  <a:srgbClr val="0E2F5F"/>
                </a:solidFill>
                <a:latin typeface="Akzidenz-Grotesk Heavy"/>
                <a:ea typeface="Akzidenz-Grotesk Heavy"/>
                <a:cs typeface="Akzidenz-Grotesk Heavy"/>
                <a:sym typeface="Akzidenz-Grotesk Heavy"/>
              </a:rPr>
              <a:t>Content</a:t>
            </a:r>
          </a:p>
        </p:txBody>
      </p:sp>
      <p:sp>
        <p:nvSpPr>
          <p:cNvPr name="TextBox 22" id="22"/>
          <p:cNvSpPr txBox="true"/>
          <p:nvPr/>
        </p:nvSpPr>
        <p:spPr>
          <a:xfrm rot="0">
            <a:off x="12289020" y="5286503"/>
            <a:ext cx="4880376" cy="389253"/>
          </a:xfrm>
          <a:prstGeom prst="rect">
            <a:avLst/>
          </a:prstGeom>
        </p:spPr>
        <p:txBody>
          <a:bodyPr anchor="t" rtlCol="false" tIns="0" lIns="0" bIns="0" rIns="0">
            <a:spAutoFit/>
          </a:bodyPr>
          <a:lstStyle/>
          <a:p>
            <a:pPr algn="ctr">
              <a:lnSpc>
                <a:spcPts val="3220"/>
              </a:lnSpc>
            </a:pPr>
            <a:r>
              <a:rPr lang="en-US" sz="2300" b="true">
                <a:solidFill>
                  <a:srgbClr val="FFFFFF"/>
                </a:solidFill>
                <a:latin typeface="Aileron Heavy"/>
                <a:ea typeface="Aileron Heavy"/>
                <a:cs typeface="Aileron Heavy"/>
                <a:sym typeface="Aileron Heavy"/>
              </a:rPr>
              <a:t>02</a:t>
            </a:r>
          </a:p>
        </p:txBody>
      </p:sp>
      <p:sp>
        <p:nvSpPr>
          <p:cNvPr name="TextBox 23" id="23"/>
          <p:cNvSpPr txBox="true"/>
          <p:nvPr/>
        </p:nvSpPr>
        <p:spPr>
          <a:xfrm rot="0">
            <a:off x="1914473" y="6633265"/>
            <a:ext cx="3288638" cy="655954"/>
          </a:xfrm>
          <a:prstGeom prst="rect">
            <a:avLst/>
          </a:prstGeom>
        </p:spPr>
        <p:txBody>
          <a:bodyPr anchor="t" rtlCol="false" tIns="0" lIns="0" bIns="0" rIns="0">
            <a:spAutoFit/>
          </a:bodyPr>
          <a:lstStyle/>
          <a:p>
            <a:pPr algn="ctr">
              <a:lnSpc>
                <a:spcPts val="5320"/>
              </a:lnSpc>
            </a:pPr>
            <a:r>
              <a:rPr lang="en-US" sz="3800" b="true">
                <a:solidFill>
                  <a:srgbClr val="E1EDFC"/>
                </a:solidFill>
                <a:latin typeface="Aileron Bold"/>
                <a:ea typeface="Aileron Bold"/>
                <a:cs typeface="Aileron Bold"/>
                <a:sym typeface="Aileron Bold"/>
              </a:rPr>
              <a:t>STUDY CASE</a:t>
            </a:r>
          </a:p>
        </p:txBody>
      </p:sp>
      <p:sp>
        <p:nvSpPr>
          <p:cNvPr name="TextBox 24" id="24"/>
          <p:cNvSpPr txBox="true"/>
          <p:nvPr/>
        </p:nvSpPr>
        <p:spPr>
          <a:xfrm rot="0">
            <a:off x="1393259" y="5286503"/>
            <a:ext cx="4331066" cy="389253"/>
          </a:xfrm>
          <a:prstGeom prst="rect">
            <a:avLst/>
          </a:prstGeom>
        </p:spPr>
        <p:txBody>
          <a:bodyPr anchor="t" rtlCol="false" tIns="0" lIns="0" bIns="0" rIns="0">
            <a:spAutoFit/>
          </a:bodyPr>
          <a:lstStyle/>
          <a:p>
            <a:pPr algn="ctr">
              <a:lnSpc>
                <a:spcPts val="3220"/>
              </a:lnSpc>
            </a:pPr>
            <a:r>
              <a:rPr lang="en-US" sz="2300" b="true">
                <a:solidFill>
                  <a:srgbClr val="FFFFFF"/>
                </a:solidFill>
                <a:latin typeface="Aileron Heavy"/>
                <a:ea typeface="Aileron Heavy"/>
                <a:cs typeface="Aileron Heavy"/>
                <a:sym typeface="Aileron Heavy"/>
              </a:rPr>
              <a:t>01</a:t>
            </a:r>
          </a:p>
        </p:txBody>
      </p:sp>
      <p:sp>
        <p:nvSpPr>
          <p:cNvPr name="TextBox 25" id="25"/>
          <p:cNvSpPr txBox="true"/>
          <p:nvPr/>
        </p:nvSpPr>
        <p:spPr>
          <a:xfrm rot="0">
            <a:off x="13084889" y="6415193"/>
            <a:ext cx="3288638" cy="1322705"/>
          </a:xfrm>
          <a:prstGeom prst="rect">
            <a:avLst/>
          </a:prstGeom>
        </p:spPr>
        <p:txBody>
          <a:bodyPr anchor="t" rtlCol="false" tIns="0" lIns="0" bIns="0" rIns="0">
            <a:spAutoFit/>
          </a:bodyPr>
          <a:lstStyle/>
          <a:p>
            <a:pPr algn="ctr">
              <a:lnSpc>
                <a:spcPts val="5320"/>
              </a:lnSpc>
            </a:pPr>
            <a:r>
              <a:rPr lang="en-US" sz="3800" b="true">
                <a:solidFill>
                  <a:srgbClr val="E1EDFC"/>
                </a:solidFill>
                <a:latin typeface="Aileron Bold"/>
                <a:ea typeface="Aileron Bold"/>
                <a:cs typeface="Aileron Bold"/>
                <a:sym typeface="Aileron Bold"/>
              </a:rPr>
              <a:t>CHIA SẺ CÔNG NGHỆ</a:t>
            </a:r>
          </a:p>
        </p:txBody>
      </p:sp>
      <p:sp>
        <p:nvSpPr>
          <p:cNvPr name="Freeform 26" id="26"/>
          <p:cNvSpPr/>
          <p:nvPr/>
        </p:nvSpPr>
        <p:spPr>
          <a:xfrm flipH="false" flipV="false" rot="0">
            <a:off x="7603623" y="3234182"/>
            <a:ext cx="2874763" cy="2012334"/>
          </a:xfrm>
          <a:custGeom>
            <a:avLst/>
            <a:gdLst/>
            <a:ahLst/>
            <a:cxnLst/>
            <a:rect r="r" b="b" t="t" l="l"/>
            <a:pathLst>
              <a:path h="2012334" w="2874763">
                <a:moveTo>
                  <a:pt x="0" y="0"/>
                </a:moveTo>
                <a:lnTo>
                  <a:pt x="2874763" y="0"/>
                </a:lnTo>
                <a:lnTo>
                  <a:pt x="2874763" y="2012334"/>
                </a:lnTo>
                <a:lnTo>
                  <a:pt x="0" y="20123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7" id="27"/>
          <p:cNvGrpSpPr/>
          <p:nvPr/>
        </p:nvGrpSpPr>
        <p:grpSpPr>
          <a:xfrm rot="0">
            <a:off x="17259300" y="9621299"/>
            <a:ext cx="998671" cy="665701"/>
            <a:chOff x="0" y="0"/>
            <a:chExt cx="263024" cy="175329"/>
          </a:xfrm>
        </p:grpSpPr>
        <p:sp>
          <p:nvSpPr>
            <p:cNvPr name="Freeform 28" id="28"/>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29" id="29"/>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30" id="30"/>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247007" y="-131339"/>
            <a:ext cx="2171313" cy="2171313"/>
          </a:xfrm>
          <a:custGeom>
            <a:avLst/>
            <a:gdLst/>
            <a:ahLst/>
            <a:cxnLst/>
            <a:rect r="r" b="b" t="t" l="l"/>
            <a:pathLst>
              <a:path h="2171313" w="2171313">
                <a:moveTo>
                  <a:pt x="0" y="0"/>
                </a:moveTo>
                <a:lnTo>
                  <a:pt x="2171312" y="0"/>
                </a:lnTo>
                <a:lnTo>
                  <a:pt x="2171312" y="2171313"/>
                </a:lnTo>
                <a:lnTo>
                  <a:pt x="0" y="21713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785889" y="3143168"/>
            <a:ext cx="3352561" cy="4363039"/>
            <a:chOff x="0" y="0"/>
            <a:chExt cx="1251063" cy="1628139"/>
          </a:xfrm>
        </p:grpSpPr>
        <p:sp>
          <p:nvSpPr>
            <p:cNvPr name="Freeform 4" id="4"/>
            <p:cNvSpPr/>
            <p:nvPr/>
          </p:nvSpPr>
          <p:spPr>
            <a:xfrm flipH="false" flipV="false" rot="0">
              <a:off x="0" y="0"/>
              <a:ext cx="1251063" cy="1628139"/>
            </a:xfrm>
            <a:custGeom>
              <a:avLst/>
              <a:gdLst/>
              <a:ahLst/>
              <a:cxnLst/>
              <a:rect r="r" b="b" t="t" l="l"/>
              <a:pathLst>
                <a:path h="1628139" w="1251063">
                  <a:moveTo>
                    <a:pt x="0" y="0"/>
                  </a:moveTo>
                  <a:lnTo>
                    <a:pt x="1251063" y="0"/>
                  </a:lnTo>
                  <a:lnTo>
                    <a:pt x="1251063" y="1628139"/>
                  </a:lnTo>
                  <a:lnTo>
                    <a:pt x="0" y="1628139"/>
                  </a:lnTo>
                  <a:close/>
                </a:path>
              </a:pathLst>
            </a:custGeom>
            <a:solidFill>
              <a:srgbClr val="E1EDFC"/>
            </a:solidFill>
          </p:spPr>
        </p:sp>
        <p:sp>
          <p:nvSpPr>
            <p:cNvPr name="TextBox 5" id="5"/>
            <p:cNvSpPr txBox="true"/>
            <p:nvPr/>
          </p:nvSpPr>
          <p:spPr>
            <a:xfrm>
              <a:off x="0" y="-47625"/>
              <a:ext cx="1251063" cy="1675764"/>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5332663" y="1006919"/>
            <a:ext cx="3352561" cy="335256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sp>
        <p:nvSpPr>
          <p:cNvPr name="Freeform 8" id="8"/>
          <p:cNvSpPr/>
          <p:nvPr/>
        </p:nvSpPr>
        <p:spPr>
          <a:xfrm flipH="false" flipV="false" rot="0">
            <a:off x="8801098" y="748427"/>
            <a:ext cx="1291547" cy="1291547"/>
          </a:xfrm>
          <a:custGeom>
            <a:avLst/>
            <a:gdLst/>
            <a:ahLst/>
            <a:cxnLst/>
            <a:rect r="r" b="b" t="t" l="l"/>
            <a:pathLst>
              <a:path h="1291547" w="1291547">
                <a:moveTo>
                  <a:pt x="0" y="0"/>
                </a:moveTo>
                <a:lnTo>
                  <a:pt x="1291547" y="0"/>
                </a:lnTo>
                <a:lnTo>
                  <a:pt x="1291547" y="1291547"/>
                </a:lnTo>
                <a:lnTo>
                  <a:pt x="0" y="12915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9" id="9"/>
          <p:cNvGrpSpPr/>
          <p:nvPr/>
        </p:nvGrpSpPr>
        <p:grpSpPr>
          <a:xfrm rot="0">
            <a:off x="17327429" y="9621299"/>
            <a:ext cx="998671" cy="665701"/>
            <a:chOff x="0" y="0"/>
            <a:chExt cx="263024" cy="175329"/>
          </a:xfrm>
        </p:grpSpPr>
        <p:sp>
          <p:nvSpPr>
            <p:cNvPr name="Freeform 10" id="10"/>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11" id="11"/>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Freeform 12" id="12"/>
          <p:cNvSpPr/>
          <p:nvPr/>
        </p:nvSpPr>
        <p:spPr>
          <a:xfrm flipH="false" flipV="false" rot="0">
            <a:off x="300540" y="5913628"/>
            <a:ext cx="10161045" cy="1094308"/>
          </a:xfrm>
          <a:custGeom>
            <a:avLst/>
            <a:gdLst/>
            <a:ahLst/>
            <a:cxnLst/>
            <a:rect r="r" b="b" t="t" l="l"/>
            <a:pathLst>
              <a:path h="1094308" w="10161045">
                <a:moveTo>
                  <a:pt x="0" y="0"/>
                </a:moveTo>
                <a:lnTo>
                  <a:pt x="10161046" y="0"/>
                </a:lnTo>
                <a:lnTo>
                  <a:pt x="10161046" y="1094309"/>
                </a:lnTo>
                <a:lnTo>
                  <a:pt x="0" y="10943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694828" y="8846290"/>
            <a:ext cx="8752043" cy="942564"/>
          </a:xfrm>
          <a:custGeom>
            <a:avLst/>
            <a:gdLst/>
            <a:ahLst/>
            <a:cxnLst/>
            <a:rect r="r" b="b" t="t" l="l"/>
            <a:pathLst>
              <a:path h="942564" w="8752043">
                <a:moveTo>
                  <a:pt x="0" y="0"/>
                </a:moveTo>
                <a:lnTo>
                  <a:pt x="8752044" y="0"/>
                </a:lnTo>
                <a:lnTo>
                  <a:pt x="8752044" y="942564"/>
                </a:lnTo>
                <a:lnTo>
                  <a:pt x="0" y="942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9446872" y="7455612"/>
            <a:ext cx="8752043" cy="942564"/>
          </a:xfrm>
          <a:custGeom>
            <a:avLst/>
            <a:gdLst/>
            <a:ahLst/>
            <a:cxnLst/>
            <a:rect r="r" b="b" t="t" l="l"/>
            <a:pathLst>
              <a:path h="942564" w="8752043">
                <a:moveTo>
                  <a:pt x="0" y="0"/>
                </a:moveTo>
                <a:lnTo>
                  <a:pt x="8752043" y="0"/>
                </a:lnTo>
                <a:lnTo>
                  <a:pt x="8752043" y="942563"/>
                </a:lnTo>
                <a:lnTo>
                  <a:pt x="0" y="9425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4405712" y="286764"/>
            <a:ext cx="10542878" cy="5179189"/>
          </a:xfrm>
          <a:custGeom>
            <a:avLst/>
            <a:gdLst/>
            <a:ahLst/>
            <a:cxnLst/>
            <a:rect r="r" b="b" t="t" l="l"/>
            <a:pathLst>
              <a:path h="5179189" w="10542878">
                <a:moveTo>
                  <a:pt x="0" y="0"/>
                </a:moveTo>
                <a:lnTo>
                  <a:pt x="10542879" y="0"/>
                </a:lnTo>
                <a:lnTo>
                  <a:pt x="10542879" y="5179189"/>
                </a:lnTo>
                <a:lnTo>
                  <a:pt x="0" y="5179189"/>
                </a:lnTo>
                <a:lnTo>
                  <a:pt x="0" y="0"/>
                </a:lnTo>
                <a:close/>
              </a:path>
            </a:pathLst>
          </a:custGeom>
          <a:blipFill>
            <a:blip r:embed="rId9"/>
            <a:stretch>
              <a:fillRect l="0" t="0" r="0" b="0"/>
            </a:stretch>
          </a:blipFill>
        </p:spPr>
      </p:sp>
      <p:sp>
        <p:nvSpPr>
          <p:cNvPr name="TextBox 16" id="16"/>
          <p:cNvSpPr txBox="true"/>
          <p:nvPr/>
        </p:nvSpPr>
        <p:spPr>
          <a:xfrm rot="0">
            <a:off x="860300" y="6079156"/>
            <a:ext cx="9158668" cy="752353"/>
          </a:xfrm>
          <a:prstGeom prst="rect">
            <a:avLst/>
          </a:prstGeom>
        </p:spPr>
        <p:txBody>
          <a:bodyPr anchor="t" rtlCol="false" tIns="0" lIns="0" bIns="0" rIns="0">
            <a:spAutoFit/>
          </a:bodyPr>
          <a:lstStyle/>
          <a:p>
            <a:pPr algn="just">
              <a:lnSpc>
                <a:spcPts val="3075"/>
              </a:lnSpc>
            </a:pPr>
            <a:r>
              <a:rPr lang="en-US" sz="2196" b="true">
                <a:solidFill>
                  <a:srgbClr val="021828"/>
                </a:solidFill>
                <a:latin typeface="Aileron Bold"/>
                <a:ea typeface="Aileron Bold"/>
                <a:cs typeface="Aileron Bold"/>
                <a:sym typeface="Aileron Bold"/>
              </a:rPr>
              <a:t>Dịch vụ data warehouse đám mây cung cấp khả năng lưu trữ dữ liệu lớn, khả năng xử lý truy vấn mạnh mẽ, tự động mở rộng</a:t>
            </a:r>
          </a:p>
        </p:txBody>
      </p:sp>
      <p:sp>
        <p:nvSpPr>
          <p:cNvPr name="TextBox 17" id="17"/>
          <p:cNvSpPr txBox="true"/>
          <p:nvPr/>
        </p:nvSpPr>
        <p:spPr>
          <a:xfrm rot="0">
            <a:off x="916239" y="9114507"/>
            <a:ext cx="8309222" cy="368029"/>
          </a:xfrm>
          <a:prstGeom prst="rect">
            <a:avLst/>
          </a:prstGeom>
        </p:spPr>
        <p:txBody>
          <a:bodyPr anchor="t" rtlCol="false" tIns="0" lIns="0" bIns="0" rIns="0">
            <a:spAutoFit/>
          </a:bodyPr>
          <a:lstStyle/>
          <a:p>
            <a:pPr algn="just">
              <a:lnSpc>
                <a:spcPts val="3082"/>
              </a:lnSpc>
            </a:pPr>
            <a:r>
              <a:rPr lang="en-US" sz="2201" b="true">
                <a:solidFill>
                  <a:srgbClr val="021828"/>
                </a:solidFill>
                <a:latin typeface="Aileron Bold"/>
                <a:ea typeface="Aileron Bold"/>
                <a:cs typeface="Aileron Bold"/>
                <a:sym typeface="Aileron Bold"/>
              </a:rPr>
              <a:t>Tích hợp dễ dàng với nhiều công cụ phân tích và ETL</a:t>
            </a:r>
          </a:p>
        </p:txBody>
      </p:sp>
      <p:sp>
        <p:nvSpPr>
          <p:cNvPr name="TextBox 18" id="18"/>
          <p:cNvSpPr txBox="true"/>
          <p:nvPr/>
        </p:nvSpPr>
        <p:spPr>
          <a:xfrm rot="0">
            <a:off x="821609" y="128460"/>
            <a:ext cx="12152511" cy="878459"/>
          </a:xfrm>
          <a:prstGeom prst="rect">
            <a:avLst/>
          </a:prstGeom>
        </p:spPr>
        <p:txBody>
          <a:bodyPr anchor="t" rtlCol="false" tIns="0" lIns="0" bIns="0" rIns="0">
            <a:spAutoFit/>
          </a:bodyPr>
          <a:lstStyle/>
          <a:p>
            <a:pPr algn="l" marL="0" indent="0" lvl="0">
              <a:lnSpc>
                <a:spcPts val="6223"/>
              </a:lnSpc>
              <a:spcBef>
                <a:spcPct val="0"/>
              </a:spcBef>
            </a:pPr>
            <a:r>
              <a:rPr lang="en-US" b="true" sz="4900">
                <a:solidFill>
                  <a:srgbClr val="0E2F5F"/>
                </a:solidFill>
                <a:latin typeface="Akzidenz-Grotesk Bold"/>
                <a:ea typeface="Akzidenz-Grotesk Bold"/>
                <a:cs typeface="Akzidenz-Grotesk Bold"/>
                <a:sym typeface="Akzidenz-Grotesk Bold"/>
              </a:rPr>
              <a:t>Snowflake</a:t>
            </a:r>
          </a:p>
        </p:txBody>
      </p:sp>
      <p:sp>
        <p:nvSpPr>
          <p:cNvPr name="TextBox 19" id="19"/>
          <p:cNvSpPr txBox="true"/>
          <p:nvPr/>
        </p:nvSpPr>
        <p:spPr>
          <a:xfrm rot="0">
            <a:off x="9677152" y="7547462"/>
            <a:ext cx="8309222" cy="1139732"/>
          </a:xfrm>
          <a:prstGeom prst="rect">
            <a:avLst/>
          </a:prstGeom>
        </p:spPr>
        <p:txBody>
          <a:bodyPr anchor="t" rtlCol="false" tIns="0" lIns="0" bIns="0" rIns="0">
            <a:spAutoFit/>
          </a:bodyPr>
          <a:lstStyle/>
          <a:p>
            <a:pPr algn="just">
              <a:lnSpc>
                <a:spcPts val="3082"/>
              </a:lnSpc>
            </a:pPr>
            <a:r>
              <a:rPr lang="en-US" sz="2201" b="true">
                <a:solidFill>
                  <a:srgbClr val="021828"/>
                </a:solidFill>
                <a:latin typeface="Aileron Bold"/>
                <a:ea typeface="Aileron Bold"/>
                <a:cs typeface="Aileron Bold"/>
                <a:sym typeface="Aileron Bold"/>
              </a:rPr>
              <a:t>Hỗ trợ phân vùng, indexing tự động, giúp truy vấn dữ liệu nhanh trên dữ liệu quan hệ</a:t>
            </a:r>
          </a:p>
          <a:p>
            <a:pPr algn="just">
              <a:lnSpc>
                <a:spcPts val="3082"/>
              </a:lnSpc>
            </a:pPr>
          </a:p>
        </p:txBody>
      </p:sp>
      <p:sp>
        <p:nvSpPr>
          <p:cNvPr name="TextBox 20" id="20"/>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823162" y="7656706"/>
            <a:ext cx="3870946" cy="950141"/>
          </a:xfrm>
          <a:custGeom>
            <a:avLst/>
            <a:gdLst/>
            <a:ahLst/>
            <a:cxnLst/>
            <a:rect r="r" b="b" t="t" l="l"/>
            <a:pathLst>
              <a:path h="950141" w="3870946">
                <a:moveTo>
                  <a:pt x="0" y="0"/>
                </a:moveTo>
                <a:lnTo>
                  <a:pt x="3870947" y="0"/>
                </a:lnTo>
                <a:lnTo>
                  <a:pt x="3870947" y="950141"/>
                </a:lnTo>
                <a:lnTo>
                  <a:pt x="0" y="950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36698">
            <a:off x="16099691" y="-413144"/>
            <a:ext cx="2587020" cy="2386526"/>
          </a:xfrm>
          <a:custGeom>
            <a:avLst/>
            <a:gdLst/>
            <a:ahLst/>
            <a:cxnLst/>
            <a:rect r="r" b="b" t="t" l="l"/>
            <a:pathLst>
              <a:path h="2386526" w="2587020">
                <a:moveTo>
                  <a:pt x="0" y="0"/>
                </a:moveTo>
                <a:lnTo>
                  <a:pt x="2587020" y="0"/>
                </a:lnTo>
                <a:lnTo>
                  <a:pt x="2587020" y="2386525"/>
                </a:lnTo>
                <a:lnTo>
                  <a:pt x="0" y="23865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4" id="4"/>
          <p:cNvGrpSpPr/>
          <p:nvPr/>
        </p:nvGrpSpPr>
        <p:grpSpPr>
          <a:xfrm rot="0">
            <a:off x="476366" y="362534"/>
            <a:ext cx="7315200" cy="1791337"/>
            <a:chOff x="0" y="0"/>
            <a:chExt cx="9753600" cy="2388449"/>
          </a:xfrm>
        </p:grpSpPr>
        <p:sp>
          <p:nvSpPr>
            <p:cNvPr name="Freeform 5" id="5"/>
            <p:cNvSpPr/>
            <p:nvPr/>
          </p:nvSpPr>
          <p:spPr>
            <a:xfrm flipH="false" flipV="false" rot="0">
              <a:off x="0" y="0"/>
              <a:ext cx="9753600" cy="2388449"/>
            </a:xfrm>
            <a:custGeom>
              <a:avLst/>
              <a:gdLst/>
              <a:ahLst/>
              <a:cxnLst/>
              <a:rect r="r" b="b" t="t" l="l"/>
              <a:pathLst>
                <a:path h="2388449" w="9753600">
                  <a:moveTo>
                    <a:pt x="0" y="0"/>
                  </a:moveTo>
                  <a:lnTo>
                    <a:pt x="9753600" y="0"/>
                  </a:lnTo>
                  <a:lnTo>
                    <a:pt x="9753600" y="2388449"/>
                  </a:lnTo>
                  <a:lnTo>
                    <a:pt x="0" y="2388449"/>
                  </a:lnTo>
                  <a:lnTo>
                    <a:pt x="0" y="0"/>
                  </a:lnTo>
                  <a:close/>
                </a:path>
              </a:pathLst>
            </a:custGeom>
            <a:blipFill>
              <a:blip r:embed="rId6">
                <a:extLst>
                  <a:ext uri="{96DAC541-7B7A-43D3-8B79-37D633B846F1}">
                    <asvg:svgBlip xmlns:asvg="http://schemas.microsoft.com/office/drawing/2016/SVG/main" r:embed="rId7"/>
                  </a:ext>
                </a:extLst>
              </a:blip>
              <a:stretch>
                <a:fillRect l="-175" t="0" r="-175" b="0"/>
              </a:stretch>
            </a:blipFill>
          </p:spPr>
        </p:sp>
        <p:sp>
          <p:nvSpPr>
            <p:cNvPr name="TextBox 6" id="6"/>
            <p:cNvSpPr txBox="true"/>
            <p:nvPr/>
          </p:nvSpPr>
          <p:spPr>
            <a:xfrm rot="0">
              <a:off x="1217454" y="383923"/>
              <a:ext cx="8258064" cy="1008398"/>
            </a:xfrm>
            <a:prstGeom prst="rect">
              <a:avLst/>
            </a:prstGeom>
          </p:spPr>
          <p:txBody>
            <a:bodyPr anchor="t" rtlCol="false" tIns="0" lIns="0" bIns="0" rIns="0">
              <a:spAutoFit/>
            </a:bodyPr>
            <a:lstStyle/>
            <a:p>
              <a:pPr algn="ctr">
                <a:lnSpc>
                  <a:spcPts val="6294"/>
                </a:lnSpc>
                <a:spcBef>
                  <a:spcPct val="0"/>
                </a:spcBef>
              </a:pPr>
              <a:r>
                <a:rPr lang="en-US" sz="4495">
                  <a:solidFill>
                    <a:srgbClr val="000000"/>
                  </a:solidFill>
                  <a:latin typeface="Crimson Pro"/>
                  <a:ea typeface="Crimson Pro"/>
                  <a:cs typeface="Crimson Pro"/>
                  <a:sym typeface="Crimson Pro"/>
                </a:rPr>
                <a:t>Undercurrents</a:t>
              </a:r>
            </a:p>
          </p:txBody>
        </p:sp>
      </p:grpSp>
      <p:grpSp>
        <p:nvGrpSpPr>
          <p:cNvPr name="Group 7" id="7"/>
          <p:cNvGrpSpPr/>
          <p:nvPr/>
        </p:nvGrpSpPr>
        <p:grpSpPr>
          <a:xfrm rot="0">
            <a:off x="17259300" y="9621299"/>
            <a:ext cx="998671" cy="665701"/>
            <a:chOff x="0" y="0"/>
            <a:chExt cx="263024" cy="175329"/>
          </a:xfrm>
        </p:grpSpPr>
        <p:sp>
          <p:nvSpPr>
            <p:cNvPr name="Freeform 8" id="8"/>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9" id="9"/>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1735355" y="2474142"/>
            <a:ext cx="2792507" cy="2462484"/>
          </a:xfrm>
          <a:custGeom>
            <a:avLst/>
            <a:gdLst/>
            <a:ahLst/>
            <a:cxnLst/>
            <a:rect r="r" b="b" t="t" l="l"/>
            <a:pathLst>
              <a:path h="2462484" w="2792507">
                <a:moveTo>
                  <a:pt x="0" y="0"/>
                </a:moveTo>
                <a:lnTo>
                  <a:pt x="2792508" y="0"/>
                </a:lnTo>
                <a:lnTo>
                  <a:pt x="2792508" y="2462484"/>
                </a:lnTo>
                <a:lnTo>
                  <a:pt x="0" y="2462484"/>
                </a:lnTo>
                <a:lnTo>
                  <a:pt x="0" y="0"/>
                </a:lnTo>
                <a:close/>
              </a:path>
            </a:pathLst>
          </a:custGeom>
          <a:blipFill>
            <a:blip r:embed="rId8"/>
            <a:stretch>
              <a:fillRect l="0" t="0" r="0" b="0"/>
            </a:stretch>
          </a:blipFill>
        </p:spPr>
      </p:sp>
      <p:sp>
        <p:nvSpPr>
          <p:cNvPr name="TextBox 11" id="11"/>
          <p:cNvSpPr txBox="true"/>
          <p:nvPr/>
        </p:nvSpPr>
        <p:spPr>
          <a:xfrm rot="0">
            <a:off x="2009050" y="3782147"/>
            <a:ext cx="2245118" cy="580390"/>
          </a:xfrm>
          <a:prstGeom prst="rect">
            <a:avLst/>
          </a:prstGeom>
        </p:spPr>
        <p:txBody>
          <a:bodyPr anchor="t" rtlCol="false" tIns="0" lIns="0" bIns="0" rIns="0">
            <a:spAutoFit/>
          </a:bodyPr>
          <a:lstStyle/>
          <a:p>
            <a:pPr algn="ctr">
              <a:lnSpc>
                <a:spcPts val="4760"/>
              </a:lnSpc>
              <a:spcBef>
                <a:spcPct val="0"/>
              </a:spcBef>
            </a:pPr>
            <a:r>
              <a:rPr lang="en-US" b="true" sz="3400">
                <a:solidFill>
                  <a:srgbClr val="FFFFFF"/>
                </a:solidFill>
                <a:latin typeface="Crimson Pro Bold"/>
                <a:ea typeface="Crimson Pro Bold"/>
                <a:cs typeface="Crimson Pro Bold"/>
                <a:sym typeface="Crimson Pro Bold"/>
              </a:rPr>
              <a:t>Security</a:t>
            </a:r>
          </a:p>
        </p:txBody>
      </p:sp>
      <p:sp>
        <p:nvSpPr>
          <p:cNvPr name="Freeform 12" id="12"/>
          <p:cNvSpPr/>
          <p:nvPr/>
        </p:nvSpPr>
        <p:spPr>
          <a:xfrm flipH="false" flipV="false" rot="0">
            <a:off x="7179590" y="2474142"/>
            <a:ext cx="2792507" cy="2462484"/>
          </a:xfrm>
          <a:custGeom>
            <a:avLst/>
            <a:gdLst/>
            <a:ahLst/>
            <a:cxnLst/>
            <a:rect r="r" b="b" t="t" l="l"/>
            <a:pathLst>
              <a:path h="2462484" w="2792507">
                <a:moveTo>
                  <a:pt x="0" y="0"/>
                </a:moveTo>
                <a:lnTo>
                  <a:pt x="2792507" y="0"/>
                </a:lnTo>
                <a:lnTo>
                  <a:pt x="2792507" y="2462484"/>
                </a:lnTo>
                <a:lnTo>
                  <a:pt x="0" y="2462484"/>
                </a:lnTo>
                <a:lnTo>
                  <a:pt x="0" y="0"/>
                </a:lnTo>
                <a:close/>
              </a:path>
            </a:pathLst>
          </a:custGeom>
          <a:blipFill>
            <a:blip r:embed="rId8"/>
            <a:stretch>
              <a:fillRect l="0" t="0" r="0" b="0"/>
            </a:stretch>
          </a:blipFill>
        </p:spPr>
      </p:sp>
      <p:sp>
        <p:nvSpPr>
          <p:cNvPr name="TextBox 13" id="13"/>
          <p:cNvSpPr txBox="true"/>
          <p:nvPr/>
        </p:nvSpPr>
        <p:spPr>
          <a:xfrm rot="0">
            <a:off x="7336726" y="3482109"/>
            <a:ext cx="2635371" cy="1180465"/>
          </a:xfrm>
          <a:prstGeom prst="rect">
            <a:avLst/>
          </a:prstGeom>
        </p:spPr>
        <p:txBody>
          <a:bodyPr anchor="t" rtlCol="false" tIns="0" lIns="0" bIns="0" rIns="0">
            <a:spAutoFit/>
          </a:bodyPr>
          <a:lstStyle/>
          <a:p>
            <a:pPr algn="ctr">
              <a:lnSpc>
                <a:spcPts val="4760"/>
              </a:lnSpc>
              <a:spcBef>
                <a:spcPct val="0"/>
              </a:spcBef>
            </a:pPr>
            <a:r>
              <a:rPr lang="en-US" b="true" sz="3400">
                <a:solidFill>
                  <a:srgbClr val="FFFFFF"/>
                </a:solidFill>
                <a:latin typeface="Crimson Pro Bold"/>
                <a:ea typeface="Crimson Pro Bold"/>
                <a:cs typeface="Crimson Pro Bold"/>
                <a:sym typeface="Crimson Pro Bold"/>
              </a:rPr>
              <a:t>Data Management</a:t>
            </a:r>
          </a:p>
        </p:txBody>
      </p:sp>
      <p:sp>
        <p:nvSpPr>
          <p:cNvPr name="Freeform 14" id="14"/>
          <p:cNvSpPr/>
          <p:nvPr/>
        </p:nvSpPr>
        <p:spPr>
          <a:xfrm flipH="false" flipV="false" rot="0">
            <a:off x="12620047" y="2474142"/>
            <a:ext cx="2792507" cy="2462484"/>
          </a:xfrm>
          <a:custGeom>
            <a:avLst/>
            <a:gdLst/>
            <a:ahLst/>
            <a:cxnLst/>
            <a:rect r="r" b="b" t="t" l="l"/>
            <a:pathLst>
              <a:path h="2462484" w="2792507">
                <a:moveTo>
                  <a:pt x="0" y="0"/>
                </a:moveTo>
                <a:lnTo>
                  <a:pt x="2792507" y="0"/>
                </a:lnTo>
                <a:lnTo>
                  <a:pt x="2792507" y="2462484"/>
                </a:lnTo>
                <a:lnTo>
                  <a:pt x="0" y="2462484"/>
                </a:lnTo>
                <a:lnTo>
                  <a:pt x="0" y="0"/>
                </a:lnTo>
                <a:close/>
              </a:path>
            </a:pathLst>
          </a:custGeom>
          <a:blipFill>
            <a:blip r:embed="rId8"/>
            <a:stretch>
              <a:fillRect l="0" t="0" r="0" b="0"/>
            </a:stretch>
          </a:blipFill>
        </p:spPr>
      </p:sp>
      <p:sp>
        <p:nvSpPr>
          <p:cNvPr name="TextBox 15" id="15"/>
          <p:cNvSpPr txBox="true"/>
          <p:nvPr/>
        </p:nvSpPr>
        <p:spPr>
          <a:xfrm rot="0">
            <a:off x="12781972" y="3782147"/>
            <a:ext cx="2635371" cy="580390"/>
          </a:xfrm>
          <a:prstGeom prst="rect">
            <a:avLst/>
          </a:prstGeom>
        </p:spPr>
        <p:txBody>
          <a:bodyPr anchor="t" rtlCol="false" tIns="0" lIns="0" bIns="0" rIns="0">
            <a:spAutoFit/>
          </a:bodyPr>
          <a:lstStyle/>
          <a:p>
            <a:pPr algn="ctr">
              <a:lnSpc>
                <a:spcPts val="4760"/>
              </a:lnSpc>
              <a:spcBef>
                <a:spcPct val="0"/>
              </a:spcBef>
            </a:pPr>
            <a:r>
              <a:rPr lang="en-US" b="true" sz="3400">
                <a:solidFill>
                  <a:srgbClr val="FFFFFF"/>
                </a:solidFill>
                <a:latin typeface="Crimson Pro Bold"/>
                <a:ea typeface="Crimson Pro Bold"/>
                <a:cs typeface="Crimson Pro Bold"/>
                <a:sym typeface="Crimson Pro Bold"/>
              </a:rPr>
              <a:t>DataOps</a:t>
            </a:r>
          </a:p>
        </p:txBody>
      </p:sp>
      <p:sp>
        <p:nvSpPr>
          <p:cNvPr name="Freeform 16" id="16"/>
          <p:cNvSpPr/>
          <p:nvPr/>
        </p:nvSpPr>
        <p:spPr>
          <a:xfrm flipH="false" flipV="false" rot="0">
            <a:off x="1735355" y="6144364"/>
            <a:ext cx="2792507" cy="2462484"/>
          </a:xfrm>
          <a:custGeom>
            <a:avLst/>
            <a:gdLst/>
            <a:ahLst/>
            <a:cxnLst/>
            <a:rect r="r" b="b" t="t" l="l"/>
            <a:pathLst>
              <a:path h="2462484" w="2792507">
                <a:moveTo>
                  <a:pt x="0" y="0"/>
                </a:moveTo>
                <a:lnTo>
                  <a:pt x="2792508" y="0"/>
                </a:lnTo>
                <a:lnTo>
                  <a:pt x="2792508" y="2462483"/>
                </a:lnTo>
                <a:lnTo>
                  <a:pt x="0" y="2462483"/>
                </a:lnTo>
                <a:lnTo>
                  <a:pt x="0" y="0"/>
                </a:lnTo>
                <a:close/>
              </a:path>
            </a:pathLst>
          </a:custGeom>
          <a:blipFill>
            <a:blip r:embed="rId8"/>
            <a:stretch>
              <a:fillRect l="0" t="0" r="0" b="0"/>
            </a:stretch>
          </a:blipFill>
        </p:spPr>
      </p:sp>
      <p:sp>
        <p:nvSpPr>
          <p:cNvPr name="TextBox 17" id="17"/>
          <p:cNvSpPr txBox="true"/>
          <p:nvPr/>
        </p:nvSpPr>
        <p:spPr>
          <a:xfrm rot="0">
            <a:off x="1813923" y="7186996"/>
            <a:ext cx="2635371" cy="1180465"/>
          </a:xfrm>
          <a:prstGeom prst="rect">
            <a:avLst/>
          </a:prstGeom>
        </p:spPr>
        <p:txBody>
          <a:bodyPr anchor="t" rtlCol="false" tIns="0" lIns="0" bIns="0" rIns="0">
            <a:spAutoFit/>
          </a:bodyPr>
          <a:lstStyle/>
          <a:p>
            <a:pPr algn="ctr">
              <a:lnSpc>
                <a:spcPts val="4760"/>
              </a:lnSpc>
              <a:spcBef>
                <a:spcPct val="0"/>
              </a:spcBef>
            </a:pPr>
            <a:r>
              <a:rPr lang="en-US" b="true" sz="3400">
                <a:solidFill>
                  <a:srgbClr val="FFFFFF"/>
                </a:solidFill>
                <a:latin typeface="Crimson Pro Bold"/>
                <a:ea typeface="Crimson Pro Bold"/>
                <a:cs typeface="Crimson Pro Bold"/>
                <a:sym typeface="Crimson Pro Bold"/>
              </a:rPr>
              <a:t>Data Architecture</a:t>
            </a:r>
          </a:p>
        </p:txBody>
      </p:sp>
      <p:sp>
        <p:nvSpPr>
          <p:cNvPr name="Freeform 18" id="18"/>
          <p:cNvSpPr/>
          <p:nvPr/>
        </p:nvSpPr>
        <p:spPr>
          <a:xfrm flipH="false" flipV="false" rot="0">
            <a:off x="7179590" y="6144364"/>
            <a:ext cx="2792507" cy="2462484"/>
          </a:xfrm>
          <a:custGeom>
            <a:avLst/>
            <a:gdLst/>
            <a:ahLst/>
            <a:cxnLst/>
            <a:rect r="r" b="b" t="t" l="l"/>
            <a:pathLst>
              <a:path h="2462484" w="2792507">
                <a:moveTo>
                  <a:pt x="0" y="0"/>
                </a:moveTo>
                <a:lnTo>
                  <a:pt x="2792507" y="0"/>
                </a:lnTo>
                <a:lnTo>
                  <a:pt x="2792507" y="2462483"/>
                </a:lnTo>
                <a:lnTo>
                  <a:pt x="0" y="2462483"/>
                </a:lnTo>
                <a:lnTo>
                  <a:pt x="0" y="0"/>
                </a:lnTo>
                <a:close/>
              </a:path>
            </a:pathLst>
          </a:custGeom>
          <a:blipFill>
            <a:blip r:embed="rId8"/>
            <a:stretch>
              <a:fillRect l="0" t="0" r="0" b="0"/>
            </a:stretch>
          </a:blipFill>
        </p:spPr>
      </p:sp>
      <p:sp>
        <p:nvSpPr>
          <p:cNvPr name="TextBox 19" id="19"/>
          <p:cNvSpPr txBox="true"/>
          <p:nvPr/>
        </p:nvSpPr>
        <p:spPr>
          <a:xfrm rot="0">
            <a:off x="7258158" y="7487033"/>
            <a:ext cx="2635371" cy="580363"/>
          </a:xfrm>
          <a:prstGeom prst="rect">
            <a:avLst/>
          </a:prstGeom>
        </p:spPr>
        <p:txBody>
          <a:bodyPr anchor="t" rtlCol="false" tIns="0" lIns="0" bIns="0" rIns="0">
            <a:spAutoFit/>
          </a:bodyPr>
          <a:lstStyle/>
          <a:p>
            <a:pPr algn="ctr">
              <a:lnSpc>
                <a:spcPts val="4760"/>
              </a:lnSpc>
              <a:spcBef>
                <a:spcPct val="0"/>
              </a:spcBef>
            </a:pPr>
            <a:r>
              <a:rPr lang="en-US" b="true" sz="3400">
                <a:solidFill>
                  <a:srgbClr val="FFFFFF"/>
                </a:solidFill>
                <a:latin typeface="Crimson Pro Bold"/>
                <a:ea typeface="Crimson Pro Bold"/>
                <a:cs typeface="Crimson Pro Bold"/>
                <a:sym typeface="Crimson Pro Bold"/>
              </a:rPr>
              <a:t>Orchestration</a:t>
            </a:r>
          </a:p>
        </p:txBody>
      </p:sp>
      <p:sp>
        <p:nvSpPr>
          <p:cNvPr name="Freeform 20" id="20"/>
          <p:cNvSpPr/>
          <p:nvPr/>
        </p:nvSpPr>
        <p:spPr>
          <a:xfrm flipH="false" flipV="false" rot="0">
            <a:off x="12703404" y="6144364"/>
            <a:ext cx="2792507" cy="2462484"/>
          </a:xfrm>
          <a:custGeom>
            <a:avLst/>
            <a:gdLst/>
            <a:ahLst/>
            <a:cxnLst/>
            <a:rect r="r" b="b" t="t" l="l"/>
            <a:pathLst>
              <a:path h="2462484" w="2792507">
                <a:moveTo>
                  <a:pt x="0" y="0"/>
                </a:moveTo>
                <a:lnTo>
                  <a:pt x="2792507" y="0"/>
                </a:lnTo>
                <a:lnTo>
                  <a:pt x="2792507" y="2462483"/>
                </a:lnTo>
                <a:lnTo>
                  <a:pt x="0" y="2462483"/>
                </a:lnTo>
                <a:lnTo>
                  <a:pt x="0" y="0"/>
                </a:lnTo>
                <a:close/>
              </a:path>
            </a:pathLst>
          </a:custGeom>
          <a:blipFill>
            <a:blip r:embed="rId8"/>
            <a:stretch>
              <a:fillRect l="0" t="0" r="0" b="0"/>
            </a:stretch>
          </a:blipFill>
        </p:spPr>
      </p:sp>
      <p:sp>
        <p:nvSpPr>
          <p:cNvPr name="TextBox 21" id="21"/>
          <p:cNvSpPr txBox="true"/>
          <p:nvPr/>
        </p:nvSpPr>
        <p:spPr>
          <a:xfrm rot="0">
            <a:off x="12781972" y="7186996"/>
            <a:ext cx="2635371" cy="1180465"/>
          </a:xfrm>
          <a:prstGeom prst="rect">
            <a:avLst/>
          </a:prstGeom>
        </p:spPr>
        <p:txBody>
          <a:bodyPr anchor="t" rtlCol="false" tIns="0" lIns="0" bIns="0" rIns="0">
            <a:spAutoFit/>
          </a:bodyPr>
          <a:lstStyle/>
          <a:p>
            <a:pPr algn="ctr">
              <a:lnSpc>
                <a:spcPts val="4760"/>
              </a:lnSpc>
              <a:spcBef>
                <a:spcPct val="0"/>
              </a:spcBef>
            </a:pPr>
            <a:r>
              <a:rPr lang="en-US" b="true" sz="3400">
                <a:solidFill>
                  <a:srgbClr val="FFFFFF"/>
                </a:solidFill>
                <a:latin typeface="Crimson Pro Bold"/>
                <a:ea typeface="Crimson Pro Bold"/>
                <a:cs typeface="Crimson Pro Bold"/>
                <a:sym typeface="Crimson Pro Bold"/>
              </a:rPr>
              <a:t>Software Engineering</a:t>
            </a:r>
          </a:p>
        </p:txBody>
      </p:sp>
      <p:sp>
        <p:nvSpPr>
          <p:cNvPr name="TextBox 22" id="22"/>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39948" y="4958515"/>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36698">
            <a:off x="16099691" y="-413144"/>
            <a:ext cx="2587020" cy="2386526"/>
          </a:xfrm>
          <a:custGeom>
            <a:avLst/>
            <a:gdLst/>
            <a:ahLst/>
            <a:cxnLst/>
            <a:rect r="r" b="b" t="t" l="l"/>
            <a:pathLst>
              <a:path h="2386526" w="2587020">
                <a:moveTo>
                  <a:pt x="0" y="0"/>
                </a:moveTo>
                <a:lnTo>
                  <a:pt x="2587020" y="0"/>
                </a:lnTo>
                <a:lnTo>
                  <a:pt x="2587020" y="2386525"/>
                </a:lnTo>
                <a:lnTo>
                  <a:pt x="0" y="23865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4" id="4"/>
          <p:cNvGrpSpPr/>
          <p:nvPr/>
        </p:nvGrpSpPr>
        <p:grpSpPr>
          <a:xfrm rot="0">
            <a:off x="165609" y="137271"/>
            <a:ext cx="7315200" cy="1782857"/>
            <a:chOff x="0" y="0"/>
            <a:chExt cx="9753600" cy="2377143"/>
          </a:xfrm>
        </p:grpSpPr>
        <p:sp>
          <p:nvSpPr>
            <p:cNvPr name="Freeform 5" id="5"/>
            <p:cNvSpPr/>
            <p:nvPr/>
          </p:nvSpPr>
          <p:spPr>
            <a:xfrm flipH="false" flipV="false" rot="0">
              <a:off x="0" y="0"/>
              <a:ext cx="9753600" cy="2377143"/>
            </a:xfrm>
            <a:custGeom>
              <a:avLst/>
              <a:gdLst/>
              <a:ahLst/>
              <a:cxnLst/>
              <a:rect r="r" b="b" t="t" l="l"/>
              <a:pathLst>
                <a:path h="2377143" w="9753600">
                  <a:moveTo>
                    <a:pt x="0" y="0"/>
                  </a:moveTo>
                  <a:lnTo>
                    <a:pt x="9753600" y="0"/>
                  </a:lnTo>
                  <a:lnTo>
                    <a:pt x="9753600" y="2377143"/>
                  </a:lnTo>
                  <a:lnTo>
                    <a:pt x="0" y="2377143"/>
                  </a:lnTo>
                  <a:lnTo>
                    <a:pt x="0" y="0"/>
                  </a:lnTo>
                  <a:close/>
                </a:path>
              </a:pathLst>
            </a:custGeom>
            <a:blipFill>
              <a:blip r:embed="rId6">
                <a:extLst>
                  <a:ext uri="{96DAC541-7B7A-43D3-8B79-37D633B846F1}">
                    <asvg:svgBlip xmlns:asvg="http://schemas.microsoft.com/office/drawing/2016/SVG/main" r:embed="rId7"/>
                  </a:ext>
                </a:extLst>
              </a:blip>
              <a:stretch>
                <a:fillRect l="0" t="-61" r="0" b="-61"/>
              </a:stretch>
            </a:blipFill>
          </p:spPr>
        </p:sp>
        <p:sp>
          <p:nvSpPr>
            <p:cNvPr name="TextBox 6" id="6"/>
            <p:cNvSpPr txBox="true"/>
            <p:nvPr/>
          </p:nvSpPr>
          <p:spPr>
            <a:xfrm rot="0">
              <a:off x="1217454" y="383923"/>
              <a:ext cx="8258064" cy="997092"/>
            </a:xfrm>
            <a:prstGeom prst="rect">
              <a:avLst/>
            </a:prstGeom>
          </p:spPr>
          <p:txBody>
            <a:bodyPr anchor="t" rtlCol="false" tIns="0" lIns="0" bIns="0" rIns="0">
              <a:spAutoFit/>
            </a:bodyPr>
            <a:lstStyle/>
            <a:p>
              <a:pPr algn="ctr">
                <a:lnSpc>
                  <a:spcPts val="6294"/>
                </a:lnSpc>
                <a:spcBef>
                  <a:spcPct val="0"/>
                </a:spcBef>
              </a:pPr>
              <a:r>
                <a:rPr lang="en-US" b="true" sz="4495" i="true">
                  <a:solidFill>
                    <a:srgbClr val="000000"/>
                  </a:solidFill>
                  <a:latin typeface="Roboto Bold Italics"/>
                  <a:ea typeface="Roboto Bold Italics"/>
                  <a:cs typeface="Roboto Bold Italics"/>
                  <a:sym typeface="Roboto Bold Italics"/>
                </a:rPr>
                <a:t>Security</a:t>
              </a:r>
            </a:p>
          </p:txBody>
        </p:sp>
      </p:grpSp>
      <p:grpSp>
        <p:nvGrpSpPr>
          <p:cNvPr name="Group 7" id="7"/>
          <p:cNvGrpSpPr/>
          <p:nvPr/>
        </p:nvGrpSpPr>
        <p:grpSpPr>
          <a:xfrm rot="0">
            <a:off x="17259300" y="9621299"/>
            <a:ext cx="998671" cy="665701"/>
            <a:chOff x="0" y="0"/>
            <a:chExt cx="263024" cy="175329"/>
          </a:xfrm>
        </p:grpSpPr>
        <p:sp>
          <p:nvSpPr>
            <p:cNvPr name="Freeform 8" id="8"/>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9" id="9"/>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1729997">
            <a:off x="8183682" y="415473"/>
            <a:ext cx="378239" cy="1226453"/>
          </a:xfrm>
          <a:custGeom>
            <a:avLst/>
            <a:gdLst/>
            <a:ahLst/>
            <a:cxnLst/>
            <a:rect r="r" b="b" t="t" l="l"/>
            <a:pathLst>
              <a:path h="1226453" w="378239">
                <a:moveTo>
                  <a:pt x="0" y="0"/>
                </a:moveTo>
                <a:lnTo>
                  <a:pt x="378239" y="0"/>
                </a:lnTo>
                <a:lnTo>
                  <a:pt x="378239" y="1226454"/>
                </a:lnTo>
                <a:lnTo>
                  <a:pt x="0" y="12264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6039948" y="394619"/>
            <a:ext cx="1718687" cy="1718687"/>
          </a:xfrm>
          <a:custGeom>
            <a:avLst/>
            <a:gdLst/>
            <a:ahLst/>
            <a:cxnLst/>
            <a:rect r="r" b="b" t="t" l="l"/>
            <a:pathLst>
              <a:path h="1718687" w="1718687">
                <a:moveTo>
                  <a:pt x="0" y="0"/>
                </a:moveTo>
                <a:lnTo>
                  <a:pt x="1718687" y="0"/>
                </a:lnTo>
                <a:lnTo>
                  <a:pt x="1718687" y="1718687"/>
                </a:lnTo>
                <a:lnTo>
                  <a:pt x="0" y="1718687"/>
                </a:lnTo>
                <a:lnTo>
                  <a:pt x="0" y="0"/>
                </a:lnTo>
                <a:close/>
              </a:path>
            </a:pathLst>
          </a:custGeom>
          <a:blipFill>
            <a:blip r:embed="rId10"/>
            <a:stretch>
              <a:fillRect l="0" t="0" r="0" b="0"/>
            </a:stretch>
          </a:blipFill>
        </p:spPr>
      </p:sp>
      <p:sp>
        <p:nvSpPr>
          <p:cNvPr name="AutoShape 12" id="12"/>
          <p:cNvSpPr/>
          <p:nvPr/>
        </p:nvSpPr>
        <p:spPr>
          <a:xfrm>
            <a:off x="0" y="6149955"/>
            <a:ext cx="10484818" cy="0"/>
          </a:xfrm>
          <a:prstGeom prst="line">
            <a:avLst/>
          </a:prstGeom>
          <a:ln cap="flat" w="38100">
            <a:solidFill>
              <a:srgbClr val="000000"/>
            </a:solidFill>
            <a:prstDash val="sysDash"/>
            <a:headEnd type="none" len="sm" w="sm"/>
            <a:tailEnd type="none" len="sm" w="sm"/>
          </a:ln>
        </p:spPr>
      </p:sp>
      <p:sp>
        <p:nvSpPr>
          <p:cNvPr name="AutoShape 13" id="13"/>
          <p:cNvSpPr/>
          <p:nvPr/>
        </p:nvSpPr>
        <p:spPr>
          <a:xfrm flipH="true">
            <a:off x="10484818" y="0"/>
            <a:ext cx="0" cy="10287000"/>
          </a:xfrm>
          <a:prstGeom prst="line">
            <a:avLst/>
          </a:prstGeom>
          <a:ln cap="flat" w="38100">
            <a:solidFill>
              <a:srgbClr val="000000"/>
            </a:solidFill>
            <a:prstDash val="sysDash"/>
            <a:headEnd type="none" len="sm" w="sm"/>
            <a:tailEnd type="none" len="sm" w="sm"/>
          </a:ln>
        </p:spPr>
      </p:sp>
      <p:grpSp>
        <p:nvGrpSpPr>
          <p:cNvPr name="Group 14" id="14"/>
          <p:cNvGrpSpPr/>
          <p:nvPr/>
        </p:nvGrpSpPr>
        <p:grpSpPr>
          <a:xfrm rot="0">
            <a:off x="6590551" y="1920129"/>
            <a:ext cx="3564502" cy="665687"/>
            <a:chOff x="0" y="0"/>
            <a:chExt cx="4752669" cy="887583"/>
          </a:xfrm>
        </p:grpSpPr>
        <p:grpSp>
          <p:nvGrpSpPr>
            <p:cNvPr name="Group 15" id="15"/>
            <p:cNvGrpSpPr/>
            <p:nvPr/>
          </p:nvGrpSpPr>
          <p:grpSpPr>
            <a:xfrm rot="0">
              <a:off x="0" y="0"/>
              <a:ext cx="4752669" cy="887583"/>
              <a:chOff x="0" y="0"/>
              <a:chExt cx="938799" cy="175325"/>
            </a:xfrm>
          </p:grpSpPr>
          <p:sp>
            <p:nvSpPr>
              <p:cNvPr name="Freeform 16" id="16"/>
              <p:cNvSpPr/>
              <p:nvPr/>
            </p:nvSpPr>
            <p:spPr>
              <a:xfrm flipH="false" flipV="false" rot="0">
                <a:off x="0" y="0"/>
                <a:ext cx="938799" cy="175325"/>
              </a:xfrm>
              <a:custGeom>
                <a:avLst/>
                <a:gdLst/>
                <a:ahLst/>
                <a:cxnLst/>
                <a:rect r="r" b="b" t="t" l="l"/>
                <a:pathLst>
                  <a:path h="175325" w="938799">
                    <a:moveTo>
                      <a:pt x="43439" y="0"/>
                    </a:moveTo>
                    <a:lnTo>
                      <a:pt x="895360" y="0"/>
                    </a:lnTo>
                    <a:cubicBezTo>
                      <a:pt x="919350" y="0"/>
                      <a:pt x="938799" y="19448"/>
                      <a:pt x="938799" y="43439"/>
                    </a:cubicBezTo>
                    <a:lnTo>
                      <a:pt x="938799" y="131886"/>
                    </a:lnTo>
                    <a:cubicBezTo>
                      <a:pt x="938799" y="155877"/>
                      <a:pt x="919350" y="175325"/>
                      <a:pt x="895360" y="175325"/>
                    </a:cubicBezTo>
                    <a:lnTo>
                      <a:pt x="43439" y="175325"/>
                    </a:lnTo>
                    <a:cubicBezTo>
                      <a:pt x="19448" y="175325"/>
                      <a:pt x="0" y="155877"/>
                      <a:pt x="0" y="131886"/>
                    </a:cubicBezTo>
                    <a:lnTo>
                      <a:pt x="0" y="43439"/>
                    </a:lnTo>
                    <a:cubicBezTo>
                      <a:pt x="0" y="19448"/>
                      <a:pt x="19448" y="0"/>
                      <a:pt x="43439" y="0"/>
                    </a:cubicBezTo>
                    <a:close/>
                  </a:path>
                </a:pathLst>
              </a:custGeom>
              <a:solidFill>
                <a:srgbClr val="D5A6BD"/>
              </a:solidFill>
            </p:spPr>
          </p:sp>
          <p:sp>
            <p:nvSpPr>
              <p:cNvPr name="TextBox 17" id="17"/>
              <p:cNvSpPr txBox="true"/>
              <p:nvPr/>
            </p:nvSpPr>
            <p:spPr>
              <a:xfrm>
                <a:off x="0" y="-47625"/>
                <a:ext cx="938799" cy="222950"/>
              </a:xfrm>
              <a:prstGeom prst="rect">
                <a:avLst/>
              </a:prstGeom>
            </p:spPr>
            <p:txBody>
              <a:bodyPr anchor="ctr" rtlCol="false" tIns="50800" lIns="50800" bIns="50800" rIns="50800"/>
              <a:lstStyle/>
              <a:p>
                <a:pPr algn="ctr">
                  <a:lnSpc>
                    <a:spcPts val="2800"/>
                  </a:lnSpc>
                </a:pPr>
              </a:p>
            </p:txBody>
          </p:sp>
        </p:grpSp>
        <p:sp>
          <p:nvSpPr>
            <p:cNvPr name="TextBox 18" id="18"/>
            <p:cNvSpPr txBox="true"/>
            <p:nvPr/>
          </p:nvSpPr>
          <p:spPr>
            <a:xfrm rot="0">
              <a:off x="187250" y="173071"/>
              <a:ext cx="4378169" cy="493816"/>
            </a:xfrm>
            <a:prstGeom prst="rect">
              <a:avLst/>
            </a:prstGeom>
          </p:spPr>
          <p:txBody>
            <a:bodyPr anchor="t" rtlCol="false" tIns="0" lIns="0" bIns="0" rIns="0">
              <a:spAutoFit/>
            </a:bodyPr>
            <a:lstStyle/>
            <a:p>
              <a:pPr algn="ctr">
                <a:lnSpc>
                  <a:spcPts val="3080"/>
                </a:lnSpc>
              </a:pPr>
              <a:r>
                <a:rPr lang="en-US" sz="2200" b="true">
                  <a:solidFill>
                    <a:srgbClr val="FFFFFF"/>
                  </a:solidFill>
                  <a:latin typeface="Roboto Bold"/>
                  <a:ea typeface="Roboto Bold"/>
                  <a:cs typeface="Roboto Bold"/>
                  <a:sym typeface="Roboto Bold"/>
                </a:rPr>
                <a:t>Vai trò &amp; tầm quan trọng</a:t>
              </a:r>
            </a:p>
          </p:txBody>
        </p:sp>
      </p:grpSp>
      <p:sp>
        <p:nvSpPr>
          <p:cNvPr name="Freeform 19" id="19"/>
          <p:cNvSpPr/>
          <p:nvPr/>
        </p:nvSpPr>
        <p:spPr>
          <a:xfrm flipH="false" flipV="false" rot="0">
            <a:off x="1028700" y="2585816"/>
            <a:ext cx="979618" cy="979618"/>
          </a:xfrm>
          <a:custGeom>
            <a:avLst/>
            <a:gdLst/>
            <a:ahLst/>
            <a:cxnLst/>
            <a:rect r="r" b="b" t="t" l="l"/>
            <a:pathLst>
              <a:path h="979618" w="979618">
                <a:moveTo>
                  <a:pt x="0" y="0"/>
                </a:moveTo>
                <a:lnTo>
                  <a:pt x="979618" y="0"/>
                </a:lnTo>
                <a:lnTo>
                  <a:pt x="979618" y="979618"/>
                </a:lnTo>
                <a:lnTo>
                  <a:pt x="0" y="979618"/>
                </a:lnTo>
                <a:lnTo>
                  <a:pt x="0" y="0"/>
                </a:lnTo>
                <a:close/>
              </a:path>
            </a:pathLst>
          </a:custGeom>
          <a:blipFill>
            <a:blip r:embed="rId11"/>
            <a:stretch>
              <a:fillRect l="0" t="0" r="0" b="0"/>
            </a:stretch>
          </a:blipFill>
        </p:spPr>
      </p:sp>
      <p:sp>
        <p:nvSpPr>
          <p:cNvPr name="Freeform 20" id="20"/>
          <p:cNvSpPr/>
          <p:nvPr/>
        </p:nvSpPr>
        <p:spPr>
          <a:xfrm flipH="false" flipV="false" rot="0">
            <a:off x="4111880" y="2790153"/>
            <a:ext cx="1515020" cy="840559"/>
          </a:xfrm>
          <a:custGeom>
            <a:avLst/>
            <a:gdLst/>
            <a:ahLst/>
            <a:cxnLst/>
            <a:rect r="r" b="b" t="t" l="l"/>
            <a:pathLst>
              <a:path h="840559" w="1515020">
                <a:moveTo>
                  <a:pt x="0" y="0"/>
                </a:moveTo>
                <a:lnTo>
                  <a:pt x="1515020" y="0"/>
                </a:lnTo>
                <a:lnTo>
                  <a:pt x="1515020" y="840559"/>
                </a:lnTo>
                <a:lnTo>
                  <a:pt x="0" y="840559"/>
                </a:lnTo>
                <a:lnTo>
                  <a:pt x="0" y="0"/>
                </a:lnTo>
                <a:close/>
              </a:path>
            </a:pathLst>
          </a:custGeom>
          <a:blipFill>
            <a:blip r:embed="rId12"/>
            <a:stretch>
              <a:fillRect l="0" t="0" r="0" b="0"/>
            </a:stretch>
          </a:blipFill>
        </p:spPr>
      </p:sp>
      <p:sp>
        <p:nvSpPr>
          <p:cNvPr name="Freeform 21" id="21"/>
          <p:cNvSpPr/>
          <p:nvPr/>
        </p:nvSpPr>
        <p:spPr>
          <a:xfrm flipH="false" flipV="false" rot="0">
            <a:off x="7459690" y="2790153"/>
            <a:ext cx="847128" cy="847128"/>
          </a:xfrm>
          <a:custGeom>
            <a:avLst/>
            <a:gdLst/>
            <a:ahLst/>
            <a:cxnLst/>
            <a:rect r="r" b="b" t="t" l="l"/>
            <a:pathLst>
              <a:path h="847128" w="847128">
                <a:moveTo>
                  <a:pt x="0" y="0"/>
                </a:moveTo>
                <a:lnTo>
                  <a:pt x="847128" y="0"/>
                </a:lnTo>
                <a:lnTo>
                  <a:pt x="847128" y="847128"/>
                </a:lnTo>
                <a:lnTo>
                  <a:pt x="0" y="847128"/>
                </a:lnTo>
                <a:lnTo>
                  <a:pt x="0" y="0"/>
                </a:lnTo>
                <a:close/>
              </a:path>
            </a:pathLst>
          </a:custGeom>
          <a:blipFill>
            <a:blip r:embed="rId13"/>
            <a:stretch>
              <a:fillRect l="0" t="0" r="0" b="0"/>
            </a:stretch>
          </a:blipFill>
        </p:spPr>
      </p:sp>
      <p:grpSp>
        <p:nvGrpSpPr>
          <p:cNvPr name="Group 22" id="22"/>
          <p:cNvGrpSpPr/>
          <p:nvPr/>
        </p:nvGrpSpPr>
        <p:grpSpPr>
          <a:xfrm rot="0">
            <a:off x="165609" y="6391720"/>
            <a:ext cx="3564502" cy="665687"/>
            <a:chOff x="0" y="0"/>
            <a:chExt cx="4752669" cy="887583"/>
          </a:xfrm>
        </p:grpSpPr>
        <p:grpSp>
          <p:nvGrpSpPr>
            <p:cNvPr name="Group 23" id="23"/>
            <p:cNvGrpSpPr/>
            <p:nvPr/>
          </p:nvGrpSpPr>
          <p:grpSpPr>
            <a:xfrm rot="0">
              <a:off x="0" y="0"/>
              <a:ext cx="4752669" cy="887583"/>
              <a:chOff x="0" y="0"/>
              <a:chExt cx="938799" cy="175325"/>
            </a:xfrm>
          </p:grpSpPr>
          <p:sp>
            <p:nvSpPr>
              <p:cNvPr name="Freeform 24" id="24"/>
              <p:cNvSpPr/>
              <p:nvPr/>
            </p:nvSpPr>
            <p:spPr>
              <a:xfrm flipH="false" flipV="false" rot="0">
                <a:off x="0" y="0"/>
                <a:ext cx="938799" cy="175325"/>
              </a:xfrm>
              <a:custGeom>
                <a:avLst/>
                <a:gdLst/>
                <a:ahLst/>
                <a:cxnLst/>
                <a:rect r="r" b="b" t="t" l="l"/>
                <a:pathLst>
                  <a:path h="175325" w="938799">
                    <a:moveTo>
                      <a:pt x="43439" y="0"/>
                    </a:moveTo>
                    <a:lnTo>
                      <a:pt x="895360" y="0"/>
                    </a:lnTo>
                    <a:cubicBezTo>
                      <a:pt x="919350" y="0"/>
                      <a:pt x="938799" y="19448"/>
                      <a:pt x="938799" y="43439"/>
                    </a:cubicBezTo>
                    <a:lnTo>
                      <a:pt x="938799" y="131886"/>
                    </a:lnTo>
                    <a:cubicBezTo>
                      <a:pt x="938799" y="155877"/>
                      <a:pt x="919350" y="175325"/>
                      <a:pt x="895360" y="175325"/>
                    </a:cubicBezTo>
                    <a:lnTo>
                      <a:pt x="43439" y="175325"/>
                    </a:lnTo>
                    <a:cubicBezTo>
                      <a:pt x="19448" y="175325"/>
                      <a:pt x="0" y="155877"/>
                      <a:pt x="0" y="131886"/>
                    </a:cubicBezTo>
                    <a:lnTo>
                      <a:pt x="0" y="43439"/>
                    </a:lnTo>
                    <a:cubicBezTo>
                      <a:pt x="0" y="19448"/>
                      <a:pt x="19448" y="0"/>
                      <a:pt x="43439" y="0"/>
                    </a:cubicBezTo>
                    <a:close/>
                  </a:path>
                </a:pathLst>
              </a:custGeom>
              <a:solidFill>
                <a:srgbClr val="D5A6BD"/>
              </a:solidFill>
            </p:spPr>
          </p:sp>
          <p:sp>
            <p:nvSpPr>
              <p:cNvPr name="TextBox 25" id="25"/>
              <p:cNvSpPr txBox="true"/>
              <p:nvPr/>
            </p:nvSpPr>
            <p:spPr>
              <a:xfrm>
                <a:off x="0" y="-47625"/>
                <a:ext cx="938799" cy="222950"/>
              </a:xfrm>
              <a:prstGeom prst="rect">
                <a:avLst/>
              </a:prstGeom>
            </p:spPr>
            <p:txBody>
              <a:bodyPr anchor="ctr" rtlCol="false" tIns="50800" lIns="50800" bIns="50800" rIns="50800"/>
              <a:lstStyle/>
              <a:p>
                <a:pPr algn="ctr">
                  <a:lnSpc>
                    <a:spcPts val="2800"/>
                  </a:lnSpc>
                </a:pPr>
              </a:p>
            </p:txBody>
          </p:sp>
        </p:grpSp>
        <p:sp>
          <p:nvSpPr>
            <p:cNvPr name="TextBox 26" id="26"/>
            <p:cNvSpPr txBox="true"/>
            <p:nvPr/>
          </p:nvSpPr>
          <p:spPr>
            <a:xfrm rot="0">
              <a:off x="187250" y="173071"/>
              <a:ext cx="4378169" cy="493816"/>
            </a:xfrm>
            <a:prstGeom prst="rect">
              <a:avLst/>
            </a:prstGeom>
          </p:spPr>
          <p:txBody>
            <a:bodyPr anchor="t" rtlCol="false" tIns="0" lIns="0" bIns="0" rIns="0">
              <a:spAutoFit/>
            </a:bodyPr>
            <a:lstStyle/>
            <a:p>
              <a:pPr algn="ctr">
                <a:lnSpc>
                  <a:spcPts val="3080"/>
                </a:lnSpc>
              </a:pPr>
              <a:r>
                <a:rPr lang="en-US" sz="2200" b="true">
                  <a:solidFill>
                    <a:srgbClr val="FFFFFF"/>
                  </a:solidFill>
                  <a:latin typeface="Roboto Bold"/>
                  <a:ea typeface="Roboto Bold"/>
                  <a:cs typeface="Roboto Bold"/>
                  <a:sym typeface="Roboto Bold"/>
                </a:rPr>
                <a:t>Thách thức &amp; giải pháp</a:t>
              </a:r>
            </a:p>
          </p:txBody>
        </p:sp>
      </p:grpSp>
      <p:sp>
        <p:nvSpPr>
          <p:cNvPr name="Freeform 27" id="27"/>
          <p:cNvSpPr/>
          <p:nvPr/>
        </p:nvSpPr>
        <p:spPr>
          <a:xfrm flipH="false" flipV="false" rot="0">
            <a:off x="840410" y="7276482"/>
            <a:ext cx="1107450" cy="1107450"/>
          </a:xfrm>
          <a:custGeom>
            <a:avLst/>
            <a:gdLst/>
            <a:ahLst/>
            <a:cxnLst/>
            <a:rect r="r" b="b" t="t" l="l"/>
            <a:pathLst>
              <a:path h="1107450" w="1107450">
                <a:moveTo>
                  <a:pt x="0" y="0"/>
                </a:moveTo>
                <a:lnTo>
                  <a:pt x="1107450" y="0"/>
                </a:lnTo>
                <a:lnTo>
                  <a:pt x="1107450" y="1107450"/>
                </a:lnTo>
                <a:lnTo>
                  <a:pt x="0" y="1107450"/>
                </a:lnTo>
                <a:lnTo>
                  <a:pt x="0" y="0"/>
                </a:lnTo>
                <a:close/>
              </a:path>
            </a:pathLst>
          </a:custGeom>
          <a:blipFill>
            <a:blip r:embed="rId14"/>
            <a:stretch>
              <a:fillRect l="0" t="0" r="0" b="0"/>
            </a:stretch>
          </a:blipFill>
        </p:spPr>
      </p:sp>
      <p:sp>
        <p:nvSpPr>
          <p:cNvPr name="Freeform 28" id="28"/>
          <p:cNvSpPr/>
          <p:nvPr/>
        </p:nvSpPr>
        <p:spPr>
          <a:xfrm flipH="false" flipV="false" rot="0">
            <a:off x="927338" y="9020555"/>
            <a:ext cx="933595" cy="933595"/>
          </a:xfrm>
          <a:custGeom>
            <a:avLst/>
            <a:gdLst/>
            <a:ahLst/>
            <a:cxnLst/>
            <a:rect r="r" b="b" t="t" l="l"/>
            <a:pathLst>
              <a:path h="933595" w="933595">
                <a:moveTo>
                  <a:pt x="0" y="0"/>
                </a:moveTo>
                <a:lnTo>
                  <a:pt x="933595" y="0"/>
                </a:lnTo>
                <a:lnTo>
                  <a:pt x="933595" y="933595"/>
                </a:lnTo>
                <a:lnTo>
                  <a:pt x="0" y="933595"/>
                </a:lnTo>
                <a:lnTo>
                  <a:pt x="0" y="0"/>
                </a:lnTo>
                <a:close/>
              </a:path>
            </a:pathLst>
          </a:custGeom>
          <a:blipFill>
            <a:blip r:embed="rId15"/>
            <a:stretch>
              <a:fillRect l="0" t="0" r="0" b="0"/>
            </a:stretch>
          </a:blipFill>
        </p:spPr>
      </p:sp>
      <p:grpSp>
        <p:nvGrpSpPr>
          <p:cNvPr name="Group 29" id="29"/>
          <p:cNvGrpSpPr/>
          <p:nvPr/>
        </p:nvGrpSpPr>
        <p:grpSpPr>
          <a:xfrm rot="0">
            <a:off x="10607045" y="137271"/>
            <a:ext cx="3564502" cy="665687"/>
            <a:chOff x="0" y="0"/>
            <a:chExt cx="4752669" cy="887583"/>
          </a:xfrm>
        </p:grpSpPr>
        <p:grpSp>
          <p:nvGrpSpPr>
            <p:cNvPr name="Group 30" id="30"/>
            <p:cNvGrpSpPr/>
            <p:nvPr/>
          </p:nvGrpSpPr>
          <p:grpSpPr>
            <a:xfrm rot="0">
              <a:off x="0" y="0"/>
              <a:ext cx="4752669" cy="887583"/>
              <a:chOff x="0" y="0"/>
              <a:chExt cx="938799" cy="175325"/>
            </a:xfrm>
          </p:grpSpPr>
          <p:sp>
            <p:nvSpPr>
              <p:cNvPr name="Freeform 31" id="31"/>
              <p:cNvSpPr/>
              <p:nvPr/>
            </p:nvSpPr>
            <p:spPr>
              <a:xfrm flipH="false" flipV="false" rot="0">
                <a:off x="0" y="0"/>
                <a:ext cx="938799" cy="175325"/>
              </a:xfrm>
              <a:custGeom>
                <a:avLst/>
                <a:gdLst/>
                <a:ahLst/>
                <a:cxnLst/>
                <a:rect r="r" b="b" t="t" l="l"/>
                <a:pathLst>
                  <a:path h="175325" w="938799">
                    <a:moveTo>
                      <a:pt x="43439" y="0"/>
                    </a:moveTo>
                    <a:lnTo>
                      <a:pt x="895360" y="0"/>
                    </a:lnTo>
                    <a:cubicBezTo>
                      <a:pt x="919350" y="0"/>
                      <a:pt x="938799" y="19448"/>
                      <a:pt x="938799" y="43439"/>
                    </a:cubicBezTo>
                    <a:lnTo>
                      <a:pt x="938799" y="131886"/>
                    </a:lnTo>
                    <a:cubicBezTo>
                      <a:pt x="938799" y="155877"/>
                      <a:pt x="919350" y="175325"/>
                      <a:pt x="895360" y="175325"/>
                    </a:cubicBezTo>
                    <a:lnTo>
                      <a:pt x="43439" y="175325"/>
                    </a:lnTo>
                    <a:cubicBezTo>
                      <a:pt x="19448" y="175325"/>
                      <a:pt x="0" y="155877"/>
                      <a:pt x="0" y="131886"/>
                    </a:cubicBezTo>
                    <a:lnTo>
                      <a:pt x="0" y="43439"/>
                    </a:lnTo>
                    <a:cubicBezTo>
                      <a:pt x="0" y="19448"/>
                      <a:pt x="19448" y="0"/>
                      <a:pt x="43439" y="0"/>
                    </a:cubicBezTo>
                    <a:close/>
                  </a:path>
                </a:pathLst>
              </a:custGeom>
              <a:solidFill>
                <a:srgbClr val="D5A6BD"/>
              </a:solidFill>
            </p:spPr>
          </p:sp>
          <p:sp>
            <p:nvSpPr>
              <p:cNvPr name="TextBox 32" id="32"/>
              <p:cNvSpPr txBox="true"/>
              <p:nvPr/>
            </p:nvSpPr>
            <p:spPr>
              <a:xfrm>
                <a:off x="0" y="-47625"/>
                <a:ext cx="938799" cy="222950"/>
              </a:xfrm>
              <a:prstGeom prst="rect">
                <a:avLst/>
              </a:prstGeom>
            </p:spPr>
            <p:txBody>
              <a:bodyPr anchor="ctr" rtlCol="false" tIns="50800" lIns="50800" bIns="50800" rIns="50800"/>
              <a:lstStyle/>
              <a:p>
                <a:pPr algn="ctr">
                  <a:lnSpc>
                    <a:spcPts val="2800"/>
                  </a:lnSpc>
                </a:pPr>
              </a:p>
            </p:txBody>
          </p:sp>
        </p:grpSp>
        <p:sp>
          <p:nvSpPr>
            <p:cNvPr name="TextBox 33" id="33"/>
            <p:cNvSpPr txBox="true"/>
            <p:nvPr/>
          </p:nvSpPr>
          <p:spPr>
            <a:xfrm rot="0">
              <a:off x="187250" y="173071"/>
              <a:ext cx="4378169" cy="493816"/>
            </a:xfrm>
            <a:prstGeom prst="rect">
              <a:avLst/>
            </a:prstGeom>
          </p:spPr>
          <p:txBody>
            <a:bodyPr anchor="t" rtlCol="false" tIns="0" lIns="0" bIns="0" rIns="0">
              <a:spAutoFit/>
            </a:bodyPr>
            <a:lstStyle/>
            <a:p>
              <a:pPr algn="ctr">
                <a:lnSpc>
                  <a:spcPts val="3080"/>
                </a:lnSpc>
              </a:pPr>
              <a:r>
                <a:rPr lang="en-US" sz="2200" b="true">
                  <a:solidFill>
                    <a:srgbClr val="FFFFFF"/>
                  </a:solidFill>
                  <a:latin typeface="Roboto Bold"/>
                  <a:ea typeface="Roboto Bold"/>
                  <a:cs typeface="Roboto Bold"/>
                  <a:sym typeface="Roboto Bold"/>
                </a:rPr>
                <a:t>Ứng dụng thực tế</a:t>
              </a:r>
            </a:p>
          </p:txBody>
        </p:sp>
      </p:grpSp>
      <p:sp>
        <p:nvSpPr>
          <p:cNvPr name="Freeform 34" id="34"/>
          <p:cNvSpPr/>
          <p:nvPr/>
        </p:nvSpPr>
        <p:spPr>
          <a:xfrm flipH="false" flipV="false" rot="0">
            <a:off x="10738683" y="1499863"/>
            <a:ext cx="1237100" cy="1121671"/>
          </a:xfrm>
          <a:custGeom>
            <a:avLst/>
            <a:gdLst/>
            <a:ahLst/>
            <a:cxnLst/>
            <a:rect r="r" b="b" t="t" l="l"/>
            <a:pathLst>
              <a:path h="1121671" w="1237100">
                <a:moveTo>
                  <a:pt x="0" y="0"/>
                </a:moveTo>
                <a:lnTo>
                  <a:pt x="1237100" y="0"/>
                </a:lnTo>
                <a:lnTo>
                  <a:pt x="1237100" y="1121670"/>
                </a:lnTo>
                <a:lnTo>
                  <a:pt x="0" y="1121670"/>
                </a:lnTo>
                <a:lnTo>
                  <a:pt x="0" y="0"/>
                </a:lnTo>
                <a:close/>
              </a:path>
            </a:pathLst>
          </a:custGeom>
          <a:blipFill>
            <a:blip r:embed="rId16"/>
            <a:stretch>
              <a:fillRect l="0" t="-8268" r="0" b="-2022"/>
            </a:stretch>
          </a:blipFill>
        </p:spPr>
      </p:sp>
      <p:sp>
        <p:nvSpPr>
          <p:cNvPr name="Freeform 35" id="35"/>
          <p:cNvSpPr/>
          <p:nvPr/>
        </p:nvSpPr>
        <p:spPr>
          <a:xfrm flipH="false" flipV="false" rot="0">
            <a:off x="12926052" y="3702220"/>
            <a:ext cx="751450" cy="854290"/>
          </a:xfrm>
          <a:custGeom>
            <a:avLst/>
            <a:gdLst/>
            <a:ahLst/>
            <a:cxnLst/>
            <a:rect r="r" b="b" t="t" l="l"/>
            <a:pathLst>
              <a:path h="854290" w="751450">
                <a:moveTo>
                  <a:pt x="0" y="0"/>
                </a:moveTo>
                <a:lnTo>
                  <a:pt x="751450" y="0"/>
                </a:lnTo>
                <a:lnTo>
                  <a:pt x="751450" y="854290"/>
                </a:lnTo>
                <a:lnTo>
                  <a:pt x="0" y="854290"/>
                </a:lnTo>
                <a:lnTo>
                  <a:pt x="0" y="0"/>
                </a:lnTo>
                <a:close/>
              </a:path>
            </a:pathLst>
          </a:custGeom>
          <a:blipFill>
            <a:blip r:embed="rId17"/>
            <a:stretch>
              <a:fillRect l="-6842" t="0" r="-6842" b="0"/>
            </a:stretch>
          </a:blipFill>
        </p:spPr>
      </p:sp>
      <p:sp>
        <p:nvSpPr>
          <p:cNvPr name="Freeform 36" id="36"/>
          <p:cNvSpPr/>
          <p:nvPr/>
        </p:nvSpPr>
        <p:spPr>
          <a:xfrm flipH="false" flipV="false" rot="0">
            <a:off x="11112438" y="6049592"/>
            <a:ext cx="750809" cy="750809"/>
          </a:xfrm>
          <a:custGeom>
            <a:avLst/>
            <a:gdLst/>
            <a:ahLst/>
            <a:cxnLst/>
            <a:rect r="r" b="b" t="t" l="l"/>
            <a:pathLst>
              <a:path h="750809" w="750809">
                <a:moveTo>
                  <a:pt x="0" y="0"/>
                </a:moveTo>
                <a:lnTo>
                  <a:pt x="750808" y="0"/>
                </a:lnTo>
                <a:lnTo>
                  <a:pt x="750808" y="750809"/>
                </a:lnTo>
                <a:lnTo>
                  <a:pt x="0" y="750809"/>
                </a:lnTo>
                <a:lnTo>
                  <a:pt x="0" y="0"/>
                </a:lnTo>
                <a:close/>
              </a:path>
            </a:pathLst>
          </a:custGeom>
          <a:blipFill>
            <a:blip r:embed="rId18"/>
            <a:stretch>
              <a:fillRect l="0" t="0" r="0" b="0"/>
            </a:stretch>
          </a:blipFill>
        </p:spPr>
      </p:sp>
      <p:sp>
        <p:nvSpPr>
          <p:cNvPr name="Freeform 37" id="37"/>
          <p:cNvSpPr/>
          <p:nvPr/>
        </p:nvSpPr>
        <p:spPr>
          <a:xfrm flipH="false" flipV="false" rot="0">
            <a:off x="12294441" y="8337026"/>
            <a:ext cx="1007336" cy="1002859"/>
          </a:xfrm>
          <a:custGeom>
            <a:avLst/>
            <a:gdLst/>
            <a:ahLst/>
            <a:cxnLst/>
            <a:rect r="r" b="b" t="t" l="l"/>
            <a:pathLst>
              <a:path h="1002859" w="1007336">
                <a:moveTo>
                  <a:pt x="0" y="0"/>
                </a:moveTo>
                <a:lnTo>
                  <a:pt x="1007336" y="0"/>
                </a:lnTo>
                <a:lnTo>
                  <a:pt x="1007336" y="1002859"/>
                </a:lnTo>
                <a:lnTo>
                  <a:pt x="0" y="1002859"/>
                </a:lnTo>
                <a:lnTo>
                  <a:pt x="0" y="0"/>
                </a:lnTo>
                <a:close/>
              </a:path>
            </a:pathLst>
          </a:custGeom>
          <a:blipFill>
            <a:blip r:embed="rId19"/>
            <a:stretch>
              <a:fillRect l="0" t="0" r="0" b="0"/>
            </a:stretch>
          </a:blipFill>
        </p:spPr>
      </p:sp>
      <p:sp>
        <p:nvSpPr>
          <p:cNvPr name="TextBox 38" id="38"/>
          <p:cNvSpPr txBox="true"/>
          <p:nvPr/>
        </p:nvSpPr>
        <p:spPr>
          <a:xfrm rot="0">
            <a:off x="165609" y="3527334"/>
            <a:ext cx="2845797" cy="1934844"/>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Bảo vệ </a:t>
            </a:r>
            <a:r>
              <a:rPr lang="en-US" b="true" sz="2200" i="true">
                <a:solidFill>
                  <a:srgbClr val="DB719B"/>
                </a:solidFill>
                <a:latin typeface="Aileron Bold Italics"/>
                <a:ea typeface="Aileron Bold Italics"/>
                <a:cs typeface="Aileron Bold Italics"/>
                <a:sym typeface="Aileron Bold Italics"/>
              </a:rPr>
              <a:t>dữ liệu cá nhân</a:t>
            </a:r>
            <a:r>
              <a:rPr lang="en-US" sz="2200" b="true">
                <a:solidFill>
                  <a:srgbClr val="000000"/>
                </a:solidFill>
                <a:latin typeface="Aileron Bold"/>
                <a:ea typeface="Aileron Bold"/>
                <a:cs typeface="Aileron Bold"/>
                <a:sym typeface="Aileron Bold"/>
              </a:rPr>
              <a:t>,</a:t>
            </a:r>
            <a:r>
              <a:rPr lang="en-US" b="true" sz="2200" i="true">
                <a:solidFill>
                  <a:srgbClr val="DB719B"/>
                </a:solidFill>
                <a:latin typeface="Aileron Bold Italics"/>
                <a:ea typeface="Aileron Bold Italics"/>
                <a:cs typeface="Aileron Bold Italics"/>
                <a:sym typeface="Aileron Bold Italics"/>
              </a:rPr>
              <a:t> giao dịch</a:t>
            </a:r>
            <a:r>
              <a:rPr lang="en-US" sz="2200" b="true">
                <a:solidFill>
                  <a:srgbClr val="000000"/>
                </a:solidFill>
                <a:latin typeface="Aileron Bold"/>
                <a:ea typeface="Aileron Bold"/>
                <a:cs typeface="Aileron Bold"/>
                <a:sym typeface="Aileron Bold"/>
              </a:rPr>
              <a:t> của người dùng khỏi các </a:t>
            </a:r>
            <a:r>
              <a:rPr lang="en-US" b="true" sz="2200" i="true">
                <a:solidFill>
                  <a:srgbClr val="DB719B"/>
                </a:solidFill>
                <a:latin typeface="Aileron Bold Italics"/>
                <a:ea typeface="Aileron Bold Italics"/>
                <a:cs typeface="Aileron Bold Italics"/>
                <a:sym typeface="Aileron Bold Italics"/>
              </a:rPr>
              <a:t>truy cập trái phép</a:t>
            </a:r>
            <a:r>
              <a:rPr lang="en-US" sz="2200" b="true">
                <a:solidFill>
                  <a:srgbClr val="DB719B"/>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và </a:t>
            </a:r>
            <a:r>
              <a:rPr lang="en-US" b="true" sz="2200" i="true">
                <a:solidFill>
                  <a:srgbClr val="DB719B"/>
                </a:solidFill>
                <a:latin typeface="Aileron Bold Italics"/>
                <a:ea typeface="Aileron Bold Italics"/>
                <a:cs typeface="Aileron Bold Italics"/>
                <a:sym typeface="Aileron Bold Italics"/>
              </a:rPr>
              <a:t>tấn công mạng</a:t>
            </a:r>
            <a:r>
              <a:rPr lang="en-US" sz="2200" b="true">
                <a:solidFill>
                  <a:srgbClr val="000000"/>
                </a:solidFill>
                <a:latin typeface="Aileron Bold"/>
                <a:ea typeface="Aileron Bold"/>
                <a:cs typeface="Aileron Bold"/>
                <a:sym typeface="Aileron Bold"/>
              </a:rPr>
              <a:t>.</a:t>
            </a:r>
          </a:p>
        </p:txBody>
      </p:sp>
      <p:sp>
        <p:nvSpPr>
          <p:cNvPr name="TextBox 39" id="39"/>
          <p:cNvSpPr txBox="true"/>
          <p:nvPr/>
        </p:nvSpPr>
        <p:spPr>
          <a:xfrm rot="0">
            <a:off x="3915249" y="3731671"/>
            <a:ext cx="2118484" cy="1153794"/>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T</a:t>
            </a:r>
            <a:r>
              <a:rPr lang="en-US" b="true" sz="2200">
                <a:solidFill>
                  <a:srgbClr val="000000"/>
                </a:solidFill>
                <a:latin typeface="Aileron Bold"/>
                <a:ea typeface="Aileron Bold"/>
                <a:cs typeface="Aileron Bold"/>
                <a:sym typeface="Aileron Bold"/>
              </a:rPr>
              <a:t>uân </a:t>
            </a:r>
            <a:r>
              <a:rPr lang="en-US" sz="2200" b="true">
                <a:solidFill>
                  <a:srgbClr val="000000"/>
                </a:solidFill>
                <a:latin typeface="Aileron Bold"/>
                <a:ea typeface="Aileron Bold"/>
                <a:cs typeface="Aileron Bold"/>
                <a:sym typeface="Aileron Bold"/>
              </a:rPr>
              <a:t>t</a:t>
            </a:r>
            <a:r>
              <a:rPr lang="en-US" b="true" sz="2200">
                <a:solidFill>
                  <a:srgbClr val="000000"/>
                </a:solidFill>
                <a:latin typeface="Aileron Bold"/>
                <a:ea typeface="Aileron Bold"/>
                <a:cs typeface="Aileron Bold"/>
                <a:sym typeface="Aileron Bold"/>
              </a:rPr>
              <a:t>h</a:t>
            </a:r>
            <a:r>
              <a:rPr lang="en-US" sz="2200" b="true">
                <a:solidFill>
                  <a:srgbClr val="000000"/>
                </a:solidFill>
                <a:latin typeface="Aileron Bold"/>
                <a:ea typeface="Aileron Bold"/>
                <a:cs typeface="Aileron Bold"/>
                <a:sym typeface="Aileron Bold"/>
              </a:rPr>
              <a:t>ủ các q</a:t>
            </a:r>
            <a:r>
              <a:rPr lang="en-US" b="true" sz="2200">
                <a:solidFill>
                  <a:srgbClr val="000000"/>
                </a:solidFill>
                <a:latin typeface="Aileron Bold"/>
                <a:ea typeface="Aileron Bold"/>
                <a:cs typeface="Aileron Bold"/>
                <a:sym typeface="Aileron Bold"/>
              </a:rPr>
              <a:t>uy </a:t>
            </a:r>
            <a:r>
              <a:rPr lang="en-US" sz="2200" b="true">
                <a:solidFill>
                  <a:srgbClr val="000000"/>
                </a:solidFill>
                <a:latin typeface="Aileron Bold"/>
                <a:ea typeface="Aileron Bold"/>
                <a:cs typeface="Aileron Bold"/>
                <a:sym typeface="Aileron Bold"/>
              </a:rPr>
              <a:t>địn</a:t>
            </a:r>
            <a:r>
              <a:rPr lang="en-US" b="true" sz="2200">
                <a:solidFill>
                  <a:srgbClr val="000000"/>
                </a:solidFill>
                <a:latin typeface="Aileron Bold"/>
                <a:ea typeface="Aileron Bold"/>
                <a:cs typeface="Aileron Bold"/>
                <a:sym typeface="Aileron Bold"/>
              </a:rPr>
              <a:t>h</a:t>
            </a:r>
            <a:r>
              <a:rPr lang="en-US" sz="2200" b="true">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bảo</a:t>
            </a:r>
            <a:r>
              <a:rPr lang="en-US" sz="2200" b="true">
                <a:solidFill>
                  <a:srgbClr val="000000"/>
                </a:solidFill>
                <a:latin typeface="Aileron Bold"/>
                <a:ea typeface="Aileron Bold"/>
                <a:cs typeface="Aileron Bold"/>
                <a:sym typeface="Aileron Bold"/>
              </a:rPr>
              <a:t> vệ</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dữ</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liệu</a:t>
            </a:r>
          </a:p>
        </p:txBody>
      </p:sp>
      <p:sp>
        <p:nvSpPr>
          <p:cNvPr name="TextBox 40" id="40"/>
          <p:cNvSpPr txBox="true"/>
          <p:nvPr/>
        </p:nvSpPr>
        <p:spPr>
          <a:xfrm rot="0">
            <a:off x="6937575" y="3599181"/>
            <a:ext cx="2723502" cy="1544319"/>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X</a:t>
            </a:r>
            <a:r>
              <a:rPr lang="en-US" b="true" sz="2200">
                <a:solidFill>
                  <a:srgbClr val="000000"/>
                </a:solidFill>
                <a:latin typeface="Aileron Bold"/>
                <a:ea typeface="Aileron Bold"/>
                <a:cs typeface="Aileron Bold"/>
                <a:sym typeface="Aileron Bold"/>
              </a:rPr>
              <a:t>ây dựng </a:t>
            </a:r>
            <a:r>
              <a:rPr lang="en-US" b="true" sz="2200" i="true">
                <a:solidFill>
                  <a:srgbClr val="DB719B"/>
                </a:solidFill>
                <a:latin typeface="Aileron Bold Italics"/>
                <a:ea typeface="Aileron Bold Italics"/>
                <a:cs typeface="Aileron Bold Italics"/>
                <a:sym typeface="Aileron Bold Italics"/>
              </a:rPr>
              <a:t>lòng tin người dùng</a:t>
            </a:r>
            <a:r>
              <a:rPr lang="en-US" sz="2200" b="true">
                <a:solidFill>
                  <a:srgbClr val="000000"/>
                </a:solidFill>
                <a:latin typeface="Aileron Bold"/>
                <a:ea typeface="Aileron Bold"/>
                <a:cs typeface="Aileron Bold"/>
                <a:sym typeface="Aileron Bold"/>
              </a:rPr>
              <a:t>, trán</a:t>
            </a:r>
            <a:r>
              <a:rPr lang="en-US" b="true" sz="2200">
                <a:solidFill>
                  <a:srgbClr val="000000"/>
                </a:solidFill>
                <a:latin typeface="Aileron Bold"/>
                <a:ea typeface="Aileron Bold"/>
                <a:cs typeface="Aileron Bold"/>
                <a:sym typeface="Aileron Bold"/>
              </a:rPr>
              <a:t>h r</a:t>
            </a:r>
            <a:r>
              <a:rPr lang="en-US" sz="2200" b="true">
                <a:solidFill>
                  <a:srgbClr val="000000"/>
                </a:solidFill>
                <a:latin typeface="Aileron Bold"/>
                <a:ea typeface="Aileron Bold"/>
                <a:cs typeface="Aileron Bold"/>
                <a:sym typeface="Aileron Bold"/>
              </a:rPr>
              <a:t>ủi ro pháp lý và tài</a:t>
            </a:r>
            <a:r>
              <a:rPr lang="en-US" b="true" sz="2200">
                <a:solidFill>
                  <a:srgbClr val="000000"/>
                </a:solidFill>
                <a:latin typeface="Aileron Bold"/>
                <a:ea typeface="Aileron Bold"/>
                <a:cs typeface="Aileron Bold"/>
                <a:sym typeface="Aileron Bold"/>
              </a:rPr>
              <a:t> chí</a:t>
            </a:r>
            <a:r>
              <a:rPr lang="en-US" sz="2200" b="true">
                <a:solidFill>
                  <a:srgbClr val="000000"/>
                </a:solidFill>
                <a:latin typeface="Aileron Bold"/>
                <a:ea typeface="Aileron Bold"/>
                <a:cs typeface="Aileron Bold"/>
                <a:sym typeface="Aileron Bold"/>
              </a:rPr>
              <a:t>n</a:t>
            </a:r>
            <a:r>
              <a:rPr lang="en-US" b="true" sz="2200">
                <a:solidFill>
                  <a:srgbClr val="000000"/>
                </a:solidFill>
                <a:latin typeface="Aileron Bold"/>
                <a:ea typeface="Aileron Bold"/>
                <a:cs typeface="Aileron Bold"/>
                <a:sym typeface="Aileron Bold"/>
              </a:rPr>
              <a:t>h</a:t>
            </a:r>
            <a:r>
              <a:rPr lang="en-US" sz="2200" b="true">
                <a:solidFill>
                  <a:srgbClr val="000000"/>
                </a:solidFill>
                <a:latin typeface="Aileron Bold"/>
                <a:ea typeface="Aileron Bold"/>
                <a:cs typeface="Aileron Bold"/>
                <a:sym typeface="Aileron Bold"/>
              </a:rPr>
              <a:t> d</a:t>
            </a:r>
            <a:r>
              <a:rPr lang="en-US" sz="2200" b="true">
                <a:solidFill>
                  <a:srgbClr val="000000"/>
                </a:solidFill>
                <a:latin typeface="Aileron Bold"/>
                <a:ea typeface="Aileron Bold"/>
                <a:cs typeface="Aileron Bold"/>
                <a:sym typeface="Aileron Bold"/>
              </a:rPr>
              <a:t>o</a:t>
            </a:r>
            <a:r>
              <a:rPr lang="en-US" sz="2200" b="true">
                <a:solidFill>
                  <a:srgbClr val="000000"/>
                </a:solidFill>
                <a:latin typeface="Aileron Bold"/>
                <a:ea typeface="Aileron Bold"/>
                <a:cs typeface="Aileron Bold"/>
                <a:sym typeface="Aileron Bold"/>
              </a:rPr>
              <a:t> rò rỉ</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dữ</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liệu</a:t>
            </a:r>
          </a:p>
        </p:txBody>
      </p:sp>
      <p:sp>
        <p:nvSpPr>
          <p:cNvPr name="TextBox 41" id="41"/>
          <p:cNvSpPr txBox="true"/>
          <p:nvPr/>
        </p:nvSpPr>
        <p:spPr>
          <a:xfrm rot="0">
            <a:off x="2661334" y="7368507"/>
            <a:ext cx="5221920" cy="763269"/>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Quản lý quyền</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tr</a:t>
            </a:r>
            <a:r>
              <a:rPr lang="en-US" b="true" sz="2200">
                <a:solidFill>
                  <a:srgbClr val="000000"/>
                </a:solidFill>
                <a:latin typeface="Aileron Bold"/>
                <a:ea typeface="Aileron Bold"/>
                <a:cs typeface="Aileron Bold"/>
                <a:sym typeface="Aileron Bold"/>
              </a:rPr>
              <a:t>u</a:t>
            </a:r>
            <a:r>
              <a:rPr lang="en-US" sz="2200" b="true">
                <a:solidFill>
                  <a:srgbClr val="000000"/>
                </a:solidFill>
                <a:latin typeface="Aileron Bold"/>
                <a:ea typeface="Aileron Bold"/>
                <a:cs typeface="Aileron Bold"/>
                <a:sym typeface="Aileron Bold"/>
              </a:rPr>
              <a:t>y</a:t>
            </a:r>
            <a:r>
              <a:rPr lang="en-US" b="true" sz="2200">
                <a:solidFill>
                  <a:srgbClr val="000000"/>
                </a:solidFill>
                <a:latin typeface="Aileron Bold"/>
                <a:ea typeface="Aileron Bold"/>
                <a:cs typeface="Aileron Bold"/>
                <a:sym typeface="Aileron Bold"/>
              </a:rPr>
              <a:t> c</a:t>
            </a:r>
            <a:r>
              <a:rPr lang="en-US" sz="2200" b="true">
                <a:solidFill>
                  <a:srgbClr val="000000"/>
                </a:solidFill>
                <a:latin typeface="Aileron Bold"/>
                <a:ea typeface="Aileron Bold"/>
                <a:cs typeface="Aileron Bold"/>
                <a:sym typeface="Aileron Bold"/>
              </a:rPr>
              <a:t>ập</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p</a:t>
            </a:r>
            <a:r>
              <a:rPr lang="en-US" b="true" sz="2200">
                <a:solidFill>
                  <a:srgbClr val="000000"/>
                </a:solidFill>
                <a:latin typeface="Aileron Bold"/>
                <a:ea typeface="Aileron Bold"/>
                <a:cs typeface="Aileron Bold"/>
                <a:sym typeface="Aileron Bold"/>
              </a:rPr>
              <a:t>h</a:t>
            </a:r>
            <a:r>
              <a:rPr lang="en-US" sz="2200" b="true">
                <a:solidFill>
                  <a:srgbClr val="000000"/>
                </a:solidFill>
                <a:latin typeface="Aileron Bold"/>
                <a:ea typeface="Aileron Bold"/>
                <a:cs typeface="Aileron Bold"/>
                <a:sym typeface="Aileron Bold"/>
              </a:rPr>
              <a:t>ức</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tạp</a:t>
            </a:r>
            <a:r>
              <a:rPr lang="en-US" b="true" sz="2200">
                <a:solidFill>
                  <a:srgbClr val="000000"/>
                </a:solidFill>
                <a:latin typeface="Aileron Bold"/>
                <a:ea typeface="Aileron Bold"/>
                <a:cs typeface="Aileron Bold"/>
                <a:sym typeface="Aileron Bold"/>
              </a:rPr>
              <a:t> d</a:t>
            </a:r>
            <a:r>
              <a:rPr lang="en-US" sz="2200" b="true">
                <a:solidFill>
                  <a:srgbClr val="000000"/>
                </a:solidFill>
                <a:latin typeface="Aileron Bold"/>
                <a:ea typeface="Aileron Bold"/>
                <a:cs typeface="Aileron Bold"/>
                <a:sym typeface="Aileron Bold"/>
              </a:rPr>
              <a:t>o</a:t>
            </a:r>
            <a:r>
              <a:rPr lang="en-US" sz="2200" b="true">
                <a:solidFill>
                  <a:srgbClr val="000000"/>
                </a:solidFill>
                <a:latin typeface="Aileron Bold"/>
                <a:ea typeface="Aileron Bold"/>
                <a:cs typeface="Aileron Bold"/>
                <a:sym typeface="Aileron Bold"/>
              </a:rPr>
              <a:t> nhiề</a:t>
            </a:r>
            <a:r>
              <a:rPr lang="en-US" b="true" sz="2200">
                <a:solidFill>
                  <a:srgbClr val="000000"/>
                </a:solidFill>
                <a:latin typeface="Aileron Bold"/>
                <a:ea typeface="Aileron Bold"/>
                <a:cs typeface="Aileron Bold"/>
                <a:sym typeface="Aileron Bold"/>
              </a:rPr>
              <a:t>u </a:t>
            </a:r>
            <a:r>
              <a:rPr lang="en-US" sz="2200" b="true">
                <a:solidFill>
                  <a:srgbClr val="000000"/>
                </a:solidFill>
                <a:latin typeface="Aileron Bold"/>
                <a:ea typeface="Aileron Bold"/>
                <a:cs typeface="Aileron Bold"/>
                <a:sym typeface="Aileron Bold"/>
              </a:rPr>
              <a:t>bộ</a:t>
            </a:r>
            <a:r>
              <a:rPr lang="en-US" b="true" sz="2200">
                <a:solidFill>
                  <a:srgbClr val="000000"/>
                </a:solidFill>
                <a:latin typeface="Aileron Bold"/>
                <a:ea typeface="Aileron Bold"/>
                <a:cs typeface="Aileron Bold"/>
                <a:sym typeface="Aileron Bold"/>
              </a:rPr>
              <a:t> ph</a:t>
            </a:r>
            <a:r>
              <a:rPr lang="en-US" sz="2200" b="true">
                <a:solidFill>
                  <a:srgbClr val="000000"/>
                </a:solidFill>
                <a:latin typeface="Aileron Bold"/>
                <a:ea typeface="Aileron Bold"/>
                <a:cs typeface="Aileron Bold"/>
                <a:sym typeface="Aileron Bold"/>
              </a:rPr>
              <a:t>ận</a:t>
            </a:r>
            <a:r>
              <a:rPr lang="en-US" sz="2200" b="true">
                <a:solidFill>
                  <a:srgbClr val="000000"/>
                </a:solidFill>
                <a:latin typeface="Aileron Bold"/>
                <a:ea typeface="Aileron Bold"/>
                <a:cs typeface="Aileron Bold"/>
                <a:sym typeface="Aileron Bold"/>
              </a:rPr>
              <a:t> và hệ </a:t>
            </a:r>
            <a:r>
              <a:rPr lang="en-US" b="true" sz="2200">
                <a:solidFill>
                  <a:srgbClr val="000000"/>
                </a:solidFill>
                <a:latin typeface="Aileron Bold"/>
                <a:ea typeface="Aileron Bold"/>
                <a:cs typeface="Aileron Bold"/>
                <a:sym typeface="Aileron Bold"/>
              </a:rPr>
              <a:t>t</a:t>
            </a:r>
            <a:r>
              <a:rPr lang="en-US" sz="2200" b="true">
                <a:solidFill>
                  <a:srgbClr val="000000"/>
                </a:solidFill>
                <a:latin typeface="Aileron Bold"/>
                <a:ea typeface="Aileron Bold"/>
                <a:cs typeface="Aileron Bold"/>
                <a:sym typeface="Aileron Bold"/>
              </a:rPr>
              <a:t>hố</a:t>
            </a:r>
            <a:r>
              <a:rPr lang="en-US" b="true" sz="2200">
                <a:solidFill>
                  <a:srgbClr val="000000"/>
                </a:solidFill>
                <a:latin typeface="Aileron Bold"/>
                <a:ea typeface="Aileron Bold"/>
                <a:cs typeface="Aileron Bold"/>
                <a:sym typeface="Aileron Bold"/>
              </a:rPr>
              <a:t>ng </a:t>
            </a:r>
            <a:r>
              <a:rPr lang="en-US" sz="2200" b="true">
                <a:solidFill>
                  <a:srgbClr val="000000"/>
                </a:solidFill>
                <a:latin typeface="Aileron Bold"/>
                <a:ea typeface="Aileron Bold"/>
                <a:cs typeface="Aileron Bold"/>
                <a:sym typeface="Aileron Bold"/>
              </a:rPr>
              <a:t>tha</a:t>
            </a:r>
            <a:r>
              <a:rPr lang="en-US" b="true" sz="2200">
                <a:solidFill>
                  <a:srgbClr val="000000"/>
                </a:solidFill>
                <a:latin typeface="Aileron Bold"/>
                <a:ea typeface="Aileron Bold"/>
                <a:cs typeface="Aileron Bold"/>
                <a:sym typeface="Aileron Bold"/>
              </a:rPr>
              <a:t>m</a:t>
            </a:r>
            <a:r>
              <a:rPr lang="en-US" sz="2200" b="true">
                <a:solidFill>
                  <a:srgbClr val="000000"/>
                </a:solidFill>
                <a:latin typeface="Aileron Bold"/>
                <a:ea typeface="Aileron Bold"/>
                <a:cs typeface="Aileron Bold"/>
                <a:sym typeface="Aileron Bold"/>
              </a:rPr>
              <a:t> </a:t>
            </a:r>
            <a:r>
              <a:rPr lang="en-US" b="true" sz="2200">
                <a:solidFill>
                  <a:srgbClr val="000000"/>
                </a:solidFill>
                <a:latin typeface="Aileron Bold"/>
                <a:ea typeface="Aileron Bold"/>
                <a:cs typeface="Aileron Bold"/>
                <a:sym typeface="Aileron Bold"/>
              </a:rPr>
              <a:t>g</a:t>
            </a:r>
            <a:r>
              <a:rPr lang="en-US" sz="2200" b="true">
                <a:solidFill>
                  <a:srgbClr val="000000"/>
                </a:solidFill>
                <a:latin typeface="Aileron Bold"/>
                <a:ea typeface="Aileron Bold"/>
                <a:cs typeface="Aileron Bold"/>
                <a:sym typeface="Aileron Bold"/>
              </a:rPr>
              <a:t>ia</a:t>
            </a:r>
          </a:p>
        </p:txBody>
      </p:sp>
      <p:sp>
        <p:nvSpPr>
          <p:cNvPr name="TextBox 42" id="42"/>
          <p:cNvSpPr txBox="true"/>
          <p:nvPr/>
        </p:nvSpPr>
        <p:spPr>
          <a:xfrm rot="0">
            <a:off x="2661334" y="8800355"/>
            <a:ext cx="5637992" cy="763269"/>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 Áp dụng mô hình least privilege (quyền</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tối thiể</a:t>
            </a:r>
            <a:r>
              <a:rPr lang="en-US" b="true" sz="2200">
                <a:solidFill>
                  <a:srgbClr val="000000"/>
                </a:solidFill>
                <a:latin typeface="Aileron Bold"/>
                <a:ea typeface="Aileron Bold"/>
                <a:cs typeface="Aileron Bold"/>
                <a:sym typeface="Aileron Bold"/>
              </a:rPr>
              <a:t>u cần thiế</a:t>
            </a:r>
            <a:r>
              <a:rPr lang="en-US" sz="2200" b="true">
                <a:solidFill>
                  <a:srgbClr val="000000"/>
                </a:solidFill>
                <a:latin typeface="Aileron Bold"/>
                <a:ea typeface="Aileron Bold"/>
                <a:cs typeface="Aileron Bold"/>
                <a:sym typeface="Aileron Bold"/>
              </a:rPr>
              <a:t>t),</a:t>
            </a:r>
            <a:r>
              <a:rPr lang="en-US" b="true" sz="2200">
                <a:solidFill>
                  <a:srgbClr val="000000"/>
                </a:solidFill>
                <a:latin typeface="Aileron Bold"/>
                <a:ea typeface="Aileron Bold"/>
                <a:cs typeface="Aileron Bold"/>
                <a:sym typeface="Aileron Bold"/>
              </a:rPr>
              <a:t> aud</a:t>
            </a:r>
            <a:r>
              <a:rPr lang="en-US" sz="2200" b="true">
                <a:solidFill>
                  <a:srgbClr val="000000"/>
                </a:solidFill>
                <a:latin typeface="Aileron Bold"/>
                <a:ea typeface="Aileron Bold"/>
                <a:cs typeface="Aileron Bold"/>
                <a:sym typeface="Aileron Bold"/>
              </a:rPr>
              <a:t>it logs để </a:t>
            </a:r>
            <a:r>
              <a:rPr lang="en-US" b="true" sz="2200">
                <a:solidFill>
                  <a:srgbClr val="000000"/>
                </a:solidFill>
                <a:latin typeface="Aileron Bold"/>
                <a:ea typeface="Aileron Bold"/>
                <a:cs typeface="Aileron Bold"/>
                <a:sym typeface="Aileron Bold"/>
              </a:rPr>
              <a:t>truy vế</a:t>
            </a:r>
            <a:r>
              <a:rPr lang="en-US" sz="2200" b="true">
                <a:solidFill>
                  <a:srgbClr val="000000"/>
                </a:solidFill>
                <a:latin typeface="Aileron Bold"/>
                <a:ea typeface="Aileron Bold"/>
                <a:cs typeface="Aileron Bold"/>
                <a:sym typeface="Aileron Bold"/>
              </a:rPr>
              <a:t>t</a:t>
            </a:r>
          </a:p>
        </p:txBody>
      </p:sp>
      <p:sp>
        <p:nvSpPr>
          <p:cNvPr name="TextBox 43" id="43"/>
          <p:cNvSpPr txBox="true"/>
          <p:nvPr/>
        </p:nvSpPr>
        <p:spPr>
          <a:xfrm rot="0">
            <a:off x="11975783" y="1461763"/>
            <a:ext cx="3889088" cy="1544319"/>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Mã hóa</a:t>
            </a:r>
            <a:r>
              <a:rPr lang="en-US" b="true" sz="2200">
                <a:solidFill>
                  <a:srgbClr val="000000"/>
                </a:solidFill>
                <a:latin typeface="Aileron Bold"/>
                <a:ea typeface="Aileron Bold"/>
                <a:cs typeface="Aileron Bold"/>
                <a:sym typeface="Aileron Bold"/>
              </a:rPr>
              <a:t> dữ liệu đầu vào (</a:t>
            </a:r>
            <a:r>
              <a:rPr lang="en-US" b="true" sz="2200" i="true">
                <a:solidFill>
                  <a:srgbClr val="DB719B"/>
                </a:solidFill>
                <a:latin typeface="Aileron Bold Italics"/>
                <a:ea typeface="Aileron Bold Italics"/>
                <a:cs typeface="Aileron Bold Italics"/>
                <a:sym typeface="Aileron Bold Italics"/>
              </a:rPr>
              <a:t>data encryption</a:t>
            </a:r>
            <a:r>
              <a:rPr lang="en-US" sz="2200" b="true">
                <a:solidFill>
                  <a:srgbClr val="000000"/>
                </a:solidFill>
                <a:latin typeface="Aileron Bold"/>
                <a:ea typeface="Aileron Bold"/>
                <a:cs typeface="Aileron Bold"/>
                <a:sym typeface="Aileron Bold"/>
              </a:rPr>
              <a:t>), xác thực người dùng và t</a:t>
            </a:r>
            <a:r>
              <a:rPr lang="en-US" b="true" sz="2200">
                <a:solidFill>
                  <a:srgbClr val="000000"/>
                </a:solidFill>
                <a:latin typeface="Aileron Bold"/>
                <a:ea typeface="Aileron Bold"/>
                <a:cs typeface="Aileron Bold"/>
                <a:sym typeface="Aileron Bold"/>
              </a:rPr>
              <a:t>h</a:t>
            </a:r>
            <a:r>
              <a:rPr lang="en-US" sz="2200" b="true">
                <a:solidFill>
                  <a:srgbClr val="000000"/>
                </a:solidFill>
                <a:latin typeface="Aileron Bold"/>
                <a:ea typeface="Aileron Bold"/>
                <a:cs typeface="Aileron Bold"/>
                <a:sym typeface="Aileron Bold"/>
              </a:rPr>
              <a:t>iết bị trước khi thu t</a:t>
            </a:r>
            <a:r>
              <a:rPr lang="en-US" b="true" sz="2200">
                <a:solidFill>
                  <a:srgbClr val="000000"/>
                </a:solidFill>
                <a:latin typeface="Aileron Bold"/>
                <a:ea typeface="Aileron Bold"/>
                <a:cs typeface="Aileron Bold"/>
                <a:sym typeface="Aileron Bold"/>
              </a:rPr>
              <a:t>hập </a:t>
            </a:r>
            <a:r>
              <a:rPr lang="en-US" sz="2200" b="true">
                <a:solidFill>
                  <a:srgbClr val="000000"/>
                </a:solidFill>
                <a:latin typeface="Aileron Bold"/>
                <a:ea typeface="Aileron Bold"/>
                <a:cs typeface="Aileron Bold"/>
                <a:sym typeface="Aileron Bold"/>
              </a:rPr>
              <a:t>dữ</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liệu</a:t>
            </a:r>
          </a:p>
        </p:txBody>
      </p:sp>
      <p:sp>
        <p:nvSpPr>
          <p:cNvPr name="TextBox 44" id="44"/>
          <p:cNvSpPr txBox="true"/>
          <p:nvPr/>
        </p:nvSpPr>
        <p:spPr>
          <a:xfrm rot="0">
            <a:off x="13868907" y="3765300"/>
            <a:ext cx="3889088" cy="1153794"/>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Sử</a:t>
            </a:r>
            <a:r>
              <a:rPr lang="en-US" b="true" sz="2200">
                <a:solidFill>
                  <a:srgbClr val="000000"/>
                </a:solidFill>
                <a:latin typeface="Aileron Bold"/>
                <a:ea typeface="Aileron Bold"/>
                <a:cs typeface="Aileron Bold"/>
                <a:sym typeface="Aileron Bold"/>
              </a:rPr>
              <a:t> dụn</a:t>
            </a:r>
            <a:r>
              <a:rPr lang="en-US" sz="2200" b="true">
                <a:solidFill>
                  <a:srgbClr val="000000"/>
                </a:solidFill>
                <a:latin typeface="Aileron Bold"/>
                <a:ea typeface="Aileron Bold"/>
                <a:cs typeface="Aileron Bold"/>
                <a:sym typeface="Aileron Bold"/>
              </a:rPr>
              <a:t>g kết nối an toàn </a:t>
            </a:r>
            <a:r>
              <a:rPr lang="en-US" b="true" sz="2200" i="true">
                <a:solidFill>
                  <a:srgbClr val="DB719B"/>
                </a:solidFill>
                <a:latin typeface="Aileron Bold Italics"/>
                <a:ea typeface="Aileron Bold Italics"/>
                <a:cs typeface="Aileron Bold Italics"/>
                <a:sym typeface="Aileron Bold Italics"/>
              </a:rPr>
              <a:t>(TLS/SSL)</a:t>
            </a:r>
            <a:r>
              <a:rPr lang="en-US" sz="2200" b="true">
                <a:solidFill>
                  <a:srgbClr val="000000"/>
                </a:solidFill>
                <a:latin typeface="Aileron Bold"/>
                <a:ea typeface="Aileron Bold"/>
                <a:cs typeface="Aileron Bold"/>
                <a:sym typeface="Aileron Bold"/>
              </a:rPr>
              <a:t> khi truyền tải</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dữ</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liệu qua Kafka, Pub/Sub</a:t>
            </a:r>
          </a:p>
        </p:txBody>
      </p:sp>
      <p:sp>
        <p:nvSpPr>
          <p:cNvPr name="TextBox 45" id="45"/>
          <p:cNvSpPr txBox="true"/>
          <p:nvPr/>
        </p:nvSpPr>
        <p:spPr>
          <a:xfrm rot="0">
            <a:off x="12054652" y="5900451"/>
            <a:ext cx="5703343" cy="1600600"/>
          </a:xfrm>
          <a:prstGeom prst="rect">
            <a:avLst/>
          </a:prstGeom>
        </p:spPr>
        <p:txBody>
          <a:bodyPr anchor="t" rtlCol="false" tIns="0" lIns="0" bIns="0" rIns="0">
            <a:spAutoFit/>
          </a:bodyPr>
          <a:lstStyle/>
          <a:p>
            <a:pPr algn="ctr">
              <a:lnSpc>
                <a:spcPts val="3175"/>
              </a:lnSpc>
            </a:pPr>
            <a:r>
              <a:rPr lang="en-US" sz="2268" b="true">
                <a:solidFill>
                  <a:srgbClr val="000000"/>
                </a:solidFill>
                <a:latin typeface="Aileron Bold"/>
                <a:ea typeface="Aileron Bold"/>
                <a:cs typeface="Aileron Bold"/>
                <a:sym typeface="Aileron Bold"/>
              </a:rPr>
              <a:t>Mã hóa</a:t>
            </a:r>
            <a:r>
              <a:rPr lang="en-US" b="true" sz="2268">
                <a:solidFill>
                  <a:srgbClr val="000000"/>
                </a:solidFill>
                <a:latin typeface="Aileron Bold"/>
                <a:ea typeface="Aileron Bold"/>
                <a:cs typeface="Aileron Bold"/>
                <a:sym typeface="Aileron Bold"/>
              </a:rPr>
              <a:t> dữ</a:t>
            </a:r>
            <a:r>
              <a:rPr lang="en-US" sz="2268" b="true">
                <a:solidFill>
                  <a:srgbClr val="000000"/>
                </a:solidFill>
                <a:latin typeface="Aileron Bold"/>
                <a:ea typeface="Aileron Bold"/>
                <a:cs typeface="Aileron Bold"/>
                <a:sym typeface="Aileron Bold"/>
              </a:rPr>
              <a:t> liệu tại</a:t>
            </a:r>
            <a:r>
              <a:rPr lang="en-US" b="true" sz="2268" i="true">
                <a:solidFill>
                  <a:srgbClr val="DB719B"/>
                </a:solidFill>
                <a:latin typeface="Aileron Bold Italics"/>
                <a:ea typeface="Aileron Bold Italics"/>
                <a:cs typeface="Aileron Bold Italics"/>
                <a:sym typeface="Aileron Bold Italics"/>
              </a:rPr>
              <a:t> rest</a:t>
            </a:r>
            <a:r>
              <a:rPr lang="en-US" sz="2268" b="true">
                <a:solidFill>
                  <a:srgbClr val="000000"/>
                </a:solidFill>
                <a:latin typeface="Aileron Bold"/>
                <a:ea typeface="Aileron Bold"/>
                <a:cs typeface="Aileron Bold"/>
                <a:sym typeface="Aileron Bold"/>
              </a:rPr>
              <a:t> (encryption at rest) trên</a:t>
            </a:r>
            <a:r>
              <a:rPr lang="en-US" b="true" sz="2268" i="true">
                <a:solidFill>
                  <a:srgbClr val="DB719B"/>
                </a:solidFill>
                <a:latin typeface="Aileron Bold Italics"/>
                <a:ea typeface="Aileron Bold Italics"/>
                <a:cs typeface="Aileron Bold Italics"/>
                <a:sym typeface="Aileron Bold Italics"/>
              </a:rPr>
              <a:t> Data Lake, Data Warehouse</a:t>
            </a:r>
            <a:r>
              <a:rPr lang="en-US" sz="2268" b="true">
                <a:solidFill>
                  <a:srgbClr val="000000"/>
                </a:solidFill>
                <a:latin typeface="Aileron Bold"/>
                <a:ea typeface="Aileron Bold"/>
                <a:cs typeface="Aileron Bold"/>
                <a:sym typeface="Aileron Bold"/>
              </a:rPr>
              <a:t>; phân quyền truy</a:t>
            </a:r>
            <a:r>
              <a:rPr lang="en-US" b="true" sz="2268">
                <a:solidFill>
                  <a:srgbClr val="000000"/>
                </a:solidFill>
                <a:latin typeface="Aileron Bold"/>
                <a:ea typeface="Aileron Bold"/>
                <a:cs typeface="Aileron Bold"/>
                <a:sym typeface="Aileron Bold"/>
              </a:rPr>
              <a:t> cập ngh</a:t>
            </a:r>
            <a:r>
              <a:rPr lang="en-US" sz="2268" b="true">
                <a:solidFill>
                  <a:srgbClr val="000000"/>
                </a:solidFill>
                <a:latin typeface="Aileron Bold"/>
                <a:ea typeface="Aileron Bold"/>
                <a:cs typeface="Aileron Bold"/>
                <a:sym typeface="Aileron Bold"/>
              </a:rPr>
              <a:t>iêm ngặt qua </a:t>
            </a:r>
            <a:r>
              <a:rPr lang="en-US" b="true" sz="2268" i="true">
                <a:solidFill>
                  <a:srgbClr val="DB719B"/>
                </a:solidFill>
                <a:latin typeface="Aileron Bold Italics"/>
                <a:ea typeface="Aileron Bold Italics"/>
                <a:cs typeface="Aileron Bold Italics"/>
                <a:sym typeface="Aileron Bold Italics"/>
              </a:rPr>
              <a:t>IAM</a:t>
            </a:r>
            <a:r>
              <a:rPr lang="en-US" sz="2268" b="true">
                <a:solidFill>
                  <a:srgbClr val="000000"/>
                </a:solidFill>
                <a:latin typeface="Aileron Bold"/>
                <a:ea typeface="Aileron Bold"/>
                <a:cs typeface="Aileron Bold"/>
                <a:sym typeface="Aileron Bold"/>
              </a:rPr>
              <a:t> (Identity and Access</a:t>
            </a:r>
          </a:p>
        </p:txBody>
      </p:sp>
      <p:sp>
        <p:nvSpPr>
          <p:cNvPr name="TextBox 46" id="46"/>
          <p:cNvSpPr txBox="true"/>
          <p:nvPr/>
        </p:nvSpPr>
        <p:spPr>
          <a:xfrm rot="0">
            <a:off x="13677502" y="8158276"/>
            <a:ext cx="4297919" cy="1153794"/>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 Thiết</a:t>
            </a:r>
            <a:r>
              <a:rPr lang="en-US" b="true" sz="2200">
                <a:solidFill>
                  <a:srgbClr val="000000"/>
                </a:solidFill>
                <a:latin typeface="Aileron Bold"/>
                <a:ea typeface="Aileron Bold"/>
                <a:cs typeface="Aileron Bold"/>
                <a:sym typeface="Aileron Bold"/>
              </a:rPr>
              <a:t> lập </a:t>
            </a:r>
            <a:r>
              <a:rPr lang="en-US" b="true" sz="2200" i="true">
                <a:solidFill>
                  <a:srgbClr val="DB719B"/>
                </a:solidFill>
                <a:latin typeface="Aileron Bold Italics"/>
                <a:ea typeface="Aileron Bold Italics"/>
                <a:cs typeface="Aileron Bold Italics"/>
                <a:sym typeface="Aileron Bold Italics"/>
              </a:rPr>
              <a:t>cảnh báo bất thường</a:t>
            </a:r>
            <a:r>
              <a:rPr lang="en-US" sz="2200" b="true">
                <a:solidFill>
                  <a:srgbClr val="000000"/>
                </a:solidFill>
                <a:latin typeface="Aileron Bold"/>
                <a:ea typeface="Aileron Bold"/>
                <a:cs typeface="Aileron Bold"/>
                <a:sym typeface="Aileron Bold"/>
              </a:rPr>
              <a:t> (anomaly detection</a:t>
            </a:r>
            <a:r>
              <a:rPr lang="en-US" b="true" sz="2200">
                <a:solidFill>
                  <a:srgbClr val="000000"/>
                </a:solidFill>
                <a:latin typeface="Aileron Bold"/>
                <a:ea typeface="Aileron Bold"/>
                <a:cs typeface="Aileron Bold"/>
                <a:sym typeface="Aileron Bold"/>
              </a:rPr>
              <a:t>)</a:t>
            </a:r>
            <a:r>
              <a:rPr lang="en-US" sz="2200" b="true">
                <a:solidFill>
                  <a:srgbClr val="000000"/>
                </a:solidFill>
                <a:latin typeface="Aileron Bold"/>
                <a:ea typeface="Aileron Bold"/>
                <a:cs typeface="Aileron Bold"/>
                <a:sym typeface="Aileron Bold"/>
              </a:rPr>
              <a:t> trên luồng</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dữ</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liệu và truy cập hệ thống</a:t>
            </a:r>
          </a:p>
        </p:txBody>
      </p:sp>
      <p:sp>
        <p:nvSpPr>
          <p:cNvPr name="TextBox 47" id="47"/>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39948" y="4958515"/>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36698">
            <a:off x="16099691" y="-413144"/>
            <a:ext cx="2587020" cy="2386526"/>
          </a:xfrm>
          <a:custGeom>
            <a:avLst/>
            <a:gdLst/>
            <a:ahLst/>
            <a:cxnLst/>
            <a:rect r="r" b="b" t="t" l="l"/>
            <a:pathLst>
              <a:path h="2386526" w="2587020">
                <a:moveTo>
                  <a:pt x="0" y="0"/>
                </a:moveTo>
                <a:lnTo>
                  <a:pt x="2587020" y="0"/>
                </a:lnTo>
                <a:lnTo>
                  <a:pt x="2587020" y="2386525"/>
                </a:lnTo>
                <a:lnTo>
                  <a:pt x="0" y="23865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4" id="4"/>
          <p:cNvGrpSpPr/>
          <p:nvPr/>
        </p:nvGrpSpPr>
        <p:grpSpPr>
          <a:xfrm rot="0">
            <a:off x="165609" y="137271"/>
            <a:ext cx="7315200" cy="1782857"/>
            <a:chOff x="0" y="0"/>
            <a:chExt cx="9753600" cy="2377143"/>
          </a:xfrm>
        </p:grpSpPr>
        <p:sp>
          <p:nvSpPr>
            <p:cNvPr name="Freeform 5" id="5"/>
            <p:cNvSpPr/>
            <p:nvPr/>
          </p:nvSpPr>
          <p:spPr>
            <a:xfrm flipH="false" flipV="false" rot="0">
              <a:off x="0" y="0"/>
              <a:ext cx="9753600" cy="2377143"/>
            </a:xfrm>
            <a:custGeom>
              <a:avLst/>
              <a:gdLst/>
              <a:ahLst/>
              <a:cxnLst/>
              <a:rect r="r" b="b" t="t" l="l"/>
              <a:pathLst>
                <a:path h="2377143" w="9753600">
                  <a:moveTo>
                    <a:pt x="0" y="0"/>
                  </a:moveTo>
                  <a:lnTo>
                    <a:pt x="9753600" y="0"/>
                  </a:lnTo>
                  <a:lnTo>
                    <a:pt x="9753600" y="2377143"/>
                  </a:lnTo>
                  <a:lnTo>
                    <a:pt x="0" y="2377143"/>
                  </a:lnTo>
                  <a:lnTo>
                    <a:pt x="0" y="0"/>
                  </a:lnTo>
                  <a:close/>
                </a:path>
              </a:pathLst>
            </a:custGeom>
            <a:blipFill>
              <a:blip r:embed="rId6">
                <a:extLst>
                  <a:ext uri="{96DAC541-7B7A-43D3-8B79-37D633B846F1}">
                    <asvg:svgBlip xmlns:asvg="http://schemas.microsoft.com/office/drawing/2016/SVG/main" r:embed="rId7"/>
                  </a:ext>
                </a:extLst>
              </a:blip>
              <a:stretch>
                <a:fillRect l="0" t="-61" r="0" b="-61"/>
              </a:stretch>
            </a:blipFill>
          </p:spPr>
        </p:sp>
        <p:sp>
          <p:nvSpPr>
            <p:cNvPr name="TextBox 6" id="6"/>
            <p:cNvSpPr txBox="true"/>
            <p:nvPr/>
          </p:nvSpPr>
          <p:spPr>
            <a:xfrm rot="0">
              <a:off x="1217454" y="383923"/>
              <a:ext cx="8258064" cy="997092"/>
            </a:xfrm>
            <a:prstGeom prst="rect">
              <a:avLst/>
            </a:prstGeom>
          </p:spPr>
          <p:txBody>
            <a:bodyPr anchor="t" rtlCol="false" tIns="0" lIns="0" bIns="0" rIns="0">
              <a:spAutoFit/>
            </a:bodyPr>
            <a:lstStyle/>
            <a:p>
              <a:pPr algn="ctr">
                <a:lnSpc>
                  <a:spcPts val="6294"/>
                </a:lnSpc>
                <a:spcBef>
                  <a:spcPct val="0"/>
                </a:spcBef>
              </a:pPr>
              <a:r>
                <a:rPr lang="en-US" b="true" sz="4495" i="true">
                  <a:solidFill>
                    <a:srgbClr val="000000"/>
                  </a:solidFill>
                  <a:latin typeface="Roboto Bold Italics"/>
                  <a:ea typeface="Roboto Bold Italics"/>
                  <a:cs typeface="Roboto Bold Italics"/>
                  <a:sym typeface="Roboto Bold Italics"/>
                </a:rPr>
                <a:t>Data Management </a:t>
              </a:r>
            </a:p>
          </p:txBody>
        </p:sp>
      </p:grpSp>
      <p:grpSp>
        <p:nvGrpSpPr>
          <p:cNvPr name="Group 7" id="7"/>
          <p:cNvGrpSpPr/>
          <p:nvPr/>
        </p:nvGrpSpPr>
        <p:grpSpPr>
          <a:xfrm rot="0">
            <a:off x="17259300" y="9621299"/>
            <a:ext cx="998671" cy="665701"/>
            <a:chOff x="0" y="0"/>
            <a:chExt cx="263024" cy="175329"/>
          </a:xfrm>
        </p:grpSpPr>
        <p:sp>
          <p:nvSpPr>
            <p:cNvPr name="Freeform 8" id="8"/>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9" id="9"/>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1729997">
            <a:off x="8183682" y="415473"/>
            <a:ext cx="378239" cy="1226453"/>
          </a:xfrm>
          <a:custGeom>
            <a:avLst/>
            <a:gdLst/>
            <a:ahLst/>
            <a:cxnLst/>
            <a:rect r="r" b="b" t="t" l="l"/>
            <a:pathLst>
              <a:path h="1226453" w="378239">
                <a:moveTo>
                  <a:pt x="0" y="0"/>
                </a:moveTo>
                <a:lnTo>
                  <a:pt x="378239" y="0"/>
                </a:lnTo>
                <a:lnTo>
                  <a:pt x="378239" y="1226454"/>
                </a:lnTo>
                <a:lnTo>
                  <a:pt x="0" y="12264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6039948" y="394619"/>
            <a:ext cx="1718687" cy="1718687"/>
          </a:xfrm>
          <a:custGeom>
            <a:avLst/>
            <a:gdLst/>
            <a:ahLst/>
            <a:cxnLst/>
            <a:rect r="r" b="b" t="t" l="l"/>
            <a:pathLst>
              <a:path h="1718687" w="1718687">
                <a:moveTo>
                  <a:pt x="0" y="0"/>
                </a:moveTo>
                <a:lnTo>
                  <a:pt x="1718687" y="0"/>
                </a:lnTo>
                <a:lnTo>
                  <a:pt x="1718687" y="1718687"/>
                </a:lnTo>
                <a:lnTo>
                  <a:pt x="0" y="1718687"/>
                </a:lnTo>
                <a:lnTo>
                  <a:pt x="0" y="0"/>
                </a:lnTo>
                <a:close/>
              </a:path>
            </a:pathLst>
          </a:custGeom>
          <a:blipFill>
            <a:blip r:embed="rId10"/>
            <a:stretch>
              <a:fillRect l="0" t="0" r="0" b="0"/>
            </a:stretch>
          </a:blipFill>
        </p:spPr>
      </p:sp>
      <p:sp>
        <p:nvSpPr>
          <p:cNvPr name="AutoShape 12" id="12"/>
          <p:cNvSpPr/>
          <p:nvPr/>
        </p:nvSpPr>
        <p:spPr>
          <a:xfrm>
            <a:off x="0" y="6149955"/>
            <a:ext cx="10484818" cy="0"/>
          </a:xfrm>
          <a:prstGeom prst="line">
            <a:avLst/>
          </a:prstGeom>
          <a:ln cap="flat" w="38100">
            <a:solidFill>
              <a:srgbClr val="000000"/>
            </a:solidFill>
            <a:prstDash val="sysDash"/>
            <a:headEnd type="none" len="sm" w="sm"/>
            <a:tailEnd type="none" len="sm" w="sm"/>
          </a:ln>
        </p:spPr>
      </p:sp>
      <p:sp>
        <p:nvSpPr>
          <p:cNvPr name="AutoShape 13" id="13"/>
          <p:cNvSpPr/>
          <p:nvPr/>
        </p:nvSpPr>
        <p:spPr>
          <a:xfrm flipH="true">
            <a:off x="10484818" y="0"/>
            <a:ext cx="0" cy="10287000"/>
          </a:xfrm>
          <a:prstGeom prst="line">
            <a:avLst/>
          </a:prstGeom>
          <a:ln cap="flat" w="38100">
            <a:solidFill>
              <a:srgbClr val="000000"/>
            </a:solidFill>
            <a:prstDash val="sysDash"/>
            <a:headEnd type="none" len="sm" w="sm"/>
            <a:tailEnd type="none" len="sm" w="sm"/>
          </a:ln>
        </p:spPr>
      </p:sp>
      <p:grpSp>
        <p:nvGrpSpPr>
          <p:cNvPr name="Group 14" id="14"/>
          <p:cNvGrpSpPr/>
          <p:nvPr/>
        </p:nvGrpSpPr>
        <p:grpSpPr>
          <a:xfrm rot="0">
            <a:off x="6590551" y="1920129"/>
            <a:ext cx="3564502" cy="665687"/>
            <a:chOff x="0" y="0"/>
            <a:chExt cx="4752669" cy="887583"/>
          </a:xfrm>
        </p:grpSpPr>
        <p:grpSp>
          <p:nvGrpSpPr>
            <p:cNvPr name="Group 15" id="15"/>
            <p:cNvGrpSpPr/>
            <p:nvPr/>
          </p:nvGrpSpPr>
          <p:grpSpPr>
            <a:xfrm rot="0">
              <a:off x="0" y="0"/>
              <a:ext cx="4752669" cy="887583"/>
              <a:chOff x="0" y="0"/>
              <a:chExt cx="938799" cy="175325"/>
            </a:xfrm>
          </p:grpSpPr>
          <p:sp>
            <p:nvSpPr>
              <p:cNvPr name="Freeform 16" id="16"/>
              <p:cNvSpPr/>
              <p:nvPr/>
            </p:nvSpPr>
            <p:spPr>
              <a:xfrm flipH="false" flipV="false" rot="0">
                <a:off x="0" y="0"/>
                <a:ext cx="938799" cy="175325"/>
              </a:xfrm>
              <a:custGeom>
                <a:avLst/>
                <a:gdLst/>
                <a:ahLst/>
                <a:cxnLst/>
                <a:rect r="r" b="b" t="t" l="l"/>
                <a:pathLst>
                  <a:path h="175325" w="938799">
                    <a:moveTo>
                      <a:pt x="43439" y="0"/>
                    </a:moveTo>
                    <a:lnTo>
                      <a:pt x="895360" y="0"/>
                    </a:lnTo>
                    <a:cubicBezTo>
                      <a:pt x="919350" y="0"/>
                      <a:pt x="938799" y="19448"/>
                      <a:pt x="938799" y="43439"/>
                    </a:cubicBezTo>
                    <a:lnTo>
                      <a:pt x="938799" y="131886"/>
                    </a:lnTo>
                    <a:cubicBezTo>
                      <a:pt x="938799" y="155877"/>
                      <a:pt x="919350" y="175325"/>
                      <a:pt x="895360" y="175325"/>
                    </a:cubicBezTo>
                    <a:lnTo>
                      <a:pt x="43439" y="175325"/>
                    </a:lnTo>
                    <a:cubicBezTo>
                      <a:pt x="19448" y="175325"/>
                      <a:pt x="0" y="155877"/>
                      <a:pt x="0" y="131886"/>
                    </a:cubicBezTo>
                    <a:lnTo>
                      <a:pt x="0" y="43439"/>
                    </a:lnTo>
                    <a:cubicBezTo>
                      <a:pt x="0" y="19448"/>
                      <a:pt x="19448" y="0"/>
                      <a:pt x="43439" y="0"/>
                    </a:cubicBezTo>
                    <a:close/>
                  </a:path>
                </a:pathLst>
              </a:custGeom>
              <a:solidFill>
                <a:srgbClr val="D5A6BD"/>
              </a:solidFill>
            </p:spPr>
          </p:sp>
          <p:sp>
            <p:nvSpPr>
              <p:cNvPr name="TextBox 17" id="17"/>
              <p:cNvSpPr txBox="true"/>
              <p:nvPr/>
            </p:nvSpPr>
            <p:spPr>
              <a:xfrm>
                <a:off x="0" y="-47625"/>
                <a:ext cx="938799" cy="222950"/>
              </a:xfrm>
              <a:prstGeom prst="rect">
                <a:avLst/>
              </a:prstGeom>
            </p:spPr>
            <p:txBody>
              <a:bodyPr anchor="ctr" rtlCol="false" tIns="50800" lIns="50800" bIns="50800" rIns="50800"/>
              <a:lstStyle/>
              <a:p>
                <a:pPr algn="ctr">
                  <a:lnSpc>
                    <a:spcPts val="2800"/>
                  </a:lnSpc>
                </a:pPr>
              </a:p>
            </p:txBody>
          </p:sp>
        </p:grpSp>
        <p:sp>
          <p:nvSpPr>
            <p:cNvPr name="TextBox 18" id="18"/>
            <p:cNvSpPr txBox="true"/>
            <p:nvPr/>
          </p:nvSpPr>
          <p:spPr>
            <a:xfrm rot="0">
              <a:off x="187250" y="173071"/>
              <a:ext cx="4378169" cy="493816"/>
            </a:xfrm>
            <a:prstGeom prst="rect">
              <a:avLst/>
            </a:prstGeom>
          </p:spPr>
          <p:txBody>
            <a:bodyPr anchor="t" rtlCol="false" tIns="0" lIns="0" bIns="0" rIns="0">
              <a:spAutoFit/>
            </a:bodyPr>
            <a:lstStyle/>
            <a:p>
              <a:pPr algn="ctr">
                <a:lnSpc>
                  <a:spcPts val="3080"/>
                </a:lnSpc>
              </a:pPr>
              <a:r>
                <a:rPr lang="en-US" sz="2200" b="true">
                  <a:solidFill>
                    <a:srgbClr val="FFFFFF"/>
                  </a:solidFill>
                  <a:latin typeface="Roboto Bold"/>
                  <a:ea typeface="Roboto Bold"/>
                  <a:cs typeface="Roboto Bold"/>
                  <a:sym typeface="Roboto Bold"/>
                </a:rPr>
                <a:t>Vai trò &amp; tầm quan trọng</a:t>
              </a:r>
            </a:p>
          </p:txBody>
        </p:sp>
      </p:grpSp>
      <p:grpSp>
        <p:nvGrpSpPr>
          <p:cNvPr name="Group 19" id="19"/>
          <p:cNvGrpSpPr/>
          <p:nvPr/>
        </p:nvGrpSpPr>
        <p:grpSpPr>
          <a:xfrm rot="0">
            <a:off x="165609" y="6391720"/>
            <a:ext cx="3564502" cy="665687"/>
            <a:chOff x="0" y="0"/>
            <a:chExt cx="4752669" cy="887583"/>
          </a:xfrm>
        </p:grpSpPr>
        <p:grpSp>
          <p:nvGrpSpPr>
            <p:cNvPr name="Group 20" id="20"/>
            <p:cNvGrpSpPr/>
            <p:nvPr/>
          </p:nvGrpSpPr>
          <p:grpSpPr>
            <a:xfrm rot="0">
              <a:off x="0" y="0"/>
              <a:ext cx="4752669" cy="887583"/>
              <a:chOff x="0" y="0"/>
              <a:chExt cx="938799" cy="175325"/>
            </a:xfrm>
          </p:grpSpPr>
          <p:sp>
            <p:nvSpPr>
              <p:cNvPr name="Freeform 21" id="21"/>
              <p:cNvSpPr/>
              <p:nvPr/>
            </p:nvSpPr>
            <p:spPr>
              <a:xfrm flipH="false" flipV="false" rot="0">
                <a:off x="0" y="0"/>
                <a:ext cx="938799" cy="175325"/>
              </a:xfrm>
              <a:custGeom>
                <a:avLst/>
                <a:gdLst/>
                <a:ahLst/>
                <a:cxnLst/>
                <a:rect r="r" b="b" t="t" l="l"/>
                <a:pathLst>
                  <a:path h="175325" w="938799">
                    <a:moveTo>
                      <a:pt x="43439" y="0"/>
                    </a:moveTo>
                    <a:lnTo>
                      <a:pt x="895360" y="0"/>
                    </a:lnTo>
                    <a:cubicBezTo>
                      <a:pt x="919350" y="0"/>
                      <a:pt x="938799" y="19448"/>
                      <a:pt x="938799" y="43439"/>
                    </a:cubicBezTo>
                    <a:lnTo>
                      <a:pt x="938799" y="131886"/>
                    </a:lnTo>
                    <a:cubicBezTo>
                      <a:pt x="938799" y="155877"/>
                      <a:pt x="919350" y="175325"/>
                      <a:pt x="895360" y="175325"/>
                    </a:cubicBezTo>
                    <a:lnTo>
                      <a:pt x="43439" y="175325"/>
                    </a:lnTo>
                    <a:cubicBezTo>
                      <a:pt x="19448" y="175325"/>
                      <a:pt x="0" y="155877"/>
                      <a:pt x="0" y="131886"/>
                    </a:cubicBezTo>
                    <a:lnTo>
                      <a:pt x="0" y="43439"/>
                    </a:lnTo>
                    <a:cubicBezTo>
                      <a:pt x="0" y="19448"/>
                      <a:pt x="19448" y="0"/>
                      <a:pt x="43439" y="0"/>
                    </a:cubicBezTo>
                    <a:close/>
                  </a:path>
                </a:pathLst>
              </a:custGeom>
              <a:solidFill>
                <a:srgbClr val="D5A6BD"/>
              </a:solidFill>
            </p:spPr>
          </p:sp>
          <p:sp>
            <p:nvSpPr>
              <p:cNvPr name="TextBox 22" id="22"/>
              <p:cNvSpPr txBox="true"/>
              <p:nvPr/>
            </p:nvSpPr>
            <p:spPr>
              <a:xfrm>
                <a:off x="0" y="-47625"/>
                <a:ext cx="938799" cy="222950"/>
              </a:xfrm>
              <a:prstGeom prst="rect">
                <a:avLst/>
              </a:prstGeom>
            </p:spPr>
            <p:txBody>
              <a:bodyPr anchor="ctr" rtlCol="false" tIns="50800" lIns="50800" bIns="50800" rIns="50800"/>
              <a:lstStyle/>
              <a:p>
                <a:pPr algn="ctr">
                  <a:lnSpc>
                    <a:spcPts val="2800"/>
                  </a:lnSpc>
                </a:pPr>
              </a:p>
            </p:txBody>
          </p:sp>
        </p:grpSp>
        <p:sp>
          <p:nvSpPr>
            <p:cNvPr name="TextBox 23" id="23"/>
            <p:cNvSpPr txBox="true"/>
            <p:nvPr/>
          </p:nvSpPr>
          <p:spPr>
            <a:xfrm rot="0">
              <a:off x="187250" y="173071"/>
              <a:ext cx="4378169" cy="493816"/>
            </a:xfrm>
            <a:prstGeom prst="rect">
              <a:avLst/>
            </a:prstGeom>
          </p:spPr>
          <p:txBody>
            <a:bodyPr anchor="t" rtlCol="false" tIns="0" lIns="0" bIns="0" rIns="0">
              <a:spAutoFit/>
            </a:bodyPr>
            <a:lstStyle/>
            <a:p>
              <a:pPr algn="ctr">
                <a:lnSpc>
                  <a:spcPts val="3080"/>
                </a:lnSpc>
              </a:pPr>
              <a:r>
                <a:rPr lang="en-US" sz="2200" b="true">
                  <a:solidFill>
                    <a:srgbClr val="FFFFFF"/>
                  </a:solidFill>
                  <a:latin typeface="Roboto Bold"/>
                  <a:ea typeface="Roboto Bold"/>
                  <a:cs typeface="Roboto Bold"/>
                  <a:sym typeface="Roboto Bold"/>
                </a:rPr>
                <a:t>Thách thức &amp; giải pháp</a:t>
              </a:r>
            </a:p>
          </p:txBody>
        </p:sp>
      </p:grpSp>
      <p:sp>
        <p:nvSpPr>
          <p:cNvPr name="Freeform 24" id="24"/>
          <p:cNvSpPr/>
          <p:nvPr/>
        </p:nvSpPr>
        <p:spPr>
          <a:xfrm flipH="false" flipV="false" rot="0">
            <a:off x="840410" y="7276482"/>
            <a:ext cx="1107450" cy="1107450"/>
          </a:xfrm>
          <a:custGeom>
            <a:avLst/>
            <a:gdLst/>
            <a:ahLst/>
            <a:cxnLst/>
            <a:rect r="r" b="b" t="t" l="l"/>
            <a:pathLst>
              <a:path h="1107450" w="1107450">
                <a:moveTo>
                  <a:pt x="0" y="0"/>
                </a:moveTo>
                <a:lnTo>
                  <a:pt x="1107450" y="0"/>
                </a:lnTo>
                <a:lnTo>
                  <a:pt x="1107450" y="1107450"/>
                </a:lnTo>
                <a:lnTo>
                  <a:pt x="0" y="1107450"/>
                </a:lnTo>
                <a:lnTo>
                  <a:pt x="0" y="0"/>
                </a:lnTo>
                <a:close/>
              </a:path>
            </a:pathLst>
          </a:custGeom>
          <a:blipFill>
            <a:blip r:embed="rId11"/>
            <a:stretch>
              <a:fillRect l="0" t="0" r="0" b="0"/>
            </a:stretch>
          </a:blipFill>
        </p:spPr>
      </p:sp>
      <p:sp>
        <p:nvSpPr>
          <p:cNvPr name="Freeform 25" id="25"/>
          <p:cNvSpPr/>
          <p:nvPr/>
        </p:nvSpPr>
        <p:spPr>
          <a:xfrm flipH="false" flipV="false" rot="0">
            <a:off x="927338" y="8873088"/>
            <a:ext cx="933595" cy="933595"/>
          </a:xfrm>
          <a:custGeom>
            <a:avLst/>
            <a:gdLst/>
            <a:ahLst/>
            <a:cxnLst/>
            <a:rect r="r" b="b" t="t" l="l"/>
            <a:pathLst>
              <a:path h="933595" w="933595">
                <a:moveTo>
                  <a:pt x="0" y="0"/>
                </a:moveTo>
                <a:lnTo>
                  <a:pt x="933595" y="0"/>
                </a:lnTo>
                <a:lnTo>
                  <a:pt x="933595" y="933595"/>
                </a:lnTo>
                <a:lnTo>
                  <a:pt x="0" y="933595"/>
                </a:lnTo>
                <a:lnTo>
                  <a:pt x="0" y="0"/>
                </a:lnTo>
                <a:close/>
              </a:path>
            </a:pathLst>
          </a:custGeom>
          <a:blipFill>
            <a:blip r:embed="rId12"/>
            <a:stretch>
              <a:fillRect l="0" t="0" r="0" b="0"/>
            </a:stretch>
          </a:blipFill>
        </p:spPr>
      </p:sp>
      <p:grpSp>
        <p:nvGrpSpPr>
          <p:cNvPr name="Group 26" id="26"/>
          <p:cNvGrpSpPr/>
          <p:nvPr/>
        </p:nvGrpSpPr>
        <p:grpSpPr>
          <a:xfrm rot="0">
            <a:off x="10607045" y="137271"/>
            <a:ext cx="3564502" cy="665687"/>
            <a:chOff x="0" y="0"/>
            <a:chExt cx="4752669" cy="887583"/>
          </a:xfrm>
        </p:grpSpPr>
        <p:grpSp>
          <p:nvGrpSpPr>
            <p:cNvPr name="Group 27" id="27"/>
            <p:cNvGrpSpPr/>
            <p:nvPr/>
          </p:nvGrpSpPr>
          <p:grpSpPr>
            <a:xfrm rot="0">
              <a:off x="0" y="0"/>
              <a:ext cx="4752669" cy="887583"/>
              <a:chOff x="0" y="0"/>
              <a:chExt cx="938799" cy="175325"/>
            </a:xfrm>
          </p:grpSpPr>
          <p:sp>
            <p:nvSpPr>
              <p:cNvPr name="Freeform 28" id="28"/>
              <p:cNvSpPr/>
              <p:nvPr/>
            </p:nvSpPr>
            <p:spPr>
              <a:xfrm flipH="false" flipV="false" rot="0">
                <a:off x="0" y="0"/>
                <a:ext cx="938799" cy="175325"/>
              </a:xfrm>
              <a:custGeom>
                <a:avLst/>
                <a:gdLst/>
                <a:ahLst/>
                <a:cxnLst/>
                <a:rect r="r" b="b" t="t" l="l"/>
                <a:pathLst>
                  <a:path h="175325" w="938799">
                    <a:moveTo>
                      <a:pt x="43439" y="0"/>
                    </a:moveTo>
                    <a:lnTo>
                      <a:pt x="895360" y="0"/>
                    </a:lnTo>
                    <a:cubicBezTo>
                      <a:pt x="919350" y="0"/>
                      <a:pt x="938799" y="19448"/>
                      <a:pt x="938799" y="43439"/>
                    </a:cubicBezTo>
                    <a:lnTo>
                      <a:pt x="938799" y="131886"/>
                    </a:lnTo>
                    <a:cubicBezTo>
                      <a:pt x="938799" y="155877"/>
                      <a:pt x="919350" y="175325"/>
                      <a:pt x="895360" y="175325"/>
                    </a:cubicBezTo>
                    <a:lnTo>
                      <a:pt x="43439" y="175325"/>
                    </a:lnTo>
                    <a:cubicBezTo>
                      <a:pt x="19448" y="175325"/>
                      <a:pt x="0" y="155877"/>
                      <a:pt x="0" y="131886"/>
                    </a:cubicBezTo>
                    <a:lnTo>
                      <a:pt x="0" y="43439"/>
                    </a:lnTo>
                    <a:cubicBezTo>
                      <a:pt x="0" y="19448"/>
                      <a:pt x="19448" y="0"/>
                      <a:pt x="43439" y="0"/>
                    </a:cubicBezTo>
                    <a:close/>
                  </a:path>
                </a:pathLst>
              </a:custGeom>
              <a:solidFill>
                <a:srgbClr val="D5A6BD"/>
              </a:solidFill>
            </p:spPr>
          </p:sp>
          <p:sp>
            <p:nvSpPr>
              <p:cNvPr name="TextBox 29" id="29"/>
              <p:cNvSpPr txBox="true"/>
              <p:nvPr/>
            </p:nvSpPr>
            <p:spPr>
              <a:xfrm>
                <a:off x="0" y="-47625"/>
                <a:ext cx="938799" cy="222950"/>
              </a:xfrm>
              <a:prstGeom prst="rect">
                <a:avLst/>
              </a:prstGeom>
            </p:spPr>
            <p:txBody>
              <a:bodyPr anchor="ctr" rtlCol="false" tIns="50800" lIns="50800" bIns="50800" rIns="50800"/>
              <a:lstStyle/>
              <a:p>
                <a:pPr algn="ctr">
                  <a:lnSpc>
                    <a:spcPts val="2800"/>
                  </a:lnSpc>
                </a:pPr>
              </a:p>
            </p:txBody>
          </p:sp>
        </p:grpSp>
        <p:sp>
          <p:nvSpPr>
            <p:cNvPr name="TextBox 30" id="30"/>
            <p:cNvSpPr txBox="true"/>
            <p:nvPr/>
          </p:nvSpPr>
          <p:spPr>
            <a:xfrm rot="0">
              <a:off x="187250" y="173071"/>
              <a:ext cx="4378169" cy="493816"/>
            </a:xfrm>
            <a:prstGeom prst="rect">
              <a:avLst/>
            </a:prstGeom>
          </p:spPr>
          <p:txBody>
            <a:bodyPr anchor="t" rtlCol="false" tIns="0" lIns="0" bIns="0" rIns="0">
              <a:spAutoFit/>
            </a:bodyPr>
            <a:lstStyle/>
            <a:p>
              <a:pPr algn="ctr">
                <a:lnSpc>
                  <a:spcPts val="3080"/>
                </a:lnSpc>
              </a:pPr>
              <a:r>
                <a:rPr lang="en-US" sz="2200" b="true">
                  <a:solidFill>
                    <a:srgbClr val="FFFFFF"/>
                  </a:solidFill>
                  <a:latin typeface="Roboto Bold"/>
                  <a:ea typeface="Roboto Bold"/>
                  <a:cs typeface="Roboto Bold"/>
                  <a:sym typeface="Roboto Bold"/>
                </a:rPr>
                <a:t>Ứng dụng thực tế</a:t>
              </a:r>
            </a:p>
          </p:txBody>
        </p:sp>
      </p:grpSp>
      <p:sp>
        <p:nvSpPr>
          <p:cNvPr name="Freeform 31" id="31"/>
          <p:cNvSpPr/>
          <p:nvPr/>
        </p:nvSpPr>
        <p:spPr>
          <a:xfrm flipH="false" flipV="false" rot="0">
            <a:off x="4341272" y="2156933"/>
            <a:ext cx="1266438" cy="1266438"/>
          </a:xfrm>
          <a:custGeom>
            <a:avLst/>
            <a:gdLst/>
            <a:ahLst/>
            <a:cxnLst/>
            <a:rect r="r" b="b" t="t" l="l"/>
            <a:pathLst>
              <a:path h="1266438" w="1266438">
                <a:moveTo>
                  <a:pt x="0" y="0"/>
                </a:moveTo>
                <a:lnTo>
                  <a:pt x="1266438" y="0"/>
                </a:lnTo>
                <a:lnTo>
                  <a:pt x="1266438" y="1266439"/>
                </a:lnTo>
                <a:lnTo>
                  <a:pt x="0" y="1266439"/>
                </a:lnTo>
                <a:lnTo>
                  <a:pt x="0" y="0"/>
                </a:lnTo>
                <a:close/>
              </a:path>
            </a:pathLst>
          </a:custGeom>
          <a:blipFill>
            <a:blip r:embed="rId13"/>
            <a:stretch>
              <a:fillRect l="0" t="0" r="0" b="0"/>
            </a:stretch>
          </a:blipFill>
        </p:spPr>
      </p:sp>
      <p:sp>
        <p:nvSpPr>
          <p:cNvPr name="Freeform 32" id="32"/>
          <p:cNvSpPr/>
          <p:nvPr/>
        </p:nvSpPr>
        <p:spPr>
          <a:xfrm flipH="false" flipV="false" rot="0">
            <a:off x="1130385" y="2060698"/>
            <a:ext cx="1363037" cy="1363037"/>
          </a:xfrm>
          <a:custGeom>
            <a:avLst/>
            <a:gdLst/>
            <a:ahLst/>
            <a:cxnLst/>
            <a:rect r="r" b="b" t="t" l="l"/>
            <a:pathLst>
              <a:path h="1363037" w="1363037">
                <a:moveTo>
                  <a:pt x="0" y="0"/>
                </a:moveTo>
                <a:lnTo>
                  <a:pt x="1363037" y="0"/>
                </a:lnTo>
                <a:lnTo>
                  <a:pt x="1363037" y="1363037"/>
                </a:lnTo>
                <a:lnTo>
                  <a:pt x="0" y="1363037"/>
                </a:lnTo>
                <a:lnTo>
                  <a:pt x="0" y="0"/>
                </a:lnTo>
                <a:close/>
              </a:path>
            </a:pathLst>
          </a:custGeom>
          <a:blipFill>
            <a:blip r:embed="rId14"/>
            <a:stretch>
              <a:fillRect l="0" t="0" r="0" b="0"/>
            </a:stretch>
          </a:blipFill>
        </p:spPr>
      </p:sp>
      <p:sp>
        <p:nvSpPr>
          <p:cNvPr name="Freeform 33" id="33"/>
          <p:cNvSpPr/>
          <p:nvPr/>
        </p:nvSpPr>
        <p:spPr>
          <a:xfrm flipH="false" flipV="false" rot="0">
            <a:off x="10607045" y="1319377"/>
            <a:ext cx="1296258" cy="1266438"/>
          </a:xfrm>
          <a:custGeom>
            <a:avLst/>
            <a:gdLst/>
            <a:ahLst/>
            <a:cxnLst/>
            <a:rect r="r" b="b" t="t" l="l"/>
            <a:pathLst>
              <a:path h="1266438" w="1296258">
                <a:moveTo>
                  <a:pt x="0" y="0"/>
                </a:moveTo>
                <a:lnTo>
                  <a:pt x="1296258" y="0"/>
                </a:lnTo>
                <a:lnTo>
                  <a:pt x="1296258" y="1266439"/>
                </a:lnTo>
                <a:lnTo>
                  <a:pt x="0" y="1266439"/>
                </a:lnTo>
                <a:lnTo>
                  <a:pt x="0" y="0"/>
                </a:lnTo>
                <a:close/>
              </a:path>
            </a:pathLst>
          </a:custGeom>
          <a:blipFill>
            <a:blip r:embed="rId15"/>
            <a:stretch>
              <a:fillRect l="-15216" t="0" r="-15216" b="0"/>
            </a:stretch>
          </a:blipFill>
        </p:spPr>
      </p:sp>
      <p:sp>
        <p:nvSpPr>
          <p:cNvPr name="Freeform 34" id="34"/>
          <p:cNvSpPr/>
          <p:nvPr/>
        </p:nvSpPr>
        <p:spPr>
          <a:xfrm flipH="false" flipV="false" rot="0">
            <a:off x="12599368" y="3803400"/>
            <a:ext cx="1173841" cy="1173841"/>
          </a:xfrm>
          <a:custGeom>
            <a:avLst/>
            <a:gdLst/>
            <a:ahLst/>
            <a:cxnLst/>
            <a:rect r="r" b="b" t="t" l="l"/>
            <a:pathLst>
              <a:path h="1173841" w="1173841">
                <a:moveTo>
                  <a:pt x="0" y="0"/>
                </a:moveTo>
                <a:lnTo>
                  <a:pt x="1173840" y="0"/>
                </a:lnTo>
                <a:lnTo>
                  <a:pt x="1173840" y="1173841"/>
                </a:lnTo>
                <a:lnTo>
                  <a:pt x="0" y="1173841"/>
                </a:lnTo>
                <a:lnTo>
                  <a:pt x="0" y="0"/>
                </a:lnTo>
                <a:close/>
              </a:path>
            </a:pathLst>
          </a:custGeom>
          <a:blipFill>
            <a:blip r:embed="rId16"/>
            <a:stretch>
              <a:fillRect l="0" t="0" r="0" b="0"/>
            </a:stretch>
          </a:blipFill>
        </p:spPr>
      </p:sp>
      <p:sp>
        <p:nvSpPr>
          <p:cNvPr name="Freeform 35" id="35"/>
          <p:cNvSpPr/>
          <p:nvPr/>
        </p:nvSpPr>
        <p:spPr>
          <a:xfrm flipH="false" flipV="false" rot="0">
            <a:off x="11053235" y="5609839"/>
            <a:ext cx="1001416" cy="1080231"/>
          </a:xfrm>
          <a:custGeom>
            <a:avLst/>
            <a:gdLst/>
            <a:ahLst/>
            <a:cxnLst/>
            <a:rect r="r" b="b" t="t" l="l"/>
            <a:pathLst>
              <a:path h="1080231" w="1001416">
                <a:moveTo>
                  <a:pt x="0" y="0"/>
                </a:moveTo>
                <a:lnTo>
                  <a:pt x="1001417" y="0"/>
                </a:lnTo>
                <a:lnTo>
                  <a:pt x="1001417" y="1080232"/>
                </a:lnTo>
                <a:lnTo>
                  <a:pt x="0" y="1080232"/>
                </a:lnTo>
                <a:lnTo>
                  <a:pt x="0" y="0"/>
                </a:lnTo>
                <a:close/>
              </a:path>
            </a:pathLst>
          </a:custGeom>
          <a:blipFill>
            <a:blip r:embed="rId17"/>
            <a:stretch>
              <a:fillRect l="0" t="0" r="0" b="0"/>
            </a:stretch>
          </a:blipFill>
        </p:spPr>
      </p:sp>
      <p:sp>
        <p:nvSpPr>
          <p:cNvPr name="Freeform 36" id="36"/>
          <p:cNvSpPr/>
          <p:nvPr/>
        </p:nvSpPr>
        <p:spPr>
          <a:xfrm flipH="false" flipV="false" rot="0">
            <a:off x="12389296" y="8131777"/>
            <a:ext cx="1145295" cy="1285755"/>
          </a:xfrm>
          <a:custGeom>
            <a:avLst/>
            <a:gdLst/>
            <a:ahLst/>
            <a:cxnLst/>
            <a:rect r="r" b="b" t="t" l="l"/>
            <a:pathLst>
              <a:path h="1285755" w="1145295">
                <a:moveTo>
                  <a:pt x="0" y="0"/>
                </a:moveTo>
                <a:lnTo>
                  <a:pt x="1145294" y="0"/>
                </a:lnTo>
                <a:lnTo>
                  <a:pt x="1145294" y="1285755"/>
                </a:lnTo>
                <a:lnTo>
                  <a:pt x="0" y="1285755"/>
                </a:lnTo>
                <a:lnTo>
                  <a:pt x="0" y="0"/>
                </a:lnTo>
                <a:close/>
              </a:path>
            </a:pathLst>
          </a:custGeom>
          <a:blipFill>
            <a:blip r:embed="rId18"/>
            <a:stretch>
              <a:fillRect l="0" t="0" r="0" b="0"/>
            </a:stretch>
          </a:blipFill>
        </p:spPr>
      </p:sp>
      <p:sp>
        <p:nvSpPr>
          <p:cNvPr name="TextBox 37" id="37"/>
          <p:cNvSpPr txBox="true"/>
          <p:nvPr/>
        </p:nvSpPr>
        <p:spPr>
          <a:xfrm rot="0">
            <a:off x="165609" y="3527334"/>
            <a:ext cx="2845797" cy="1934844"/>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Đảm bảo </a:t>
            </a:r>
            <a:r>
              <a:rPr lang="en-US" b="true" sz="2200">
                <a:solidFill>
                  <a:srgbClr val="000000"/>
                </a:solidFill>
                <a:latin typeface="Aileron Bold"/>
                <a:ea typeface="Aileron Bold"/>
                <a:cs typeface="Aileron Bold"/>
                <a:sym typeface="Aileron Bold"/>
              </a:rPr>
              <a:t>dữ liệu </a:t>
            </a:r>
            <a:r>
              <a:rPr lang="en-US" b="true" sz="2200" i="true">
                <a:solidFill>
                  <a:srgbClr val="DB719B"/>
                </a:solidFill>
                <a:latin typeface="Aileron Bold Italics"/>
                <a:ea typeface="Aileron Bold Italics"/>
                <a:cs typeface="Aileron Bold Italics"/>
                <a:sym typeface="Aileron Bold Italics"/>
              </a:rPr>
              <a:t>đầy đủ, chính xác, nhất quán và dễ truy xuất</a:t>
            </a:r>
            <a:r>
              <a:rPr lang="en-US" b="true" sz="2200">
                <a:solidFill>
                  <a:srgbClr val="000000"/>
                </a:solidFill>
                <a:latin typeface="Aileron Bold"/>
                <a:ea typeface="Aileron Bold"/>
                <a:cs typeface="Aileron Bold"/>
                <a:sym typeface="Aileron Bold"/>
              </a:rPr>
              <a:t> tr</a:t>
            </a:r>
            <a:r>
              <a:rPr lang="en-US" sz="2200" b="true">
                <a:solidFill>
                  <a:srgbClr val="000000"/>
                </a:solidFill>
                <a:latin typeface="Aileron Bold"/>
                <a:ea typeface="Aileron Bold"/>
                <a:cs typeface="Aileron Bold"/>
                <a:sym typeface="Aileron Bold"/>
              </a:rPr>
              <a:t>ong</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to</a:t>
            </a:r>
            <a:r>
              <a:rPr lang="en-US" sz="2200" b="true">
                <a:solidFill>
                  <a:srgbClr val="000000"/>
                </a:solidFill>
                <a:latin typeface="Aileron Bold"/>
                <a:ea typeface="Aileron Bold"/>
                <a:cs typeface="Aileron Bold"/>
                <a:sym typeface="Aileron Bold"/>
              </a:rPr>
              <a:t>à</a:t>
            </a:r>
            <a:r>
              <a:rPr lang="en-US" b="true" sz="2200">
                <a:solidFill>
                  <a:srgbClr val="000000"/>
                </a:solidFill>
                <a:latin typeface="Aileron Bold"/>
                <a:ea typeface="Aileron Bold"/>
                <a:cs typeface="Aileron Bold"/>
                <a:sym typeface="Aileron Bold"/>
              </a:rPr>
              <a:t>n </a:t>
            </a:r>
            <a:r>
              <a:rPr lang="en-US" sz="2200" b="true">
                <a:solidFill>
                  <a:srgbClr val="000000"/>
                </a:solidFill>
                <a:latin typeface="Aileron Bold"/>
                <a:ea typeface="Aileron Bold"/>
                <a:cs typeface="Aileron Bold"/>
                <a:sym typeface="Aileron Bold"/>
              </a:rPr>
              <a:t>bộ</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pipeli</a:t>
            </a:r>
            <a:r>
              <a:rPr lang="en-US" b="true" sz="2200">
                <a:solidFill>
                  <a:srgbClr val="000000"/>
                </a:solidFill>
                <a:latin typeface="Aileron Bold"/>
                <a:ea typeface="Aileron Bold"/>
                <a:cs typeface="Aileron Bold"/>
                <a:sym typeface="Aileron Bold"/>
              </a:rPr>
              <a:t>n</a:t>
            </a:r>
            <a:r>
              <a:rPr lang="en-US" sz="2200" b="true">
                <a:solidFill>
                  <a:srgbClr val="000000"/>
                </a:solidFill>
                <a:latin typeface="Aileron Bold"/>
                <a:ea typeface="Aileron Bold"/>
                <a:cs typeface="Aileron Bold"/>
                <a:sym typeface="Aileron Bold"/>
              </a:rPr>
              <a:t>e</a:t>
            </a:r>
            <a:r>
              <a:rPr lang="en-US" sz="2200" b="true">
                <a:solidFill>
                  <a:srgbClr val="000000"/>
                </a:solidFill>
                <a:latin typeface="Aileron Bold"/>
                <a:ea typeface="Aileron Bold"/>
                <a:cs typeface="Aileron Bold"/>
                <a:sym typeface="Aileron Bold"/>
              </a:rPr>
              <a:t>.</a:t>
            </a:r>
          </a:p>
        </p:txBody>
      </p:sp>
      <p:sp>
        <p:nvSpPr>
          <p:cNvPr name="TextBox 38" id="38"/>
          <p:cNvSpPr txBox="true"/>
          <p:nvPr/>
        </p:nvSpPr>
        <p:spPr>
          <a:xfrm rot="0">
            <a:off x="3915249" y="3527334"/>
            <a:ext cx="4457553" cy="1544319"/>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Q</a:t>
            </a:r>
            <a:r>
              <a:rPr lang="en-US" b="true" sz="2200">
                <a:solidFill>
                  <a:srgbClr val="000000"/>
                </a:solidFill>
                <a:latin typeface="Aileron Bold"/>
                <a:ea typeface="Aileron Bold"/>
                <a:cs typeface="Aileron Bold"/>
                <a:sym typeface="Aileron Bold"/>
              </a:rPr>
              <a:t>uản lý </a:t>
            </a:r>
            <a:r>
              <a:rPr lang="en-US" b="true" sz="2200" i="true">
                <a:solidFill>
                  <a:srgbClr val="DB719B"/>
                </a:solidFill>
                <a:latin typeface="Aileron Bold Italics"/>
                <a:ea typeface="Aileron Bold Italics"/>
                <a:cs typeface="Aileron Bold Italics"/>
                <a:sym typeface="Aileron Bold Italics"/>
              </a:rPr>
              <a:t>metadata </a:t>
            </a:r>
            <a:r>
              <a:rPr lang="en-US" sz="2200" b="true">
                <a:solidFill>
                  <a:srgbClr val="000000"/>
                </a:solidFill>
                <a:latin typeface="Aileron Bold"/>
                <a:ea typeface="Aileron Bold"/>
                <a:cs typeface="Aileron Bold"/>
                <a:sym typeface="Aileron Bold"/>
              </a:rPr>
              <a:t>để địn</a:t>
            </a:r>
            <a:r>
              <a:rPr lang="en-US" b="true" sz="2200">
                <a:solidFill>
                  <a:srgbClr val="000000"/>
                </a:solidFill>
                <a:latin typeface="Aileron Bold"/>
                <a:ea typeface="Aileron Bold"/>
                <a:cs typeface="Aileron Bold"/>
                <a:sym typeface="Aileron Bold"/>
              </a:rPr>
              <a:t>h</a:t>
            </a:r>
            <a:r>
              <a:rPr lang="en-US" sz="2200" b="true">
                <a:solidFill>
                  <a:srgbClr val="000000"/>
                </a:solidFill>
                <a:latin typeface="Aileron Bold"/>
                <a:ea typeface="Aileron Bold"/>
                <a:cs typeface="Aileron Bold"/>
                <a:sym typeface="Aileron Bold"/>
              </a:rPr>
              <a:t> nghĩa, ghi chú ý</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ng</a:t>
            </a:r>
            <a:r>
              <a:rPr lang="en-US" b="true" sz="2200">
                <a:solidFill>
                  <a:srgbClr val="000000"/>
                </a:solidFill>
                <a:latin typeface="Aileron Bold"/>
                <a:ea typeface="Aileron Bold"/>
                <a:cs typeface="Aileron Bold"/>
                <a:sym typeface="Aileron Bold"/>
              </a:rPr>
              <a:t>hĩa,</a:t>
            </a:r>
            <a:r>
              <a:rPr lang="en-US" sz="2200" b="true">
                <a:solidFill>
                  <a:srgbClr val="000000"/>
                </a:solidFill>
                <a:latin typeface="Aileron Bold"/>
                <a:ea typeface="Aileron Bold"/>
                <a:cs typeface="Aileron Bold"/>
                <a:sym typeface="Aileron Bold"/>
              </a:rPr>
              <a:t> nguồn gốc</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dữ</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liệu giúp tăng khả năng </a:t>
            </a:r>
            <a:r>
              <a:rPr lang="en-US" b="true" sz="2200" i="true">
                <a:solidFill>
                  <a:srgbClr val="DB719B"/>
                </a:solidFill>
                <a:latin typeface="Aileron Bold Italics"/>
                <a:ea typeface="Aileron Bold Italics"/>
                <a:cs typeface="Aileron Bold Italics"/>
                <a:sym typeface="Aileron Bold Italics"/>
              </a:rPr>
              <a:t>tái sử dụng và giảm lỗi</a:t>
            </a:r>
            <a:r>
              <a:rPr lang="en-US" sz="2200" b="true">
                <a:solidFill>
                  <a:srgbClr val="000000"/>
                </a:solidFill>
                <a:latin typeface="Aileron Bold"/>
                <a:ea typeface="Aileron Bold"/>
                <a:cs typeface="Aileron Bold"/>
                <a:sym typeface="Aileron Bold"/>
              </a:rPr>
              <a:t>.</a:t>
            </a:r>
          </a:p>
        </p:txBody>
      </p:sp>
      <p:sp>
        <p:nvSpPr>
          <p:cNvPr name="TextBox 39" id="39"/>
          <p:cNvSpPr txBox="true"/>
          <p:nvPr/>
        </p:nvSpPr>
        <p:spPr>
          <a:xfrm rot="0">
            <a:off x="2661334" y="7368507"/>
            <a:ext cx="5221920" cy="763269"/>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Dữ liệu</a:t>
            </a:r>
            <a:r>
              <a:rPr lang="en-US" b="true" sz="2200">
                <a:solidFill>
                  <a:srgbClr val="000000"/>
                </a:solidFill>
                <a:latin typeface="Aileron Bold"/>
                <a:ea typeface="Aileron Bold"/>
                <a:cs typeface="Aileron Bold"/>
                <a:sym typeface="Aileron Bold"/>
              </a:rPr>
              <a:t> đến </a:t>
            </a:r>
            <a:r>
              <a:rPr lang="en-US" sz="2200" b="true">
                <a:solidFill>
                  <a:srgbClr val="000000"/>
                </a:solidFill>
                <a:latin typeface="Aileron Bold"/>
                <a:ea typeface="Aileron Bold"/>
                <a:cs typeface="Aileron Bold"/>
                <a:sym typeface="Aileron Bold"/>
              </a:rPr>
              <a:t>từ</a:t>
            </a:r>
            <a:r>
              <a:rPr lang="en-US" sz="2200" b="true">
                <a:solidFill>
                  <a:srgbClr val="000000"/>
                </a:solidFill>
                <a:latin typeface="Aileron Bold"/>
                <a:ea typeface="Aileron Bold"/>
                <a:cs typeface="Aileron Bold"/>
                <a:sym typeface="Aileron Bold"/>
              </a:rPr>
              <a:t> nhiề</a:t>
            </a:r>
            <a:r>
              <a:rPr lang="en-US" b="true" sz="2200">
                <a:solidFill>
                  <a:srgbClr val="000000"/>
                </a:solidFill>
                <a:latin typeface="Aileron Bold"/>
                <a:ea typeface="Aileron Bold"/>
                <a:cs typeface="Aileron Bold"/>
                <a:sym typeface="Aileron Bold"/>
              </a:rPr>
              <a:t>u nguồn, dễ </a:t>
            </a:r>
            <a:r>
              <a:rPr lang="en-US" sz="2200" b="true">
                <a:solidFill>
                  <a:srgbClr val="000000"/>
                </a:solidFill>
                <a:latin typeface="Aileron Bold"/>
                <a:ea typeface="Aileron Bold"/>
                <a:cs typeface="Aileron Bold"/>
                <a:sym typeface="Aileron Bold"/>
              </a:rPr>
              <a:t>bị</a:t>
            </a:r>
            <a:r>
              <a:rPr lang="en-US" b="true" sz="2200">
                <a:solidFill>
                  <a:srgbClr val="000000"/>
                </a:solidFill>
                <a:latin typeface="Aileron Bold"/>
                <a:ea typeface="Aileron Bold"/>
                <a:cs typeface="Aileron Bold"/>
                <a:sym typeface="Aileron Bold"/>
              </a:rPr>
              <a:t> trù</a:t>
            </a:r>
            <a:r>
              <a:rPr lang="en-US" sz="2200" b="true">
                <a:solidFill>
                  <a:srgbClr val="000000"/>
                </a:solidFill>
                <a:latin typeface="Aileron Bold"/>
                <a:ea typeface="Aileron Bold"/>
                <a:cs typeface="Aileron Bold"/>
                <a:sym typeface="Aileron Bold"/>
              </a:rPr>
              <a:t>ng</a:t>
            </a:r>
            <a:r>
              <a:rPr lang="en-US" sz="2200" b="true">
                <a:solidFill>
                  <a:srgbClr val="000000"/>
                </a:solidFill>
                <a:latin typeface="Aileron Bold"/>
                <a:ea typeface="Aileron Bold"/>
                <a:cs typeface="Aileron Bold"/>
                <a:sym typeface="Aileron Bold"/>
              </a:rPr>
              <a:t> lặp hoặc </a:t>
            </a:r>
            <a:r>
              <a:rPr lang="en-US" b="true" sz="2200">
                <a:solidFill>
                  <a:srgbClr val="000000"/>
                </a:solidFill>
                <a:latin typeface="Aileron Bold"/>
                <a:ea typeface="Aileron Bold"/>
                <a:cs typeface="Aileron Bold"/>
                <a:sym typeface="Aileron Bold"/>
              </a:rPr>
              <a:t>t</a:t>
            </a:r>
            <a:r>
              <a:rPr lang="en-US" sz="2200" b="true">
                <a:solidFill>
                  <a:srgbClr val="000000"/>
                </a:solidFill>
                <a:latin typeface="Aileron Bold"/>
                <a:ea typeface="Aileron Bold"/>
                <a:cs typeface="Aileron Bold"/>
                <a:sym typeface="Aileron Bold"/>
              </a:rPr>
              <a:t>hiếu </a:t>
            </a:r>
            <a:r>
              <a:rPr lang="en-US" b="true" sz="2200">
                <a:solidFill>
                  <a:srgbClr val="000000"/>
                </a:solidFill>
                <a:latin typeface="Aileron Bold"/>
                <a:ea typeface="Aileron Bold"/>
                <a:cs typeface="Aileron Bold"/>
                <a:sym typeface="Aileron Bold"/>
              </a:rPr>
              <a:t>nhấ</a:t>
            </a:r>
            <a:r>
              <a:rPr lang="en-US" sz="2200" b="true">
                <a:solidFill>
                  <a:srgbClr val="000000"/>
                </a:solidFill>
                <a:latin typeface="Aileron Bold"/>
                <a:ea typeface="Aileron Bold"/>
                <a:cs typeface="Aileron Bold"/>
                <a:sym typeface="Aileron Bold"/>
              </a:rPr>
              <a:t>t quán.</a:t>
            </a:r>
          </a:p>
        </p:txBody>
      </p:sp>
      <p:sp>
        <p:nvSpPr>
          <p:cNvPr name="TextBox 40" id="40"/>
          <p:cNvSpPr txBox="true"/>
          <p:nvPr/>
        </p:nvSpPr>
        <p:spPr>
          <a:xfrm rot="0">
            <a:off x="2661334" y="8800355"/>
            <a:ext cx="6482666" cy="763269"/>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Áp dụng quy</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trình ch</a:t>
            </a:r>
            <a:r>
              <a:rPr lang="en-US" b="true" sz="2200">
                <a:solidFill>
                  <a:srgbClr val="000000"/>
                </a:solidFill>
                <a:latin typeface="Aileron Bold"/>
                <a:ea typeface="Aileron Bold"/>
                <a:cs typeface="Aileron Bold"/>
                <a:sym typeface="Aileron Bold"/>
              </a:rPr>
              <a:t>uẩn hóa</a:t>
            </a:r>
            <a:r>
              <a:rPr lang="en-US" sz="2200" b="true">
                <a:solidFill>
                  <a:srgbClr val="000000"/>
                </a:solidFill>
                <a:latin typeface="Aileron Bold"/>
                <a:ea typeface="Aileron Bold"/>
                <a:cs typeface="Aileron Bold"/>
                <a:sym typeface="Aileron Bold"/>
              </a:rPr>
              <a:t>,</a:t>
            </a:r>
            <a:r>
              <a:rPr lang="en-US" b="true" sz="2200">
                <a:solidFill>
                  <a:srgbClr val="000000"/>
                </a:solidFill>
                <a:latin typeface="Aileron Bold"/>
                <a:ea typeface="Aileron Bold"/>
                <a:cs typeface="Aileron Bold"/>
                <a:sym typeface="Aileron Bold"/>
              </a:rPr>
              <a:t> validat</a:t>
            </a:r>
            <a:r>
              <a:rPr lang="en-US" sz="2200" b="true">
                <a:solidFill>
                  <a:srgbClr val="000000"/>
                </a:solidFill>
                <a:latin typeface="Aileron Bold"/>
                <a:ea typeface="Aileron Bold"/>
                <a:cs typeface="Aileron Bold"/>
                <a:sym typeface="Aileron Bold"/>
              </a:rPr>
              <a:t>ion data ở các bước ingestion và </a:t>
            </a:r>
            <a:r>
              <a:rPr lang="en-US" b="true" sz="2200">
                <a:solidFill>
                  <a:srgbClr val="000000"/>
                </a:solidFill>
                <a:latin typeface="Aileron Bold"/>
                <a:ea typeface="Aileron Bold"/>
                <a:cs typeface="Aileron Bold"/>
                <a:sym typeface="Aileron Bold"/>
              </a:rPr>
              <a:t>transforma</a:t>
            </a:r>
            <a:r>
              <a:rPr lang="en-US" sz="2200" b="true">
                <a:solidFill>
                  <a:srgbClr val="000000"/>
                </a:solidFill>
                <a:latin typeface="Aileron Bold"/>
                <a:ea typeface="Aileron Bold"/>
                <a:cs typeface="Aileron Bold"/>
                <a:sym typeface="Aileron Bold"/>
              </a:rPr>
              <a:t>tion.</a:t>
            </a:r>
          </a:p>
        </p:txBody>
      </p:sp>
      <p:sp>
        <p:nvSpPr>
          <p:cNvPr name="TextBox 41" id="41"/>
          <p:cNvSpPr txBox="true"/>
          <p:nvPr/>
        </p:nvSpPr>
        <p:spPr>
          <a:xfrm rot="0">
            <a:off x="11975783" y="1461763"/>
            <a:ext cx="3889088" cy="1544319"/>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Sử</a:t>
            </a:r>
            <a:r>
              <a:rPr lang="en-US" b="true" sz="2200">
                <a:solidFill>
                  <a:srgbClr val="000000"/>
                </a:solidFill>
                <a:latin typeface="Aileron Bold"/>
                <a:ea typeface="Aileron Bold"/>
                <a:cs typeface="Aileron Bold"/>
                <a:sym typeface="Aileron Bold"/>
              </a:rPr>
              <a:t> dụng các c</a:t>
            </a:r>
            <a:r>
              <a:rPr lang="en-US" sz="2200" b="true">
                <a:solidFill>
                  <a:srgbClr val="000000"/>
                </a:solidFill>
                <a:latin typeface="Aileron Bold"/>
                <a:ea typeface="Aileron Bold"/>
                <a:cs typeface="Aileron Bold"/>
                <a:sym typeface="Aileron Bold"/>
              </a:rPr>
              <a:t>ô</a:t>
            </a:r>
            <a:r>
              <a:rPr lang="en-US" b="true" sz="2200">
                <a:solidFill>
                  <a:srgbClr val="000000"/>
                </a:solidFill>
                <a:latin typeface="Aileron Bold"/>
                <a:ea typeface="Aileron Bold"/>
                <a:cs typeface="Aileron Bold"/>
                <a:sym typeface="Aileron Bold"/>
              </a:rPr>
              <a:t>n</a:t>
            </a:r>
            <a:r>
              <a:rPr lang="en-US" sz="2200" b="true">
                <a:solidFill>
                  <a:srgbClr val="000000"/>
                </a:solidFill>
                <a:latin typeface="Aileron Bold"/>
                <a:ea typeface="Aileron Bold"/>
                <a:cs typeface="Aileron Bold"/>
                <a:sym typeface="Aileron Bold"/>
              </a:rPr>
              <a:t>g cụ như </a:t>
            </a:r>
            <a:r>
              <a:rPr lang="en-US" b="true" sz="2200" i="true">
                <a:solidFill>
                  <a:srgbClr val="DB719B"/>
                </a:solidFill>
                <a:latin typeface="Aileron Bold Italics"/>
                <a:ea typeface="Aileron Bold Italics"/>
                <a:cs typeface="Aileron Bold Italics"/>
                <a:sym typeface="Aileron Bold Italics"/>
              </a:rPr>
              <a:t>Apache Atlas, AWS Glue Data Catalog</a:t>
            </a:r>
            <a:r>
              <a:rPr lang="en-US" sz="2200" b="true">
                <a:solidFill>
                  <a:srgbClr val="000000"/>
                </a:solidFill>
                <a:latin typeface="Aileron Bold"/>
                <a:ea typeface="Aileron Bold"/>
                <a:cs typeface="Aileron Bold"/>
                <a:sym typeface="Aileron Bold"/>
              </a:rPr>
              <a:t> để quản lý meta</a:t>
            </a:r>
            <a:r>
              <a:rPr lang="en-US" sz="2200" b="true">
                <a:solidFill>
                  <a:srgbClr val="000000"/>
                </a:solidFill>
                <a:latin typeface="Aileron Bold"/>
                <a:ea typeface="Aileron Bold"/>
                <a:cs typeface="Aileron Bold"/>
                <a:sym typeface="Aileron Bold"/>
              </a:rPr>
              <a:t>data.</a:t>
            </a:r>
          </a:p>
          <a:p>
            <a:pPr algn="ctr">
              <a:lnSpc>
                <a:spcPts val="3080"/>
              </a:lnSpc>
            </a:pPr>
          </a:p>
        </p:txBody>
      </p:sp>
      <p:sp>
        <p:nvSpPr>
          <p:cNvPr name="TextBox 42" id="42"/>
          <p:cNvSpPr txBox="true"/>
          <p:nvPr/>
        </p:nvSpPr>
        <p:spPr>
          <a:xfrm rot="0">
            <a:off x="13773208" y="3490607"/>
            <a:ext cx="3889088" cy="1934844"/>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Áp</a:t>
            </a:r>
            <a:r>
              <a:rPr lang="en-US" b="true" sz="2200">
                <a:solidFill>
                  <a:srgbClr val="000000"/>
                </a:solidFill>
                <a:latin typeface="Aileron Bold"/>
                <a:ea typeface="Aileron Bold"/>
                <a:cs typeface="Aileron Bold"/>
                <a:sym typeface="Aileron Bold"/>
              </a:rPr>
              <a:t> dụn</a:t>
            </a:r>
            <a:r>
              <a:rPr lang="en-US" sz="2200" b="true">
                <a:solidFill>
                  <a:srgbClr val="000000"/>
                </a:solidFill>
                <a:latin typeface="Aileron Bold"/>
                <a:ea typeface="Aileron Bold"/>
                <a:cs typeface="Aileron Bold"/>
                <a:sym typeface="Aileron Bold"/>
              </a:rPr>
              <a:t>g quản lý </a:t>
            </a:r>
            <a:r>
              <a:rPr lang="en-US" b="true" sz="2200" i="true">
                <a:solidFill>
                  <a:srgbClr val="DB719B"/>
                </a:solidFill>
                <a:latin typeface="Aileron Bold Italics"/>
                <a:ea typeface="Aileron Bold Italics"/>
                <a:cs typeface="Aileron Bold Italics"/>
                <a:sym typeface="Aileron Bold Italics"/>
              </a:rPr>
              <a:t>phiên bản dữ liệu</a:t>
            </a:r>
            <a:r>
              <a:rPr lang="en-US" sz="2200" b="true">
                <a:solidFill>
                  <a:srgbClr val="000000"/>
                </a:solidFill>
                <a:latin typeface="Aileron Bold"/>
                <a:ea typeface="Aileron Bold"/>
                <a:cs typeface="Aileron Bold"/>
                <a:sym typeface="Aileron Bold"/>
              </a:rPr>
              <a:t>, đặc biệt với</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dữ</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liệu </a:t>
            </a:r>
            <a:r>
              <a:rPr lang="en-US" b="true" sz="2200" i="true">
                <a:solidFill>
                  <a:srgbClr val="DB719B"/>
                </a:solidFill>
                <a:latin typeface="Aileron Bold Italics"/>
                <a:ea typeface="Aileron Bold Italics"/>
                <a:cs typeface="Aileron Bold Italics"/>
                <a:sym typeface="Aileron Bold Italics"/>
              </a:rPr>
              <a:t>huấn luyện mô hình ML</a:t>
            </a:r>
            <a:r>
              <a:rPr lang="en-US" sz="2200" b="true">
                <a:solidFill>
                  <a:srgbClr val="000000"/>
                </a:solidFill>
                <a:latin typeface="Aileron Bold"/>
                <a:ea typeface="Aileron Bold"/>
                <a:cs typeface="Aileron Bold"/>
                <a:sym typeface="Aileron Bold"/>
              </a:rPr>
              <a:t> để audit và tái tạo kết quả.</a:t>
            </a:r>
          </a:p>
          <a:p>
            <a:pPr algn="ctr">
              <a:lnSpc>
                <a:spcPts val="3080"/>
              </a:lnSpc>
            </a:pPr>
          </a:p>
        </p:txBody>
      </p:sp>
      <p:sp>
        <p:nvSpPr>
          <p:cNvPr name="TextBox 43" id="43"/>
          <p:cNvSpPr txBox="true"/>
          <p:nvPr/>
        </p:nvSpPr>
        <p:spPr>
          <a:xfrm rot="0">
            <a:off x="12054652" y="5900451"/>
            <a:ext cx="5703343" cy="795305"/>
          </a:xfrm>
          <a:prstGeom prst="rect">
            <a:avLst/>
          </a:prstGeom>
        </p:spPr>
        <p:txBody>
          <a:bodyPr anchor="t" rtlCol="false" tIns="0" lIns="0" bIns="0" rIns="0">
            <a:spAutoFit/>
          </a:bodyPr>
          <a:lstStyle/>
          <a:p>
            <a:pPr algn="ctr">
              <a:lnSpc>
                <a:spcPts val="3175"/>
              </a:lnSpc>
            </a:pPr>
            <a:r>
              <a:rPr lang="en-US" sz="2268" b="true">
                <a:solidFill>
                  <a:srgbClr val="000000"/>
                </a:solidFill>
                <a:latin typeface="Aileron Bold"/>
                <a:ea typeface="Aileron Bold"/>
                <a:cs typeface="Aileron Bold"/>
                <a:sym typeface="Aileron Bold"/>
              </a:rPr>
              <a:t>Thiế</a:t>
            </a:r>
            <a:r>
              <a:rPr lang="en-US" b="true" sz="2268">
                <a:solidFill>
                  <a:srgbClr val="000000"/>
                </a:solidFill>
                <a:latin typeface="Aileron Bold"/>
                <a:ea typeface="Aileron Bold"/>
                <a:cs typeface="Aileron Bold"/>
                <a:sym typeface="Aileron Bold"/>
              </a:rPr>
              <a:t>t</a:t>
            </a:r>
            <a:r>
              <a:rPr lang="en-US" sz="2268" b="true">
                <a:solidFill>
                  <a:srgbClr val="000000"/>
                </a:solidFill>
                <a:latin typeface="Aileron Bold"/>
                <a:ea typeface="Aileron Bold"/>
                <a:cs typeface="Aileron Bold"/>
                <a:sym typeface="Aileron Bold"/>
              </a:rPr>
              <a:t> lập quy trìn</a:t>
            </a:r>
            <a:r>
              <a:rPr lang="en-US" b="true" sz="2268">
                <a:solidFill>
                  <a:srgbClr val="000000"/>
                </a:solidFill>
                <a:latin typeface="Aileron Bold"/>
                <a:ea typeface="Aileron Bold"/>
                <a:cs typeface="Aileron Bold"/>
                <a:sym typeface="Aileron Bold"/>
              </a:rPr>
              <a:t>h</a:t>
            </a:r>
            <a:r>
              <a:rPr lang="en-US" sz="2268" b="true">
                <a:solidFill>
                  <a:srgbClr val="000000"/>
                </a:solidFill>
                <a:latin typeface="Aileron Bold"/>
                <a:ea typeface="Aileron Bold"/>
                <a:cs typeface="Aileron Bold"/>
                <a:sym typeface="Aileron Bold"/>
              </a:rPr>
              <a:t> phê duyệt,</a:t>
            </a:r>
            <a:r>
              <a:rPr lang="en-US" b="true" sz="2268">
                <a:solidFill>
                  <a:srgbClr val="000000"/>
                </a:solidFill>
                <a:latin typeface="Aileron Bold"/>
                <a:ea typeface="Aileron Bold"/>
                <a:cs typeface="Aileron Bold"/>
                <a:sym typeface="Aileron Bold"/>
              </a:rPr>
              <a:t> k</a:t>
            </a:r>
            <a:r>
              <a:rPr lang="en-US" sz="2268" b="true">
                <a:solidFill>
                  <a:srgbClr val="000000"/>
                </a:solidFill>
                <a:latin typeface="Aileron Bold"/>
                <a:ea typeface="Aileron Bold"/>
                <a:cs typeface="Aileron Bold"/>
                <a:sym typeface="Aileron Bold"/>
              </a:rPr>
              <a:t>iểm soát thay đổi dữ liệu.</a:t>
            </a:r>
          </a:p>
        </p:txBody>
      </p:sp>
      <p:sp>
        <p:nvSpPr>
          <p:cNvPr name="TextBox 44" id="44"/>
          <p:cNvSpPr txBox="true"/>
          <p:nvPr/>
        </p:nvSpPr>
        <p:spPr>
          <a:xfrm rot="0">
            <a:off x="13677502" y="8158276"/>
            <a:ext cx="4297919" cy="1544319"/>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Sử</a:t>
            </a:r>
            <a:r>
              <a:rPr lang="en-US" b="true" sz="2200">
                <a:solidFill>
                  <a:srgbClr val="000000"/>
                </a:solidFill>
                <a:latin typeface="Aileron Bold"/>
                <a:ea typeface="Aileron Bold"/>
                <a:cs typeface="Aileron Bold"/>
                <a:sym typeface="Aileron Bold"/>
              </a:rPr>
              <a:t> dụn</a:t>
            </a:r>
            <a:r>
              <a:rPr lang="en-US" sz="2200" b="true">
                <a:solidFill>
                  <a:srgbClr val="000000"/>
                </a:solidFill>
                <a:latin typeface="Aileron Bold"/>
                <a:ea typeface="Aileron Bold"/>
                <a:cs typeface="Aileron Bold"/>
                <a:sym typeface="Aileron Bold"/>
              </a:rPr>
              <a:t>g</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c</a:t>
            </a:r>
            <a:r>
              <a:rPr lang="en-US" b="true" sz="2200">
                <a:solidFill>
                  <a:srgbClr val="000000"/>
                </a:solidFill>
                <a:latin typeface="Aileron Bold"/>
                <a:ea typeface="Aileron Bold"/>
                <a:cs typeface="Aileron Bold"/>
                <a:sym typeface="Aileron Bold"/>
              </a:rPr>
              <a:t>á</a:t>
            </a:r>
            <a:r>
              <a:rPr lang="en-US" sz="2200" b="true">
                <a:solidFill>
                  <a:srgbClr val="000000"/>
                </a:solidFill>
                <a:latin typeface="Aileron Bold"/>
                <a:ea typeface="Aileron Bold"/>
                <a:cs typeface="Aileron Bold"/>
                <a:sym typeface="Aileron Bold"/>
              </a:rPr>
              <a:t>c</a:t>
            </a:r>
            <a:r>
              <a:rPr lang="en-US" b="true" sz="2200">
                <a:solidFill>
                  <a:srgbClr val="000000"/>
                </a:solidFill>
                <a:latin typeface="Aileron Bold"/>
                <a:ea typeface="Aileron Bold"/>
                <a:cs typeface="Aileron Bold"/>
                <a:sym typeface="Aileron Bold"/>
              </a:rPr>
              <a:t> t</a:t>
            </a:r>
            <a:r>
              <a:rPr lang="en-US" sz="2200" b="true">
                <a:solidFill>
                  <a:srgbClr val="000000"/>
                </a:solidFill>
                <a:latin typeface="Aileron Bold"/>
                <a:ea typeface="Aileron Bold"/>
                <a:cs typeface="Aileron Bold"/>
                <a:sym typeface="Aileron Bold"/>
              </a:rPr>
              <a:t>ool</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n</a:t>
            </a:r>
            <a:r>
              <a:rPr lang="en-US" b="true" sz="2200">
                <a:solidFill>
                  <a:srgbClr val="000000"/>
                </a:solidFill>
                <a:latin typeface="Aileron Bold"/>
                <a:ea typeface="Aileron Bold"/>
                <a:cs typeface="Aileron Bold"/>
                <a:sym typeface="Aileron Bold"/>
              </a:rPr>
              <a:t>hư</a:t>
            </a:r>
            <a:r>
              <a:rPr lang="en-US" b="true" sz="2200" i="true">
                <a:solidFill>
                  <a:srgbClr val="DB719B"/>
                </a:solidFill>
                <a:latin typeface="Aileron Bold Italics"/>
                <a:ea typeface="Aileron Bold Italics"/>
                <a:cs typeface="Aileron Bold Italics"/>
                <a:sym typeface="Aileron Bold Italics"/>
              </a:rPr>
              <a:t> Great Expectations </a:t>
            </a:r>
            <a:r>
              <a:rPr lang="en-US" sz="2200" b="true">
                <a:solidFill>
                  <a:srgbClr val="000000"/>
                </a:solidFill>
                <a:latin typeface="Aileron Bold"/>
                <a:ea typeface="Aileron Bold"/>
                <a:cs typeface="Aileron Bold"/>
                <a:sym typeface="Aileron Bold"/>
              </a:rPr>
              <a:t>để</a:t>
            </a:r>
            <a:r>
              <a:rPr lang="en-US" sz="2200" b="true">
                <a:solidFill>
                  <a:srgbClr val="000000"/>
                </a:solidFill>
                <a:latin typeface="Aileron Bold"/>
                <a:ea typeface="Aileron Bold"/>
                <a:cs typeface="Aileron Bold"/>
                <a:sym typeface="Aileron Bold"/>
              </a:rPr>
              <a:t> tự động</a:t>
            </a:r>
            <a:r>
              <a:rPr lang="en-US" b="true" sz="2200">
                <a:solidFill>
                  <a:srgbClr val="000000"/>
                </a:solidFill>
                <a:latin typeface="Aileron Bold"/>
                <a:ea typeface="Aileron Bold"/>
                <a:cs typeface="Aileron Bold"/>
                <a:sym typeface="Aileron Bold"/>
              </a:rPr>
              <a:t> k</a:t>
            </a:r>
            <a:r>
              <a:rPr lang="en-US" sz="2200" b="true">
                <a:solidFill>
                  <a:srgbClr val="000000"/>
                </a:solidFill>
                <a:latin typeface="Aileron Bold"/>
                <a:ea typeface="Aileron Bold"/>
                <a:cs typeface="Aileron Bold"/>
                <a:sym typeface="Aileron Bold"/>
              </a:rPr>
              <a:t>iểm tra </a:t>
            </a:r>
            <a:r>
              <a:rPr lang="en-US" b="true" sz="2200" i="true">
                <a:solidFill>
                  <a:srgbClr val="DB719B"/>
                </a:solidFill>
                <a:latin typeface="Aileron Bold Italics"/>
                <a:ea typeface="Aileron Bold Italics"/>
                <a:cs typeface="Aileron Bold Italics"/>
                <a:sym typeface="Aileron Bold Italics"/>
              </a:rPr>
              <a:t>data quality </a:t>
            </a:r>
            <a:r>
              <a:rPr lang="en-US" sz="2200" b="true">
                <a:solidFill>
                  <a:srgbClr val="000000"/>
                </a:solidFill>
                <a:latin typeface="Aileron Bold"/>
                <a:ea typeface="Aileron Bold"/>
                <a:cs typeface="Aileron Bold"/>
                <a:sym typeface="Aileron Bold"/>
              </a:rPr>
              <a:t>trong pipeline.</a:t>
            </a:r>
          </a:p>
          <a:p>
            <a:pPr algn="ctr">
              <a:lnSpc>
                <a:spcPts val="3080"/>
              </a:lnSpc>
            </a:pPr>
          </a:p>
        </p:txBody>
      </p:sp>
      <p:sp>
        <p:nvSpPr>
          <p:cNvPr name="TextBox 45" id="45"/>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39948" y="5774422"/>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36698">
            <a:off x="16099691" y="-413144"/>
            <a:ext cx="2587020" cy="2386526"/>
          </a:xfrm>
          <a:custGeom>
            <a:avLst/>
            <a:gdLst/>
            <a:ahLst/>
            <a:cxnLst/>
            <a:rect r="r" b="b" t="t" l="l"/>
            <a:pathLst>
              <a:path h="2386526" w="2587020">
                <a:moveTo>
                  <a:pt x="0" y="0"/>
                </a:moveTo>
                <a:lnTo>
                  <a:pt x="2587020" y="0"/>
                </a:lnTo>
                <a:lnTo>
                  <a:pt x="2587020" y="2386525"/>
                </a:lnTo>
                <a:lnTo>
                  <a:pt x="0" y="23865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4" id="4"/>
          <p:cNvGrpSpPr/>
          <p:nvPr/>
        </p:nvGrpSpPr>
        <p:grpSpPr>
          <a:xfrm rot="0">
            <a:off x="165609" y="137271"/>
            <a:ext cx="7315200" cy="1782857"/>
            <a:chOff x="0" y="0"/>
            <a:chExt cx="9753600" cy="2377143"/>
          </a:xfrm>
        </p:grpSpPr>
        <p:sp>
          <p:nvSpPr>
            <p:cNvPr name="Freeform 5" id="5"/>
            <p:cNvSpPr/>
            <p:nvPr/>
          </p:nvSpPr>
          <p:spPr>
            <a:xfrm flipH="false" flipV="false" rot="0">
              <a:off x="0" y="0"/>
              <a:ext cx="9753600" cy="2377143"/>
            </a:xfrm>
            <a:custGeom>
              <a:avLst/>
              <a:gdLst/>
              <a:ahLst/>
              <a:cxnLst/>
              <a:rect r="r" b="b" t="t" l="l"/>
              <a:pathLst>
                <a:path h="2377143" w="9753600">
                  <a:moveTo>
                    <a:pt x="0" y="0"/>
                  </a:moveTo>
                  <a:lnTo>
                    <a:pt x="9753600" y="0"/>
                  </a:lnTo>
                  <a:lnTo>
                    <a:pt x="9753600" y="2377143"/>
                  </a:lnTo>
                  <a:lnTo>
                    <a:pt x="0" y="2377143"/>
                  </a:lnTo>
                  <a:lnTo>
                    <a:pt x="0" y="0"/>
                  </a:lnTo>
                  <a:close/>
                </a:path>
              </a:pathLst>
            </a:custGeom>
            <a:blipFill>
              <a:blip r:embed="rId6">
                <a:extLst>
                  <a:ext uri="{96DAC541-7B7A-43D3-8B79-37D633B846F1}">
                    <asvg:svgBlip xmlns:asvg="http://schemas.microsoft.com/office/drawing/2016/SVG/main" r:embed="rId7"/>
                  </a:ext>
                </a:extLst>
              </a:blip>
              <a:stretch>
                <a:fillRect l="0" t="-61" r="0" b="-61"/>
              </a:stretch>
            </a:blipFill>
          </p:spPr>
        </p:sp>
        <p:sp>
          <p:nvSpPr>
            <p:cNvPr name="TextBox 6" id="6"/>
            <p:cNvSpPr txBox="true"/>
            <p:nvPr/>
          </p:nvSpPr>
          <p:spPr>
            <a:xfrm rot="0">
              <a:off x="1217454" y="383923"/>
              <a:ext cx="8258064" cy="997092"/>
            </a:xfrm>
            <a:prstGeom prst="rect">
              <a:avLst/>
            </a:prstGeom>
          </p:spPr>
          <p:txBody>
            <a:bodyPr anchor="t" rtlCol="false" tIns="0" lIns="0" bIns="0" rIns="0">
              <a:spAutoFit/>
            </a:bodyPr>
            <a:lstStyle/>
            <a:p>
              <a:pPr algn="ctr">
                <a:lnSpc>
                  <a:spcPts val="6294"/>
                </a:lnSpc>
                <a:spcBef>
                  <a:spcPct val="0"/>
                </a:spcBef>
              </a:pPr>
              <a:r>
                <a:rPr lang="en-US" b="true" sz="4495" i="true">
                  <a:solidFill>
                    <a:srgbClr val="000000"/>
                  </a:solidFill>
                  <a:latin typeface="Roboto Bold Italics"/>
                  <a:ea typeface="Roboto Bold Italics"/>
                  <a:cs typeface="Roboto Bold Italics"/>
                  <a:sym typeface="Roboto Bold Italics"/>
                </a:rPr>
                <a:t>Data Ops</a:t>
              </a:r>
            </a:p>
          </p:txBody>
        </p:sp>
      </p:grpSp>
      <p:grpSp>
        <p:nvGrpSpPr>
          <p:cNvPr name="Group 7" id="7"/>
          <p:cNvGrpSpPr/>
          <p:nvPr/>
        </p:nvGrpSpPr>
        <p:grpSpPr>
          <a:xfrm rot="0">
            <a:off x="17259300" y="9621299"/>
            <a:ext cx="998671" cy="665701"/>
            <a:chOff x="0" y="0"/>
            <a:chExt cx="263024" cy="175329"/>
          </a:xfrm>
        </p:grpSpPr>
        <p:sp>
          <p:nvSpPr>
            <p:cNvPr name="Freeform 8" id="8"/>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9" id="9"/>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1729997">
            <a:off x="8183682" y="415473"/>
            <a:ext cx="378239" cy="1226453"/>
          </a:xfrm>
          <a:custGeom>
            <a:avLst/>
            <a:gdLst/>
            <a:ahLst/>
            <a:cxnLst/>
            <a:rect r="r" b="b" t="t" l="l"/>
            <a:pathLst>
              <a:path h="1226453" w="378239">
                <a:moveTo>
                  <a:pt x="0" y="0"/>
                </a:moveTo>
                <a:lnTo>
                  <a:pt x="378239" y="0"/>
                </a:lnTo>
                <a:lnTo>
                  <a:pt x="378239" y="1226454"/>
                </a:lnTo>
                <a:lnTo>
                  <a:pt x="0" y="12264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4600172" y="137271"/>
            <a:ext cx="1718687" cy="1718687"/>
          </a:xfrm>
          <a:custGeom>
            <a:avLst/>
            <a:gdLst/>
            <a:ahLst/>
            <a:cxnLst/>
            <a:rect r="r" b="b" t="t" l="l"/>
            <a:pathLst>
              <a:path h="1718687" w="1718687">
                <a:moveTo>
                  <a:pt x="0" y="0"/>
                </a:moveTo>
                <a:lnTo>
                  <a:pt x="1718687" y="0"/>
                </a:lnTo>
                <a:lnTo>
                  <a:pt x="1718687" y="1718688"/>
                </a:lnTo>
                <a:lnTo>
                  <a:pt x="0" y="1718688"/>
                </a:lnTo>
                <a:lnTo>
                  <a:pt x="0" y="0"/>
                </a:lnTo>
                <a:close/>
              </a:path>
            </a:pathLst>
          </a:custGeom>
          <a:blipFill>
            <a:blip r:embed="rId10"/>
            <a:stretch>
              <a:fillRect l="0" t="0" r="0" b="0"/>
            </a:stretch>
          </a:blipFill>
        </p:spPr>
      </p:sp>
      <p:sp>
        <p:nvSpPr>
          <p:cNvPr name="AutoShape 12" id="12"/>
          <p:cNvSpPr/>
          <p:nvPr/>
        </p:nvSpPr>
        <p:spPr>
          <a:xfrm>
            <a:off x="0" y="6149955"/>
            <a:ext cx="10484818" cy="0"/>
          </a:xfrm>
          <a:prstGeom prst="line">
            <a:avLst/>
          </a:prstGeom>
          <a:ln cap="flat" w="38100">
            <a:solidFill>
              <a:srgbClr val="000000"/>
            </a:solidFill>
            <a:prstDash val="sysDash"/>
            <a:headEnd type="none" len="sm" w="sm"/>
            <a:tailEnd type="none" len="sm" w="sm"/>
          </a:ln>
        </p:spPr>
      </p:sp>
      <p:sp>
        <p:nvSpPr>
          <p:cNvPr name="AutoShape 13" id="13"/>
          <p:cNvSpPr/>
          <p:nvPr/>
        </p:nvSpPr>
        <p:spPr>
          <a:xfrm flipH="true">
            <a:off x="10484818" y="0"/>
            <a:ext cx="0" cy="10287000"/>
          </a:xfrm>
          <a:prstGeom prst="line">
            <a:avLst/>
          </a:prstGeom>
          <a:ln cap="flat" w="38100">
            <a:solidFill>
              <a:srgbClr val="000000"/>
            </a:solidFill>
            <a:prstDash val="sysDash"/>
            <a:headEnd type="none" len="sm" w="sm"/>
            <a:tailEnd type="none" len="sm" w="sm"/>
          </a:ln>
        </p:spPr>
      </p:sp>
      <p:grpSp>
        <p:nvGrpSpPr>
          <p:cNvPr name="Group 14" id="14"/>
          <p:cNvGrpSpPr/>
          <p:nvPr/>
        </p:nvGrpSpPr>
        <p:grpSpPr>
          <a:xfrm rot="0">
            <a:off x="6590551" y="1920129"/>
            <a:ext cx="3564502" cy="665687"/>
            <a:chOff x="0" y="0"/>
            <a:chExt cx="4752669" cy="887583"/>
          </a:xfrm>
        </p:grpSpPr>
        <p:grpSp>
          <p:nvGrpSpPr>
            <p:cNvPr name="Group 15" id="15"/>
            <p:cNvGrpSpPr/>
            <p:nvPr/>
          </p:nvGrpSpPr>
          <p:grpSpPr>
            <a:xfrm rot="0">
              <a:off x="0" y="0"/>
              <a:ext cx="4752669" cy="887583"/>
              <a:chOff x="0" y="0"/>
              <a:chExt cx="938799" cy="175325"/>
            </a:xfrm>
          </p:grpSpPr>
          <p:sp>
            <p:nvSpPr>
              <p:cNvPr name="Freeform 16" id="16"/>
              <p:cNvSpPr/>
              <p:nvPr/>
            </p:nvSpPr>
            <p:spPr>
              <a:xfrm flipH="false" flipV="false" rot="0">
                <a:off x="0" y="0"/>
                <a:ext cx="938799" cy="175325"/>
              </a:xfrm>
              <a:custGeom>
                <a:avLst/>
                <a:gdLst/>
                <a:ahLst/>
                <a:cxnLst/>
                <a:rect r="r" b="b" t="t" l="l"/>
                <a:pathLst>
                  <a:path h="175325" w="938799">
                    <a:moveTo>
                      <a:pt x="43439" y="0"/>
                    </a:moveTo>
                    <a:lnTo>
                      <a:pt x="895360" y="0"/>
                    </a:lnTo>
                    <a:cubicBezTo>
                      <a:pt x="919350" y="0"/>
                      <a:pt x="938799" y="19448"/>
                      <a:pt x="938799" y="43439"/>
                    </a:cubicBezTo>
                    <a:lnTo>
                      <a:pt x="938799" y="131886"/>
                    </a:lnTo>
                    <a:cubicBezTo>
                      <a:pt x="938799" y="155877"/>
                      <a:pt x="919350" y="175325"/>
                      <a:pt x="895360" y="175325"/>
                    </a:cubicBezTo>
                    <a:lnTo>
                      <a:pt x="43439" y="175325"/>
                    </a:lnTo>
                    <a:cubicBezTo>
                      <a:pt x="19448" y="175325"/>
                      <a:pt x="0" y="155877"/>
                      <a:pt x="0" y="131886"/>
                    </a:cubicBezTo>
                    <a:lnTo>
                      <a:pt x="0" y="43439"/>
                    </a:lnTo>
                    <a:cubicBezTo>
                      <a:pt x="0" y="19448"/>
                      <a:pt x="19448" y="0"/>
                      <a:pt x="43439" y="0"/>
                    </a:cubicBezTo>
                    <a:close/>
                  </a:path>
                </a:pathLst>
              </a:custGeom>
              <a:solidFill>
                <a:srgbClr val="D5A6BD"/>
              </a:solidFill>
            </p:spPr>
          </p:sp>
          <p:sp>
            <p:nvSpPr>
              <p:cNvPr name="TextBox 17" id="17"/>
              <p:cNvSpPr txBox="true"/>
              <p:nvPr/>
            </p:nvSpPr>
            <p:spPr>
              <a:xfrm>
                <a:off x="0" y="-47625"/>
                <a:ext cx="938799" cy="222950"/>
              </a:xfrm>
              <a:prstGeom prst="rect">
                <a:avLst/>
              </a:prstGeom>
            </p:spPr>
            <p:txBody>
              <a:bodyPr anchor="ctr" rtlCol="false" tIns="50800" lIns="50800" bIns="50800" rIns="50800"/>
              <a:lstStyle/>
              <a:p>
                <a:pPr algn="ctr">
                  <a:lnSpc>
                    <a:spcPts val="2800"/>
                  </a:lnSpc>
                </a:pPr>
              </a:p>
            </p:txBody>
          </p:sp>
        </p:grpSp>
        <p:sp>
          <p:nvSpPr>
            <p:cNvPr name="TextBox 18" id="18"/>
            <p:cNvSpPr txBox="true"/>
            <p:nvPr/>
          </p:nvSpPr>
          <p:spPr>
            <a:xfrm rot="0">
              <a:off x="187250" y="173071"/>
              <a:ext cx="4378169" cy="493816"/>
            </a:xfrm>
            <a:prstGeom prst="rect">
              <a:avLst/>
            </a:prstGeom>
          </p:spPr>
          <p:txBody>
            <a:bodyPr anchor="t" rtlCol="false" tIns="0" lIns="0" bIns="0" rIns="0">
              <a:spAutoFit/>
            </a:bodyPr>
            <a:lstStyle/>
            <a:p>
              <a:pPr algn="ctr">
                <a:lnSpc>
                  <a:spcPts val="3080"/>
                </a:lnSpc>
              </a:pPr>
              <a:r>
                <a:rPr lang="en-US" sz="2200" b="true">
                  <a:solidFill>
                    <a:srgbClr val="FFFFFF"/>
                  </a:solidFill>
                  <a:latin typeface="Roboto Bold"/>
                  <a:ea typeface="Roboto Bold"/>
                  <a:cs typeface="Roboto Bold"/>
                  <a:sym typeface="Roboto Bold"/>
                </a:rPr>
                <a:t>Vai trò &amp; tầm quan trọng</a:t>
              </a:r>
            </a:p>
          </p:txBody>
        </p:sp>
      </p:grpSp>
      <p:grpSp>
        <p:nvGrpSpPr>
          <p:cNvPr name="Group 19" id="19"/>
          <p:cNvGrpSpPr/>
          <p:nvPr/>
        </p:nvGrpSpPr>
        <p:grpSpPr>
          <a:xfrm rot="0">
            <a:off x="165609" y="6391720"/>
            <a:ext cx="3564502" cy="665687"/>
            <a:chOff x="0" y="0"/>
            <a:chExt cx="4752669" cy="887583"/>
          </a:xfrm>
        </p:grpSpPr>
        <p:grpSp>
          <p:nvGrpSpPr>
            <p:cNvPr name="Group 20" id="20"/>
            <p:cNvGrpSpPr/>
            <p:nvPr/>
          </p:nvGrpSpPr>
          <p:grpSpPr>
            <a:xfrm rot="0">
              <a:off x="0" y="0"/>
              <a:ext cx="4752669" cy="887583"/>
              <a:chOff x="0" y="0"/>
              <a:chExt cx="938799" cy="175325"/>
            </a:xfrm>
          </p:grpSpPr>
          <p:sp>
            <p:nvSpPr>
              <p:cNvPr name="Freeform 21" id="21"/>
              <p:cNvSpPr/>
              <p:nvPr/>
            </p:nvSpPr>
            <p:spPr>
              <a:xfrm flipH="false" flipV="false" rot="0">
                <a:off x="0" y="0"/>
                <a:ext cx="938799" cy="175325"/>
              </a:xfrm>
              <a:custGeom>
                <a:avLst/>
                <a:gdLst/>
                <a:ahLst/>
                <a:cxnLst/>
                <a:rect r="r" b="b" t="t" l="l"/>
                <a:pathLst>
                  <a:path h="175325" w="938799">
                    <a:moveTo>
                      <a:pt x="43439" y="0"/>
                    </a:moveTo>
                    <a:lnTo>
                      <a:pt x="895360" y="0"/>
                    </a:lnTo>
                    <a:cubicBezTo>
                      <a:pt x="919350" y="0"/>
                      <a:pt x="938799" y="19448"/>
                      <a:pt x="938799" y="43439"/>
                    </a:cubicBezTo>
                    <a:lnTo>
                      <a:pt x="938799" y="131886"/>
                    </a:lnTo>
                    <a:cubicBezTo>
                      <a:pt x="938799" y="155877"/>
                      <a:pt x="919350" y="175325"/>
                      <a:pt x="895360" y="175325"/>
                    </a:cubicBezTo>
                    <a:lnTo>
                      <a:pt x="43439" y="175325"/>
                    </a:lnTo>
                    <a:cubicBezTo>
                      <a:pt x="19448" y="175325"/>
                      <a:pt x="0" y="155877"/>
                      <a:pt x="0" y="131886"/>
                    </a:cubicBezTo>
                    <a:lnTo>
                      <a:pt x="0" y="43439"/>
                    </a:lnTo>
                    <a:cubicBezTo>
                      <a:pt x="0" y="19448"/>
                      <a:pt x="19448" y="0"/>
                      <a:pt x="43439" y="0"/>
                    </a:cubicBezTo>
                    <a:close/>
                  </a:path>
                </a:pathLst>
              </a:custGeom>
              <a:solidFill>
                <a:srgbClr val="D5A6BD"/>
              </a:solidFill>
            </p:spPr>
          </p:sp>
          <p:sp>
            <p:nvSpPr>
              <p:cNvPr name="TextBox 22" id="22"/>
              <p:cNvSpPr txBox="true"/>
              <p:nvPr/>
            </p:nvSpPr>
            <p:spPr>
              <a:xfrm>
                <a:off x="0" y="-47625"/>
                <a:ext cx="938799" cy="222950"/>
              </a:xfrm>
              <a:prstGeom prst="rect">
                <a:avLst/>
              </a:prstGeom>
            </p:spPr>
            <p:txBody>
              <a:bodyPr anchor="ctr" rtlCol="false" tIns="50800" lIns="50800" bIns="50800" rIns="50800"/>
              <a:lstStyle/>
              <a:p>
                <a:pPr algn="ctr">
                  <a:lnSpc>
                    <a:spcPts val="2800"/>
                  </a:lnSpc>
                </a:pPr>
              </a:p>
            </p:txBody>
          </p:sp>
        </p:grpSp>
        <p:sp>
          <p:nvSpPr>
            <p:cNvPr name="TextBox 23" id="23"/>
            <p:cNvSpPr txBox="true"/>
            <p:nvPr/>
          </p:nvSpPr>
          <p:spPr>
            <a:xfrm rot="0">
              <a:off x="187250" y="173071"/>
              <a:ext cx="4378169" cy="493816"/>
            </a:xfrm>
            <a:prstGeom prst="rect">
              <a:avLst/>
            </a:prstGeom>
          </p:spPr>
          <p:txBody>
            <a:bodyPr anchor="t" rtlCol="false" tIns="0" lIns="0" bIns="0" rIns="0">
              <a:spAutoFit/>
            </a:bodyPr>
            <a:lstStyle/>
            <a:p>
              <a:pPr algn="ctr">
                <a:lnSpc>
                  <a:spcPts val="3080"/>
                </a:lnSpc>
              </a:pPr>
              <a:r>
                <a:rPr lang="en-US" sz="2200" b="true">
                  <a:solidFill>
                    <a:srgbClr val="FFFFFF"/>
                  </a:solidFill>
                  <a:latin typeface="Roboto Bold"/>
                  <a:ea typeface="Roboto Bold"/>
                  <a:cs typeface="Roboto Bold"/>
                  <a:sym typeface="Roboto Bold"/>
                </a:rPr>
                <a:t>Thách thức &amp; giải pháp</a:t>
              </a:r>
            </a:p>
          </p:txBody>
        </p:sp>
      </p:grpSp>
      <p:sp>
        <p:nvSpPr>
          <p:cNvPr name="Freeform 24" id="24"/>
          <p:cNvSpPr/>
          <p:nvPr/>
        </p:nvSpPr>
        <p:spPr>
          <a:xfrm flipH="false" flipV="false" rot="0">
            <a:off x="840410" y="7276482"/>
            <a:ext cx="1107450" cy="1107450"/>
          </a:xfrm>
          <a:custGeom>
            <a:avLst/>
            <a:gdLst/>
            <a:ahLst/>
            <a:cxnLst/>
            <a:rect r="r" b="b" t="t" l="l"/>
            <a:pathLst>
              <a:path h="1107450" w="1107450">
                <a:moveTo>
                  <a:pt x="0" y="0"/>
                </a:moveTo>
                <a:lnTo>
                  <a:pt x="1107450" y="0"/>
                </a:lnTo>
                <a:lnTo>
                  <a:pt x="1107450" y="1107450"/>
                </a:lnTo>
                <a:lnTo>
                  <a:pt x="0" y="1107450"/>
                </a:lnTo>
                <a:lnTo>
                  <a:pt x="0" y="0"/>
                </a:lnTo>
                <a:close/>
              </a:path>
            </a:pathLst>
          </a:custGeom>
          <a:blipFill>
            <a:blip r:embed="rId11"/>
            <a:stretch>
              <a:fillRect l="0" t="0" r="0" b="0"/>
            </a:stretch>
          </a:blipFill>
        </p:spPr>
      </p:sp>
      <p:sp>
        <p:nvSpPr>
          <p:cNvPr name="Freeform 25" id="25"/>
          <p:cNvSpPr/>
          <p:nvPr/>
        </p:nvSpPr>
        <p:spPr>
          <a:xfrm flipH="false" flipV="false" rot="0">
            <a:off x="927338" y="8873088"/>
            <a:ext cx="933595" cy="933595"/>
          </a:xfrm>
          <a:custGeom>
            <a:avLst/>
            <a:gdLst/>
            <a:ahLst/>
            <a:cxnLst/>
            <a:rect r="r" b="b" t="t" l="l"/>
            <a:pathLst>
              <a:path h="933595" w="933595">
                <a:moveTo>
                  <a:pt x="0" y="0"/>
                </a:moveTo>
                <a:lnTo>
                  <a:pt x="933595" y="0"/>
                </a:lnTo>
                <a:lnTo>
                  <a:pt x="933595" y="933595"/>
                </a:lnTo>
                <a:lnTo>
                  <a:pt x="0" y="933595"/>
                </a:lnTo>
                <a:lnTo>
                  <a:pt x="0" y="0"/>
                </a:lnTo>
                <a:close/>
              </a:path>
            </a:pathLst>
          </a:custGeom>
          <a:blipFill>
            <a:blip r:embed="rId12"/>
            <a:stretch>
              <a:fillRect l="0" t="0" r="0" b="0"/>
            </a:stretch>
          </a:blipFill>
        </p:spPr>
      </p:sp>
      <p:grpSp>
        <p:nvGrpSpPr>
          <p:cNvPr name="Group 26" id="26"/>
          <p:cNvGrpSpPr/>
          <p:nvPr/>
        </p:nvGrpSpPr>
        <p:grpSpPr>
          <a:xfrm rot="0">
            <a:off x="10607045" y="137271"/>
            <a:ext cx="3564502" cy="665687"/>
            <a:chOff x="0" y="0"/>
            <a:chExt cx="4752669" cy="887583"/>
          </a:xfrm>
        </p:grpSpPr>
        <p:grpSp>
          <p:nvGrpSpPr>
            <p:cNvPr name="Group 27" id="27"/>
            <p:cNvGrpSpPr/>
            <p:nvPr/>
          </p:nvGrpSpPr>
          <p:grpSpPr>
            <a:xfrm rot="0">
              <a:off x="0" y="0"/>
              <a:ext cx="4752669" cy="887583"/>
              <a:chOff x="0" y="0"/>
              <a:chExt cx="938799" cy="175325"/>
            </a:xfrm>
          </p:grpSpPr>
          <p:sp>
            <p:nvSpPr>
              <p:cNvPr name="Freeform 28" id="28"/>
              <p:cNvSpPr/>
              <p:nvPr/>
            </p:nvSpPr>
            <p:spPr>
              <a:xfrm flipH="false" flipV="false" rot="0">
                <a:off x="0" y="0"/>
                <a:ext cx="938799" cy="175325"/>
              </a:xfrm>
              <a:custGeom>
                <a:avLst/>
                <a:gdLst/>
                <a:ahLst/>
                <a:cxnLst/>
                <a:rect r="r" b="b" t="t" l="l"/>
                <a:pathLst>
                  <a:path h="175325" w="938799">
                    <a:moveTo>
                      <a:pt x="43439" y="0"/>
                    </a:moveTo>
                    <a:lnTo>
                      <a:pt x="895360" y="0"/>
                    </a:lnTo>
                    <a:cubicBezTo>
                      <a:pt x="919350" y="0"/>
                      <a:pt x="938799" y="19448"/>
                      <a:pt x="938799" y="43439"/>
                    </a:cubicBezTo>
                    <a:lnTo>
                      <a:pt x="938799" y="131886"/>
                    </a:lnTo>
                    <a:cubicBezTo>
                      <a:pt x="938799" y="155877"/>
                      <a:pt x="919350" y="175325"/>
                      <a:pt x="895360" y="175325"/>
                    </a:cubicBezTo>
                    <a:lnTo>
                      <a:pt x="43439" y="175325"/>
                    </a:lnTo>
                    <a:cubicBezTo>
                      <a:pt x="19448" y="175325"/>
                      <a:pt x="0" y="155877"/>
                      <a:pt x="0" y="131886"/>
                    </a:cubicBezTo>
                    <a:lnTo>
                      <a:pt x="0" y="43439"/>
                    </a:lnTo>
                    <a:cubicBezTo>
                      <a:pt x="0" y="19448"/>
                      <a:pt x="19448" y="0"/>
                      <a:pt x="43439" y="0"/>
                    </a:cubicBezTo>
                    <a:close/>
                  </a:path>
                </a:pathLst>
              </a:custGeom>
              <a:solidFill>
                <a:srgbClr val="D5A6BD"/>
              </a:solidFill>
            </p:spPr>
          </p:sp>
          <p:sp>
            <p:nvSpPr>
              <p:cNvPr name="TextBox 29" id="29"/>
              <p:cNvSpPr txBox="true"/>
              <p:nvPr/>
            </p:nvSpPr>
            <p:spPr>
              <a:xfrm>
                <a:off x="0" y="-47625"/>
                <a:ext cx="938799" cy="222950"/>
              </a:xfrm>
              <a:prstGeom prst="rect">
                <a:avLst/>
              </a:prstGeom>
            </p:spPr>
            <p:txBody>
              <a:bodyPr anchor="ctr" rtlCol="false" tIns="50800" lIns="50800" bIns="50800" rIns="50800"/>
              <a:lstStyle/>
              <a:p>
                <a:pPr algn="ctr">
                  <a:lnSpc>
                    <a:spcPts val="2800"/>
                  </a:lnSpc>
                </a:pPr>
              </a:p>
            </p:txBody>
          </p:sp>
        </p:grpSp>
        <p:sp>
          <p:nvSpPr>
            <p:cNvPr name="TextBox 30" id="30"/>
            <p:cNvSpPr txBox="true"/>
            <p:nvPr/>
          </p:nvSpPr>
          <p:spPr>
            <a:xfrm rot="0">
              <a:off x="187250" y="173071"/>
              <a:ext cx="4378169" cy="493816"/>
            </a:xfrm>
            <a:prstGeom prst="rect">
              <a:avLst/>
            </a:prstGeom>
          </p:spPr>
          <p:txBody>
            <a:bodyPr anchor="t" rtlCol="false" tIns="0" lIns="0" bIns="0" rIns="0">
              <a:spAutoFit/>
            </a:bodyPr>
            <a:lstStyle/>
            <a:p>
              <a:pPr algn="ctr">
                <a:lnSpc>
                  <a:spcPts val="3080"/>
                </a:lnSpc>
              </a:pPr>
              <a:r>
                <a:rPr lang="en-US" sz="2200" b="true">
                  <a:solidFill>
                    <a:srgbClr val="FFFFFF"/>
                  </a:solidFill>
                  <a:latin typeface="Roboto Bold"/>
                  <a:ea typeface="Roboto Bold"/>
                  <a:cs typeface="Roboto Bold"/>
                  <a:sym typeface="Roboto Bold"/>
                </a:rPr>
                <a:t>Ứng dụng thực tế</a:t>
              </a:r>
            </a:p>
          </p:txBody>
        </p:sp>
      </p:grpSp>
      <p:sp>
        <p:nvSpPr>
          <p:cNvPr name="Freeform 31" id="31"/>
          <p:cNvSpPr/>
          <p:nvPr/>
        </p:nvSpPr>
        <p:spPr>
          <a:xfrm flipH="false" flipV="false" rot="0">
            <a:off x="763237" y="2252972"/>
            <a:ext cx="1650543" cy="990326"/>
          </a:xfrm>
          <a:custGeom>
            <a:avLst/>
            <a:gdLst/>
            <a:ahLst/>
            <a:cxnLst/>
            <a:rect r="r" b="b" t="t" l="l"/>
            <a:pathLst>
              <a:path h="990326" w="1650543">
                <a:moveTo>
                  <a:pt x="0" y="0"/>
                </a:moveTo>
                <a:lnTo>
                  <a:pt x="1650542" y="0"/>
                </a:lnTo>
                <a:lnTo>
                  <a:pt x="1650542" y="990326"/>
                </a:lnTo>
                <a:lnTo>
                  <a:pt x="0" y="990326"/>
                </a:lnTo>
                <a:lnTo>
                  <a:pt x="0" y="0"/>
                </a:lnTo>
                <a:close/>
              </a:path>
            </a:pathLst>
          </a:custGeom>
          <a:blipFill>
            <a:blip r:embed="rId13"/>
            <a:stretch>
              <a:fillRect l="0" t="0" r="0" b="0"/>
            </a:stretch>
          </a:blipFill>
        </p:spPr>
      </p:sp>
      <p:sp>
        <p:nvSpPr>
          <p:cNvPr name="Freeform 32" id="32"/>
          <p:cNvSpPr/>
          <p:nvPr/>
        </p:nvSpPr>
        <p:spPr>
          <a:xfrm flipH="false" flipV="false" rot="0">
            <a:off x="4877587" y="2114916"/>
            <a:ext cx="1266438" cy="1266438"/>
          </a:xfrm>
          <a:custGeom>
            <a:avLst/>
            <a:gdLst/>
            <a:ahLst/>
            <a:cxnLst/>
            <a:rect r="r" b="b" t="t" l="l"/>
            <a:pathLst>
              <a:path h="1266438" w="1266438">
                <a:moveTo>
                  <a:pt x="0" y="0"/>
                </a:moveTo>
                <a:lnTo>
                  <a:pt x="1266438" y="0"/>
                </a:lnTo>
                <a:lnTo>
                  <a:pt x="1266438" y="1266438"/>
                </a:lnTo>
                <a:lnTo>
                  <a:pt x="0" y="1266438"/>
                </a:lnTo>
                <a:lnTo>
                  <a:pt x="0" y="0"/>
                </a:lnTo>
                <a:close/>
              </a:path>
            </a:pathLst>
          </a:custGeom>
          <a:blipFill>
            <a:blip r:embed="rId14"/>
            <a:stretch>
              <a:fillRect l="0" t="0" r="0" b="0"/>
            </a:stretch>
          </a:blipFill>
        </p:spPr>
      </p:sp>
      <p:sp>
        <p:nvSpPr>
          <p:cNvPr name="Freeform 33" id="33"/>
          <p:cNvSpPr/>
          <p:nvPr/>
        </p:nvSpPr>
        <p:spPr>
          <a:xfrm flipH="false" flipV="false" rot="0">
            <a:off x="10742733" y="2059466"/>
            <a:ext cx="1782251" cy="839347"/>
          </a:xfrm>
          <a:custGeom>
            <a:avLst/>
            <a:gdLst/>
            <a:ahLst/>
            <a:cxnLst/>
            <a:rect r="r" b="b" t="t" l="l"/>
            <a:pathLst>
              <a:path h="839347" w="1782251">
                <a:moveTo>
                  <a:pt x="0" y="0"/>
                </a:moveTo>
                <a:lnTo>
                  <a:pt x="1782251" y="0"/>
                </a:lnTo>
                <a:lnTo>
                  <a:pt x="1782251" y="839348"/>
                </a:lnTo>
                <a:lnTo>
                  <a:pt x="0" y="839348"/>
                </a:lnTo>
                <a:lnTo>
                  <a:pt x="0" y="0"/>
                </a:lnTo>
                <a:close/>
              </a:path>
            </a:pathLst>
          </a:custGeom>
          <a:blipFill>
            <a:blip r:embed="rId15"/>
            <a:stretch>
              <a:fillRect l="0" t="0" r="0" b="0"/>
            </a:stretch>
          </a:blipFill>
        </p:spPr>
      </p:sp>
      <p:sp>
        <p:nvSpPr>
          <p:cNvPr name="Freeform 34" id="34"/>
          <p:cNvSpPr/>
          <p:nvPr/>
        </p:nvSpPr>
        <p:spPr>
          <a:xfrm flipH="false" flipV="false" rot="0">
            <a:off x="12238043" y="4155322"/>
            <a:ext cx="1051613" cy="1051613"/>
          </a:xfrm>
          <a:custGeom>
            <a:avLst/>
            <a:gdLst/>
            <a:ahLst/>
            <a:cxnLst/>
            <a:rect r="r" b="b" t="t" l="l"/>
            <a:pathLst>
              <a:path h="1051613" w="1051613">
                <a:moveTo>
                  <a:pt x="0" y="0"/>
                </a:moveTo>
                <a:lnTo>
                  <a:pt x="1051614" y="0"/>
                </a:lnTo>
                <a:lnTo>
                  <a:pt x="1051614" y="1051613"/>
                </a:lnTo>
                <a:lnTo>
                  <a:pt x="0" y="1051613"/>
                </a:lnTo>
                <a:lnTo>
                  <a:pt x="0" y="0"/>
                </a:lnTo>
                <a:close/>
              </a:path>
            </a:pathLst>
          </a:custGeom>
          <a:blipFill>
            <a:blip r:embed="rId16"/>
            <a:stretch>
              <a:fillRect l="0" t="0" r="0" b="0"/>
            </a:stretch>
          </a:blipFill>
        </p:spPr>
      </p:sp>
      <p:sp>
        <p:nvSpPr>
          <p:cNvPr name="Freeform 35" id="35"/>
          <p:cNvSpPr/>
          <p:nvPr/>
        </p:nvSpPr>
        <p:spPr>
          <a:xfrm flipH="false" flipV="false" rot="0">
            <a:off x="11131905" y="6933198"/>
            <a:ext cx="1106139" cy="946818"/>
          </a:xfrm>
          <a:custGeom>
            <a:avLst/>
            <a:gdLst/>
            <a:ahLst/>
            <a:cxnLst/>
            <a:rect r="r" b="b" t="t" l="l"/>
            <a:pathLst>
              <a:path h="946818" w="1106139">
                <a:moveTo>
                  <a:pt x="0" y="0"/>
                </a:moveTo>
                <a:lnTo>
                  <a:pt x="1106138" y="0"/>
                </a:lnTo>
                <a:lnTo>
                  <a:pt x="1106138" y="946818"/>
                </a:lnTo>
                <a:lnTo>
                  <a:pt x="0" y="946818"/>
                </a:lnTo>
                <a:lnTo>
                  <a:pt x="0" y="0"/>
                </a:lnTo>
                <a:close/>
              </a:path>
            </a:pathLst>
          </a:custGeom>
          <a:blipFill>
            <a:blip r:embed="rId17"/>
            <a:stretch>
              <a:fillRect l="0" t="0" r="0" b="0"/>
            </a:stretch>
          </a:blipFill>
        </p:spPr>
      </p:sp>
      <p:sp>
        <p:nvSpPr>
          <p:cNvPr name="TextBox 36" id="36"/>
          <p:cNvSpPr txBox="true"/>
          <p:nvPr/>
        </p:nvSpPr>
        <p:spPr>
          <a:xfrm rot="0">
            <a:off x="165609" y="3527334"/>
            <a:ext cx="2845797" cy="1934844"/>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Tự</a:t>
            </a:r>
            <a:r>
              <a:rPr lang="en-US" b="true" sz="2200">
                <a:solidFill>
                  <a:srgbClr val="000000"/>
                </a:solidFill>
                <a:latin typeface="Aileron Bold"/>
                <a:ea typeface="Aileron Bold"/>
                <a:cs typeface="Aileron Bold"/>
                <a:sym typeface="Aileron Bold"/>
              </a:rPr>
              <a:t> đ</a:t>
            </a:r>
            <a:r>
              <a:rPr lang="en-US" sz="2200" b="true">
                <a:solidFill>
                  <a:srgbClr val="000000"/>
                </a:solidFill>
                <a:latin typeface="Aileron Bold"/>
                <a:ea typeface="Aileron Bold"/>
                <a:cs typeface="Aileron Bold"/>
                <a:sym typeface="Aileron Bold"/>
              </a:rPr>
              <a:t>ộ</a:t>
            </a:r>
            <a:r>
              <a:rPr lang="en-US" b="true" sz="2200">
                <a:solidFill>
                  <a:srgbClr val="000000"/>
                </a:solidFill>
                <a:latin typeface="Aileron Bold"/>
                <a:ea typeface="Aileron Bold"/>
                <a:cs typeface="Aileron Bold"/>
                <a:sym typeface="Aileron Bold"/>
              </a:rPr>
              <a:t>n</a:t>
            </a:r>
            <a:r>
              <a:rPr lang="en-US" sz="2200" b="true">
                <a:solidFill>
                  <a:srgbClr val="000000"/>
                </a:solidFill>
                <a:latin typeface="Aileron Bold"/>
                <a:ea typeface="Aileron Bold"/>
                <a:cs typeface="Aileron Bold"/>
                <a:sym typeface="Aileron Bold"/>
              </a:rPr>
              <a:t>g</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hóa</a:t>
            </a:r>
            <a:r>
              <a:rPr lang="en-US" b="true" sz="2200">
                <a:solidFill>
                  <a:srgbClr val="000000"/>
                </a:solidFill>
                <a:latin typeface="Aileron Bold"/>
                <a:ea typeface="Aileron Bold"/>
                <a:cs typeface="Aileron Bold"/>
                <a:sym typeface="Aileron Bold"/>
              </a:rPr>
              <a:t> </a:t>
            </a:r>
            <a:r>
              <a:rPr lang="en-US" b="true" sz="2200" i="true">
                <a:solidFill>
                  <a:srgbClr val="DB719B"/>
                </a:solidFill>
                <a:latin typeface="Aileron Bold Italics"/>
                <a:ea typeface="Aileron Bold Italics"/>
                <a:cs typeface="Aileron Bold Italics"/>
                <a:sym typeface="Aileron Bold Italics"/>
              </a:rPr>
              <a:t>phát triển, kiểm thử, triển khai và giám sát pipeline </a:t>
            </a:r>
            <a:r>
              <a:rPr lang="en-US" sz="2200" b="true">
                <a:solidFill>
                  <a:srgbClr val="000000"/>
                </a:solidFill>
                <a:latin typeface="Aileron Bold"/>
                <a:ea typeface="Aileron Bold"/>
                <a:cs typeface="Aileron Bold"/>
                <a:sym typeface="Aileron Bold"/>
              </a:rPr>
              <a:t>và mô hình dữ liệu</a:t>
            </a:r>
            <a:r>
              <a:rPr lang="en-US" sz="2200" b="true">
                <a:solidFill>
                  <a:srgbClr val="000000"/>
                </a:solidFill>
                <a:latin typeface="Aileron Bold"/>
                <a:ea typeface="Aileron Bold"/>
                <a:cs typeface="Aileron Bold"/>
                <a:sym typeface="Aileron Bold"/>
              </a:rPr>
              <a:t>.</a:t>
            </a:r>
          </a:p>
        </p:txBody>
      </p:sp>
      <p:sp>
        <p:nvSpPr>
          <p:cNvPr name="TextBox 37" id="37"/>
          <p:cNvSpPr txBox="true"/>
          <p:nvPr/>
        </p:nvSpPr>
        <p:spPr>
          <a:xfrm rot="0">
            <a:off x="3915249" y="3527334"/>
            <a:ext cx="4457553" cy="1153794"/>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Tă</a:t>
            </a:r>
            <a:r>
              <a:rPr lang="en-US" b="true" sz="2200">
                <a:solidFill>
                  <a:srgbClr val="000000"/>
                </a:solidFill>
                <a:latin typeface="Aileron Bold"/>
                <a:ea typeface="Aileron Bold"/>
                <a:cs typeface="Aileron Bold"/>
                <a:sym typeface="Aileron Bold"/>
              </a:rPr>
              <a:t>ng</a:t>
            </a:r>
            <a:r>
              <a:rPr lang="en-US" b="true" sz="2200" i="true">
                <a:solidFill>
                  <a:srgbClr val="DB719B"/>
                </a:solidFill>
                <a:latin typeface="Aileron Bold Italics"/>
                <a:ea typeface="Aileron Bold Italics"/>
                <a:cs typeface="Aileron Bold Italics"/>
                <a:sym typeface="Aileron Bold Italics"/>
              </a:rPr>
              <a:t> tốc độ</a:t>
            </a:r>
            <a:r>
              <a:rPr lang="en-US" sz="2200" b="true">
                <a:solidFill>
                  <a:srgbClr val="000000"/>
                </a:solidFill>
                <a:latin typeface="Aileron Bold"/>
                <a:ea typeface="Aileron Bold"/>
                <a:cs typeface="Aileron Bold"/>
                <a:sym typeface="Aileron Bold"/>
              </a:rPr>
              <a:t> đưa sản p</a:t>
            </a:r>
            <a:r>
              <a:rPr lang="en-US" b="true" sz="2200">
                <a:solidFill>
                  <a:srgbClr val="000000"/>
                </a:solidFill>
                <a:latin typeface="Aileron Bold"/>
                <a:ea typeface="Aileron Bold"/>
                <a:cs typeface="Aileron Bold"/>
                <a:sym typeface="Aileron Bold"/>
              </a:rPr>
              <a:t>hẩm</a:t>
            </a:r>
            <a:r>
              <a:rPr lang="en-US" sz="2200" b="true">
                <a:solidFill>
                  <a:srgbClr val="000000"/>
                </a:solidFill>
                <a:latin typeface="Aileron Bold"/>
                <a:ea typeface="Aileron Bold"/>
                <a:cs typeface="Aileron Bold"/>
                <a:sym typeface="Aileron Bold"/>
              </a:rPr>
              <a:t> ra thị trườ</a:t>
            </a:r>
            <a:r>
              <a:rPr lang="en-US" sz="2200" b="true">
                <a:solidFill>
                  <a:srgbClr val="000000"/>
                </a:solidFill>
                <a:latin typeface="Aileron Bold"/>
                <a:ea typeface="Aileron Bold"/>
                <a:cs typeface="Aileron Bold"/>
                <a:sym typeface="Aileron Bold"/>
              </a:rPr>
              <a:t>ng</a:t>
            </a:r>
            <a:r>
              <a:rPr lang="en-US" b="true" sz="2200">
                <a:solidFill>
                  <a:srgbClr val="000000"/>
                </a:solidFill>
                <a:latin typeface="Aileron Bold"/>
                <a:ea typeface="Aileron Bold"/>
                <a:cs typeface="Aileron Bold"/>
                <a:sym typeface="Aileron Bold"/>
              </a:rPr>
              <a:t>,</a:t>
            </a:r>
            <a:r>
              <a:rPr lang="en-US" b="true" sz="2200" i="true">
                <a:solidFill>
                  <a:srgbClr val="DB719B"/>
                </a:solidFill>
                <a:latin typeface="Aileron Bold Italics"/>
                <a:ea typeface="Aileron Bold Italics"/>
                <a:cs typeface="Aileron Bold Italics"/>
                <a:sym typeface="Aileron Bold Italics"/>
              </a:rPr>
              <a:t> giảm lỗi</a:t>
            </a:r>
            <a:r>
              <a:rPr lang="en-US" sz="2200" b="true">
                <a:solidFill>
                  <a:srgbClr val="000000"/>
                </a:solidFill>
                <a:latin typeface="Aileron Bold"/>
                <a:ea typeface="Aileron Bold"/>
                <a:cs typeface="Aileron Bold"/>
                <a:sym typeface="Aileron Bold"/>
              </a:rPr>
              <a:t> do con </a:t>
            </a:r>
            <a:r>
              <a:rPr lang="en-US" b="true" sz="2200">
                <a:solidFill>
                  <a:srgbClr val="000000"/>
                </a:solidFill>
                <a:latin typeface="Aileron Bold"/>
                <a:ea typeface="Aileron Bold"/>
                <a:cs typeface="Aileron Bold"/>
                <a:sym typeface="Aileron Bold"/>
              </a:rPr>
              <a:t>ng</a:t>
            </a:r>
            <a:r>
              <a:rPr lang="en-US" sz="2200" b="true">
                <a:solidFill>
                  <a:srgbClr val="000000"/>
                </a:solidFill>
                <a:latin typeface="Aileron Bold"/>
                <a:ea typeface="Aileron Bold"/>
                <a:cs typeface="Aileron Bold"/>
                <a:sym typeface="Aileron Bold"/>
              </a:rPr>
              <a:t>ườ</a:t>
            </a:r>
            <a:r>
              <a:rPr lang="en-US" b="true" sz="2200">
                <a:solidFill>
                  <a:srgbClr val="000000"/>
                </a:solidFill>
                <a:latin typeface="Aileron Bold"/>
                <a:ea typeface="Aileron Bold"/>
                <a:cs typeface="Aileron Bold"/>
                <a:sym typeface="Aileron Bold"/>
              </a:rPr>
              <a:t>i</a:t>
            </a:r>
            <a:r>
              <a:rPr lang="en-US" sz="2200" b="true">
                <a:solidFill>
                  <a:srgbClr val="000000"/>
                </a:solidFill>
                <a:latin typeface="Aileron Bold"/>
                <a:ea typeface="Aileron Bold"/>
                <a:cs typeface="Aileron Bold"/>
                <a:sym typeface="Aileron Bold"/>
              </a:rPr>
              <a:t>.</a:t>
            </a:r>
          </a:p>
          <a:p>
            <a:pPr algn="ctr">
              <a:lnSpc>
                <a:spcPts val="3080"/>
              </a:lnSpc>
            </a:pPr>
          </a:p>
        </p:txBody>
      </p:sp>
      <p:sp>
        <p:nvSpPr>
          <p:cNvPr name="TextBox 38" id="38"/>
          <p:cNvSpPr txBox="true"/>
          <p:nvPr/>
        </p:nvSpPr>
        <p:spPr>
          <a:xfrm rot="0">
            <a:off x="2661334" y="7368507"/>
            <a:ext cx="5221920" cy="1153794"/>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Đảm bảo pipeli</a:t>
            </a:r>
            <a:r>
              <a:rPr lang="en-US" b="true" sz="2200">
                <a:solidFill>
                  <a:srgbClr val="000000"/>
                </a:solidFill>
                <a:latin typeface="Aileron Bold"/>
                <a:ea typeface="Aileron Bold"/>
                <a:cs typeface="Aileron Bold"/>
                <a:sym typeface="Aileron Bold"/>
              </a:rPr>
              <a:t>ne phức </a:t>
            </a:r>
            <a:r>
              <a:rPr lang="en-US" sz="2200" b="true">
                <a:solidFill>
                  <a:srgbClr val="000000"/>
                </a:solidFill>
                <a:latin typeface="Aileron Bold"/>
                <a:ea typeface="Aileron Bold"/>
                <a:cs typeface="Aileron Bold"/>
                <a:sym typeface="Aileron Bold"/>
              </a:rPr>
              <a:t>tạp</a:t>
            </a:r>
            <a:r>
              <a:rPr lang="en-US" sz="2200" b="true">
                <a:solidFill>
                  <a:srgbClr val="000000"/>
                </a:solidFill>
                <a:latin typeface="Aileron Bold"/>
                <a:ea typeface="Aileron Bold"/>
                <a:cs typeface="Aileron Bold"/>
                <a:sym typeface="Aileron Bold"/>
              </a:rPr>
              <a:t> hoạt</a:t>
            </a:r>
            <a:r>
              <a:rPr lang="en-US" b="true" sz="2200">
                <a:solidFill>
                  <a:srgbClr val="000000"/>
                </a:solidFill>
                <a:latin typeface="Aileron Bold"/>
                <a:ea typeface="Aileron Bold"/>
                <a:cs typeface="Aileron Bold"/>
                <a:sym typeface="Aileron Bold"/>
              </a:rPr>
              <a:t> động ổn đ</a:t>
            </a:r>
            <a:r>
              <a:rPr lang="en-US" sz="2200" b="true">
                <a:solidFill>
                  <a:srgbClr val="000000"/>
                </a:solidFill>
                <a:latin typeface="Aileron Bold"/>
                <a:ea typeface="Aileron Bold"/>
                <a:cs typeface="Aileron Bold"/>
                <a:sym typeface="Aileron Bold"/>
              </a:rPr>
              <a:t>ịnh</a:t>
            </a:r>
            <a:r>
              <a:rPr lang="en-US" b="true" sz="2200">
                <a:solidFill>
                  <a:srgbClr val="000000"/>
                </a:solidFill>
                <a:latin typeface="Aileron Bold"/>
                <a:ea typeface="Aileron Bold"/>
                <a:cs typeface="Aileron Bold"/>
                <a:sym typeface="Aileron Bold"/>
              </a:rPr>
              <a:t> tro</a:t>
            </a:r>
            <a:r>
              <a:rPr lang="en-US" sz="2200" b="true">
                <a:solidFill>
                  <a:srgbClr val="000000"/>
                </a:solidFill>
                <a:latin typeface="Aileron Bold"/>
                <a:ea typeface="Aileron Bold"/>
                <a:cs typeface="Aileron Bold"/>
                <a:sym typeface="Aileron Bold"/>
              </a:rPr>
              <a:t>ng</a:t>
            </a:r>
            <a:r>
              <a:rPr lang="en-US" sz="2200" b="true">
                <a:solidFill>
                  <a:srgbClr val="000000"/>
                </a:solidFill>
                <a:latin typeface="Aileron Bold"/>
                <a:ea typeface="Aileron Bold"/>
                <a:cs typeface="Aileron Bold"/>
                <a:sym typeface="Aileron Bold"/>
              </a:rPr>
              <a:t> môi trường đa</a:t>
            </a:r>
            <a:r>
              <a:rPr lang="en-US" sz="2200" b="true">
                <a:solidFill>
                  <a:srgbClr val="000000"/>
                </a:solidFill>
                <a:latin typeface="Aileron Bold"/>
                <a:ea typeface="Aileron Bold"/>
                <a:cs typeface="Aileron Bold"/>
                <a:sym typeface="Aileron Bold"/>
              </a:rPr>
              <a:t> dịc</a:t>
            </a:r>
            <a:r>
              <a:rPr lang="en-US" b="true" sz="2200">
                <a:solidFill>
                  <a:srgbClr val="000000"/>
                </a:solidFill>
                <a:latin typeface="Aileron Bold"/>
                <a:ea typeface="Aileron Bold"/>
                <a:cs typeface="Aileron Bold"/>
                <a:sym typeface="Aileron Bold"/>
              </a:rPr>
              <a:t>h</a:t>
            </a:r>
            <a:r>
              <a:rPr lang="en-US" sz="2200" b="true">
                <a:solidFill>
                  <a:srgbClr val="000000"/>
                </a:solidFill>
                <a:latin typeface="Aileron Bold"/>
                <a:ea typeface="Aileron Bold"/>
                <a:cs typeface="Aileron Bold"/>
                <a:sym typeface="Aileron Bold"/>
              </a:rPr>
              <a:t> vụ.</a:t>
            </a:r>
          </a:p>
          <a:p>
            <a:pPr algn="ctr">
              <a:lnSpc>
                <a:spcPts val="3080"/>
              </a:lnSpc>
            </a:pPr>
          </a:p>
        </p:txBody>
      </p:sp>
      <p:sp>
        <p:nvSpPr>
          <p:cNvPr name="TextBox 39" id="39"/>
          <p:cNvSpPr txBox="true"/>
          <p:nvPr/>
        </p:nvSpPr>
        <p:spPr>
          <a:xfrm rot="0">
            <a:off x="2661334" y="8800355"/>
            <a:ext cx="6482666" cy="1153794"/>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Áp dụng monitoring toà</a:t>
            </a:r>
            <a:r>
              <a:rPr lang="en-US" b="true" sz="2200">
                <a:solidFill>
                  <a:srgbClr val="000000"/>
                </a:solidFill>
                <a:latin typeface="Aileron Bold"/>
                <a:ea typeface="Aileron Bold"/>
                <a:cs typeface="Aileron Bold"/>
                <a:sym typeface="Aileron Bold"/>
              </a:rPr>
              <a:t>n d</a:t>
            </a:r>
            <a:r>
              <a:rPr lang="en-US" sz="2200" b="true">
                <a:solidFill>
                  <a:srgbClr val="000000"/>
                </a:solidFill>
                <a:latin typeface="Aileron Bold"/>
                <a:ea typeface="Aileron Bold"/>
                <a:cs typeface="Aileron Bold"/>
                <a:sym typeface="Aileron Bold"/>
              </a:rPr>
              <a:t>iện, retry mechanism, tự động rollback khi phát hiện lỗ</a:t>
            </a:r>
            <a:r>
              <a:rPr lang="en-US" sz="2200" b="true">
                <a:solidFill>
                  <a:srgbClr val="000000"/>
                </a:solidFill>
                <a:latin typeface="Aileron Bold"/>
                <a:ea typeface="Aileron Bold"/>
                <a:cs typeface="Aileron Bold"/>
                <a:sym typeface="Aileron Bold"/>
              </a:rPr>
              <a:t>i.</a:t>
            </a:r>
          </a:p>
          <a:p>
            <a:pPr algn="ctr">
              <a:lnSpc>
                <a:spcPts val="3080"/>
              </a:lnSpc>
            </a:pPr>
          </a:p>
        </p:txBody>
      </p:sp>
      <p:sp>
        <p:nvSpPr>
          <p:cNvPr name="TextBox 40" id="40"/>
          <p:cNvSpPr txBox="true"/>
          <p:nvPr/>
        </p:nvSpPr>
        <p:spPr>
          <a:xfrm rot="0">
            <a:off x="12763850" y="1882029"/>
            <a:ext cx="4994785" cy="1153794"/>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Thiết lập</a:t>
            </a:r>
            <a:r>
              <a:rPr lang="en-US" b="true" sz="2200">
                <a:solidFill>
                  <a:srgbClr val="000000"/>
                </a:solidFill>
                <a:latin typeface="Aileron Bold"/>
                <a:ea typeface="Aileron Bold"/>
                <a:cs typeface="Aileron Bold"/>
                <a:sym typeface="Aileron Bold"/>
              </a:rPr>
              <a:t> </a:t>
            </a:r>
            <a:r>
              <a:rPr lang="en-US" b="true" sz="2200" i="true">
                <a:solidFill>
                  <a:srgbClr val="DB719B"/>
                </a:solidFill>
                <a:latin typeface="Aileron Bold Italics"/>
                <a:ea typeface="Aileron Bold Italics"/>
                <a:cs typeface="Aileron Bold Italics"/>
                <a:sym typeface="Aileron Bold Italics"/>
              </a:rPr>
              <a:t>CI/CD pipelines</a:t>
            </a:r>
            <a:r>
              <a:rPr lang="en-US" b="true" sz="2200">
                <a:solidFill>
                  <a:srgbClr val="000000"/>
                </a:solidFill>
                <a:latin typeface="Aileron Bold"/>
                <a:ea typeface="Aileron Bold"/>
                <a:cs typeface="Aileron Bold"/>
                <a:sym typeface="Aileron Bold"/>
              </a:rPr>
              <a:t> cho ETL và m</a:t>
            </a:r>
            <a:r>
              <a:rPr lang="en-US" sz="2200" b="true">
                <a:solidFill>
                  <a:srgbClr val="000000"/>
                </a:solidFill>
                <a:latin typeface="Aileron Bold"/>
                <a:ea typeface="Aileron Bold"/>
                <a:cs typeface="Aileron Bold"/>
                <a:sym typeface="Aileron Bold"/>
              </a:rPr>
              <a:t>ô hì</a:t>
            </a:r>
            <a:r>
              <a:rPr lang="en-US" b="true" sz="2200">
                <a:solidFill>
                  <a:srgbClr val="000000"/>
                </a:solidFill>
                <a:latin typeface="Aileron Bold"/>
                <a:ea typeface="Aileron Bold"/>
                <a:cs typeface="Aileron Bold"/>
                <a:sym typeface="Aileron Bold"/>
              </a:rPr>
              <a:t>nh</a:t>
            </a:r>
            <a:r>
              <a:rPr lang="en-US" sz="2200" b="true">
                <a:solidFill>
                  <a:srgbClr val="000000"/>
                </a:solidFill>
                <a:latin typeface="Aileron Bold"/>
                <a:ea typeface="Aileron Bold"/>
                <a:cs typeface="Aileron Bold"/>
                <a:sym typeface="Aileron Bold"/>
              </a:rPr>
              <a:t> ML bằng </a:t>
            </a:r>
            <a:r>
              <a:rPr lang="en-US" b="true" sz="2200" i="true">
                <a:solidFill>
                  <a:srgbClr val="DB719B"/>
                </a:solidFill>
                <a:latin typeface="Aileron Bold Italics"/>
                <a:ea typeface="Aileron Bold Italics"/>
                <a:cs typeface="Aileron Bold Italics"/>
                <a:sym typeface="Aileron Bold Italics"/>
              </a:rPr>
              <a:t>Jenkins, GitLab CI, hoặc CircleCI</a:t>
            </a:r>
            <a:r>
              <a:rPr lang="en-US" sz="2200" b="true">
                <a:solidFill>
                  <a:srgbClr val="000000"/>
                </a:solidFill>
                <a:latin typeface="Aileron Bold"/>
                <a:ea typeface="Aileron Bold"/>
                <a:cs typeface="Aileron Bold"/>
                <a:sym typeface="Aileron Bold"/>
              </a:rPr>
              <a:t>.</a:t>
            </a:r>
          </a:p>
        </p:txBody>
      </p:sp>
      <p:sp>
        <p:nvSpPr>
          <p:cNvPr name="TextBox 41" id="41"/>
          <p:cNvSpPr txBox="true"/>
          <p:nvPr/>
        </p:nvSpPr>
        <p:spPr>
          <a:xfrm rot="0">
            <a:off x="14086333" y="4085181"/>
            <a:ext cx="3889088" cy="1934844"/>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Giám</a:t>
            </a:r>
            <a:r>
              <a:rPr lang="en-US" b="true" sz="2200">
                <a:solidFill>
                  <a:srgbClr val="000000"/>
                </a:solidFill>
                <a:latin typeface="Aileron Bold"/>
                <a:ea typeface="Aileron Bold"/>
                <a:cs typeface="Aileron Bold"/>
                <a:sym typeface="Aileron Bold"/>
              </a:rPr>
              <a:t> sát</a:t>
            </a:r>
            <a:r>
              <a:rPr lang="en-US" sz="2200" b="true">
                <a:solidFill>
                  <a:srgbClr val="000000"/>
                </a:solidFill>
                <a:latin typeface="Aileron Bold"/>
                <a:ea typeface="Aileron Bold"/>
                <a:cs typeface="Aileron Bold"/>
                <a:sym typeface="Aileron Bold"/>
              </a:rPr>
              <a:t> </a:t>
            </a:r>
            <a:r>
              <a:rPr lang="en-US" b="true" sz="2200">
                <a:solidFill>
                  <a:srgbClr val="000000"/>
                </a:solidFill>
                <a:latin typeface="Aileron Bold"/>
                <a:ea typeface="Aileron Bold"/>
                <a:cs typeface="Aileron Bold"/>
                <a:sym typeface="Aileron Bold"/>
              </a:rPr>
              <a:t>p</a:t>
            </a:r>
            <a:r>
              <a:rPr lang="en-US" sz="2200" b="true">
                <a:solidFill>
                  <a:srgbClr val="000000"/>
                </a:solidFill>
                <a:latin typeface="Aileron Bold"/>
                <a:ea typeface="Aileron Bold"/>
                <a:cs typeface="Aileron Bold"/>
                <a:sym typeface="Aileron Bold"/>
              </a:rPr>
              <a:t>ipel</a:t>
            </a:r>
            <a:r>
              <a:rPr lang="en-US" b="true" sz="2200">
                <a:solidFill>
                  <a:srgbClr val="000000"/>
                </a:solidFill>
                <a:latin typeface="Aileron Bold"/>
                <a:ea typeface="Aileron Bold"/>
                <a:cs typeface="Aileron Bold"/>
                <a:sym typeface="Aileron Bold"/>
              </a:rPr>
              <a:t>in</a:t>
            </a:r>
            <a:r>
              <a:rPr lang="en-US" sz="2200" b="true">
                <a:solidFill>
                  <a:srgbClr val="000000"/>
                </a:solidFill>
                <a:latin typeface="Aileron Bold"/>
                <a:ea typeface="Aileron Bold"/>
                <a:cs typeface="Aileron Bold"/>
                <a:sym typeface="Aileron Bold"/>
              </a:rPr>
              <a:t>e</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tự</a:t>
            </a:r>
            <a:r>
              <a:rPr lang="en-US" sz="2200" b="true">
                <a:solidFill>
                  <a:srgbClr val="000000"/>
                </a:solidFill>
                <a:latin typeface="Aileron Bold"/>
                <a:ea typeface="Aileron Bold"/>
                <a:cs typeface="Aileron Bold"/>
                <a:sym typeface="Aileron Bold"/>
              </a:rPr>
              <a:t> động với</a:t>
            </a:r>
            <a:r>
              <a:rPr lang="en-US" b="true" sz="2200">
                <a:solidFill>
                  <a:srgbClr val="000000"/>
                </a:solidFill>
                <a:latin typeface="Aileron Bold"/>
                <a:ea typeface="Aileron Bold"/>
                <a:cs typeface="Aileron Bold"/>
                <a:sym typeface="Aileron Bold"/>
              </a:rPr>
              <a:t> các công</a:t>
            </a:r>
            <a:r>
              <a:rPr lang="en-US" sz="2200" b="true">
                <a:solidFill>
                  <a:srgbClr val="000000"/>
                </a:solidFill>
                <a:latin typeface="Aileron Bold"/>
                <a:ea typeface="Aileron Bold"/>
                <a:cs typeface="Aileron Bold"/>
                <a:sym typeface="Aileron Bold"/>
              </a:rPr>
              <a:t> cụ</a:t>
            </a:r>
            <a:r>
              <a:rPr lang="en-US" b="true" sz="2200">
                <a:solidFill>
                  <a:srgbClr val="000000"/>
                </a:solidFill>
                <a:latin typeface="Aileron Bold"/>
                <a:ea typeface="Aileron Bold"/>
                <a:cs typeface="Aileron Bold"/>
                <a:sym typeface="Aileron Bold"/>
              </a:rPr>
              <a:t> n</a:t>
            </a:r>
            <a:r>
              <a:rPr lang="en-US" sz="2200" b="true">
                <a:solidFill>
                  <a:srgbClr val="000000"/>
                </a:solidFill>
                <a:latin typeface="Aileron Bold"/>
                <a:ea typeface="Aileron Bold"/>
                <a:cs typeface="Aileron Bold"/>
                <a:sym typeface="Aileron Bold"/>
              </a:rPr>
              <a:t>hư</a:t>
            </a:r>
            <a:r>
              <a:rPr lang="en-US" b="true" sz="2200">
                <a:solidFill>
                  <a:srgbClr val="000000"/>
                </a:solidFill>
                <a:latin typeface="Aileron Bold"/>
                <a:ea typeface="Aileron Bold"/>
                <a:cs typeface="Aileron Bold"/>
                <a:sym typeface="Aileron Bold"/>
              </a:rPr>
              <a:t> </a:t>
            </a:r>
            <a:r>
              <a:rPr lang="en-US" b="true" sz="2200" i="true">
                <a:solidFill>
                  <a:srgbClr val="DB719B"/>
                </a:solidFill>
                <a:latin typeface="Aileron Bold Italics"/>
                <a:ea typeface="Aileron Bold Italics"/>
                <a:cs typeface="Aileron Bold Italics"/>
                <a:sym typeface="Aileron Bold Italics"/>
              </a:rPr>
              <a:t>Prometheus, Grafana </a:t>
            </a:r>
            <a:r>
              <a:rPr lang="en-US" sz="2200" b="true">
                <a:solidFill>
                  <a:srgbClr val="000000"/>
                </a:solidFill>
                <a:latin typeface="Aileron Bold"/>
                <a:ea typeface="Aileron Bold"/>
                <a:cs typeface="Aileron Bold"/>
                <a:sym typeface="Aileron Bold"/>
              </a:rPr>
              <a:t>để cảnh báo lỗi kịp thời.</a:t>
            </a:r>
          </a:p>
          <a:p>
            <a:pPr algn="ctr">
              <a:lnSpc>
                <a:spcPts val="3080"/>
              </a:lnSpc>
            </a:pPr>
          </a:p>
        </p:txBody>
      </p:sp>
      <p:sp>
        <p:nvSpPr>
          <p:cNvPr name="TextBox 42" id="42"/>
          <p:cNvSpPr txBox="true"/>
          <p:nvPr/>
        </p:nvSpPr>
        <p:spPr>
          <a:xfrm rot="0">
            <a:off x="12866081" y="6985142"/>
            <a:ext cx="5703343" cy="1990260"/>
          </a:xfrm>
          <a:prstGeom prst="rect">
            <a:avLst/>
          </a:prstGeom>
        </p:spPr>
        <p:txBody>
          <a:bodyPr anchor="t" rtlCol="false" tIns="0" lIns="0" bIns="0" rIns="0">
            <a:spAutoFit/>
          </a:bodyPr>
          <a:lstStyle/>
          <a:p>
            <a:pPr algn="ctr">
              <a:lnSpc>
                <a:spcPts val="3175"/>
              </a:lnSpc>
            </a:pPr>
            <a:r>
              <a:rPr lang="en-US" sz="2268" b="true">
                <a:solidFill>
                  <a:srgbClr val="000000"/>
                </a:solidFill>
                <a:latin typeface="Aileron Bold"/>
                <a:ea typeface="Aileron Bold"/>
                <a:cs typeface="Aileron Bold"/>
                <a:sym typeface="Aileron Bold"/>
              </a:rPr>
              <a:t>Sử dụng containeriza</a:t>
            </a:r>
            <a:r>
              <a:rPr lang="en-US" b="true" sz="2268">
                <a:solidFill>
                  <a:srgbClr val="000000"/>
                </a:solidFill>
                <a:latin typeface="Aileron Bold"/>
                <a:ea typeface="Aileron Bold"/>
                <a:cs typeface="Aileron Bold"/>
                <a:sym typeface="Aileron Bold"/>
              </a:rPr>
              <a:t>tion</a:t>
            </a:r>
            <a:r>
              <a:rPr lang="en-US" sz="2268" b="true">
                <a:solidFill>
                  <a:srgbClr val="000000"/>
                </a:solidFill>
                <a:latin typeface="Aileron Bold"/>
                <a:ea typeface="Aileron Bold"/>
                <a:cs typeface="Aileron Bold"/>
                <a:sym typeface="Aileron Bold"/>
              </a:rPr>
              <a:t> </a:t>
            </a:r>
            <a:r>
              <a:rPr lang="en-US" b="true" sz="2268" i="true">
                <a:solidFill>
                  <a:srgbClr val="DB719B"/>
                </a:solidFill>
                <a:latin typeface="Aileron Bold Italics"/>
                <a:ea typeface="Aileron Bold Italics"/>
                <a:cs typeface="Aileron Bold Italics"/>
                <a:sym typeface="Aileron Bold Italics"/>
              </a:rPr>
              <a:t>(Docker</a:t>
            </a:r>
            <a:r>
              <a:rPr lang="en-US" sz="2268" b="true">
                <a:solidFill>
                  <a:srgbClr val="000000"/>
                </a:solidFill>
                <a:latin typeface="Aileron Bold"/>
                <a:ea typeface="Aileron Bold"/>
                <a:cs typeface="Aileron Bold"/>
                <a:sym typeface="Aileron Bold"/>
              </a:rPr>
              <a:t>) và orchestration</a:t>
            </a:r>
            <a:r>
              <a:rPr lang="en-US" sz="2268" b="true">
                <a:solidFill>
                  <a:srgbClr val="000000"/>
                </a:solidFill>
                <a:latin typeface="Aileron Bold"/>
                <a:ea typeface="Aileron Bold"/>
                <a:cs typeface="Aileron Bold"/>
                <a:sym typeface="Aileron Bold"/>
              </a:rPr>
              <a:t> (</a:t>
            </a:r>
            <a:r>
              <a:rPr lang="en-US" b="true" sz="2268" i="true">
                <a:solidFill>
                  <a:srgbClr val="DB719B"/>
                </a:solidFill>
                <a:latin typeface="Aileron Bold Italics"/>
                <a:ea typeface="Aileron Bold Italics"/>
                <a:cs typeface="Aileron Bold Italics"/>
                <a:sym typeface="Aileron Bold Italics"/>
              </a:rPr>
              <a:t>Kubernetes</a:t>
            </a:r>
            <a:r>
              <a:rPr lang="en-US" sz="2268" b="true">
                <a:solidFill>
                  <a:srgbClr val="000000"/>
                </a:solidFill>
                <a:latin typeface="Aileron Bold"/>
                <a:ea typeface="Aileron Bold"/>
                <a:cs typeface="Aileron Bold"/>
                <a:sym typeface="Aileron Bold"/>
              </a:rPr>
              <a:t>)</a:t>
            </a:r>
            <a:r>
              <a:rPr lang="en-US" b="true" sz="2268">
                <a:solidFill>
                  <a:srgbClr val="000000"/>
                </a:solidFill>
                <a:latin typeface="Aileron Bold"/>
                <a:ea typeface="Aileron Bold"/>
                <a:cs typeface="Aileron Bold"/>
                <a:sym typeface="Aileron Bold"/>
              </a:rPr>
              <a:t> đ</a:t>
            </a:r>
            <a:r>
              <a:rPr lang="en-US" sz="2268" b="true">
                <a:solidFill>
                  <a:srgbClr val="000000"/>
                </a:solidFill>
                <a:latin typeface="Aileron Bold"/>
                <a:ea typeface="Aileron Bold"/>
                <a:cs typeface="Aileron Bold"/>
                <a:sym typeface="Aileron Bold"/>
              </a:rPr>
              <a:t>ể đảm bảo môi trường nhất quán và mở rộng linh hoạt.</a:t>
            </a:r>
          </a:p>
          <a:p>
            <a:pPr algn="ctr">
              <a:lnSpc>
                <a:spcPts val="3175"/>
              </a:lnSpc>
            </a:pPr>
          </a:p>
        </p:txBody>
      </p:sp>
      <p:sp>
        <p:nvSpPr>
          <p:cNvPr name="TextBox 43" id="43"/>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39948" y="5487904"/>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36698">
            <a:off x="16099691" y="-413144"/>
            <a:ext cx="2587020" cy="2386526"/>
          </a:xfrm>
          <a:custGeom>
            <a:avLst/>
            <a:gdLst/>
            <a:ahLst/>
            <a:cxnLst/>
            <a:rect r="r" b="b" t="t" l="l"/>
            <a:pathLst>
              <a:path h="2386526" w="2587020">
                <a:moveTo>
                  <a:pt x="0" y="0"/>
                </a:moveTo>
                <a:lnTo>
                  <a:pt x="2587020" y="0"/>
                </a:lnTo>
                <a:lnTo>
                  <a:pt x="2587020" y="2386525"/>
                </a:lnTo>
                <a:lnTo>
                  <a:pt x="0" y="23865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4" id="4"/>
          <p:cNvGrpSpPr/>
          <p:nvPr/>
        </p:nvGrpSpPr>
        <p:grpSpPr>
          <a:xfrm rot="0">
            <a:off x="165609" y="137271"/>
            <a:ext cx="7315200" cy="1782857"/>
            <a:chOff x="0" y="0"/>
            <a:chExt cx="9753600" cy="2377143"/>
          </a:xfrm>
        </p:grpSpPr>
        <p:sp>
          <p:nvSpPr>
            <p:cNvPr name="Freeform 5" id="5"/>
            <p:cNvSpPr/>
            <p:nvPr/>
          </p:nvSpPr>
          <p:spPr>
            <a:xfrm flipH="false" flipV="false" rot="0">
              <a:off x="0" y="0"/>
              <a:ext cx="9753600" cy="2377143"/>
            </a:xfrm>
            <a:custGeom>
              <a:avLst/>
              <a:gdLst/>
              <a:ahLst/>
              <a:cxnLst/>
              <a:rect r="r" b="b" t="t" l="l"/>
              <a:pathLst>
                <a:path h="2377143" w="9753600">
                  <a:moveTo>
                    <a:pt x="0" y="0"/>
                  </a:moveTo>
                  <a:lnTo>
                    <a:pt x="9753600" y="0"/>
                  </a:lnTo>
                  <a:lnTo>
                    <a:pt x="9753600" y="2377143"/>
                  </a:lnTo>
                  <a:lnTo>
                    <a:pt x="0" y="2377143"/>
                  </a:lnTo>
                  <a:lnTo>
                    <a:pt x="0" y="0"/>
                  </a:lnTo>
                  <a:close/>
                </a:path>
              </a:pathLst>
            </a:custGeom>
            <a:blipFill>
              <a:blip r:embed="rId6">
                <a:extLst>
                  <a:ext uri="{96DAC541-7B7A-43D3-8B79-37D633B846F1}">
                    <asvg:svgBlip xmlns:asvg="http://schemas.microsoft.com/office/drawing/2016/SVG/main" r:embed="rId7"/>
                  </a:ext>
                </a:extLst>
              </a:blip>
              <a:stretch>
                <a:fillRect l="0" t="-61" r="0" b="-61"/>
              </a:stretch>
            </a:blipFill>
          </p:spPr>
        </p:sp>
        <p:sp>
          <p:nvSpPr>
            <p:cNvPr name="TextBox 6" id="6"/>
            <p:cNvSpPr txBox="true"/>
            <p:nvPr/>
          </p:nvSpPr>
          <p:spPr>
            <a:xfrm rot="0">
              <a:off x="1217454" y="383923"/>
              <a:ext cx="8258064" cy="997092"/>
            </a:xfrm>
            <a:prstGeom prst="rect">
              <a:avLst/>
            </a:prstGeom>
          </p:spPr>
          <p:txBody>
            <a:bodyPr anchor="t" rtlCol="false" tIns="0" lIns="0" bIns="0" rIns="0">
              <a:spAutoFit/>
            </a:bodyPr>
            <a:lstStyle/>
            <a:p>
              <a:pPr algn="ctr">
                <a:lnSpc>
                  <a:spcPts val="6294"/>
                </a:lnSpc>
                <a:spcBef>
                  <a:spcPct val="0"/>
                </a:spcBef>
              </a:pPr>
              <a:r>
                <a:rPr lang="en-US" b="true" sz="4495" i="true">
                  <a:solidFill>
                    <a:srgbClr val="000000"/>
                  </a:solidFill>
                  <a:latin typeface="Roboto Bold Italics"/>
                  <a:ea typeface="Roboto Bold Italics"/>
                  <a:cs typeface="Roboto Bold Italics"/>
                  <a:sym typeface="Roboto Bold Italics"/>
                </a:rPr>
                <a:t>Data Architecture</a:t>
              </a:r>
            </a:p>
          </p:txBody>
        </p:sp>
      </p:grpSp>
      <p:grpSp>
        <p:nvGrpSpPr>
          <p:cNvPr name="Group 7" id="7"/>
          <p:cNvGrpSpPr/>
          <p:nvPr/>
        </p:nvGrpSpPr>
        <p:grpSpPr>
          <a:xfrm rot="0">
            <a:off x="17259300" y="9621299"/>
            <a:ext cx="998671" cy="665701"/>
            <a:chOff x="0" y="0"/>
            <a:chExt cx="263024" cy="175329"/>
          </a:xfrm>
        </p:grpSpPr>
        <p:sp>
          <p:nvSpPr>
            <p:cNvPr name="Freeform 8" id="8"/>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9" id="9"/>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1729997">
            <a:off x="8183682" y="415473"/>
            <a:ext cx="378239" cy="1226453"/>
          </a:xfrm>
          <a:custGeom>
            <a:avLst/>
            <a:gdLst/>
            <a:ahLst/>
            <a:cxnLst/>
            <a:rect r="r" b="b" t="t" l="l"/>
            <a:pathLst>
              <a:path h="1226453" w="378239">
                <a:moveTo>
                  <a:pt x="0" y="0"/>
                </a:moveTo>
                <a:lnTo>
                  <a:pt x="378239" y="0"/>
                </a:lnTo>
                <a:lnTo>
                  <a:pt x="378239" y="1226454"/>
                </a:lnTo>
                <a:lnTo>
                  <a:pt x="0" y="12264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6039948" y="394619"/>
            <a:ext cx="1718687" cy="1718687"/>
          </a:xfrm>
          <a:custGeom>
            <a:avLst/>
            <a:gdLst/>
            <a:ahLst/>
            <a:cxnLst/>
            <a:rect r="r" b="b" t="t" l="l"/>
            <a:pathLst>
              <a:path h="1718687" w="1718687">
                <a:moveTo>
                  <a:pt x="0" y="0"/>
                </a:moveTo>
                <a:lnTo>
                  <a:pt x="1718687" y="0"/>
                </a:lnTo>
                <a:lnTo>
                  <a:pt x="1718687" y="1718687"/>
                </a:lnTo>
                <a:lnTo>
                  <a:pt x="0" y="1718687"/>
                </a:lnTo>
                <a:lnTo>
                  <a:pt x="0" y="0"/>
                </a:lnTo>
                <a:close/>
              </a:path>
            </a:pathLst>
          </a:custGeom>
          <a:blipFill>
            <a:blip r:embed="rId10"/>
            <a:stretch>
              <a:fillRect l="0" t="0" r="0" b="0"/>
            </a:stretch>
          </a:blipFill>
        </p:spPr>
      </p:sp>
      <p:sp>
        <p:nvSpPr>
          <p:cNvPr name="AutoShape 12" id="12"/>
          <p:cNvSpPr/>
          <p:nvPr/>
        </p:nvSpPr>
        <p:spPr>
          <a:xfrm>
            <a:off x="0" y="6149955"/>
            <a:ext cx="10484818" cy="0"/>
          </a:xfrm>
          <a:prstGeom prst="line">
            <a:avLst/>
          </a:prstGeom>
          <a:ln cap="flat" w="38100">
            <a:solidFill>
              <a:srgbClr val="000000"/>
            </a:solidFill>
            <a:prstDash val="sysDash"/>
            <a:headEnd type="none" len="sm" w="sm"/>
            <a:tailEnd type="none" len="sm" w="sm"/>
          </a:ln>
        </p:spPr>
      </p:sp>
      <p:sp>
        <p:nvSpPr>
          <p:cNvPr name="AutoShape 13" id="13"/>
          <p:cNvSpPr/>
          <p:nvPr/>
        </p:nvSpPr>
        <p:spPr>
          <a:xfrm flipH="true">
            <a:off x="10484818" y="0"/>
            <a:ext cx="0" cy="10287000"/>
          </a:xfrm>
          <a:prstGeom prst="line">
            <a:avLst/>
          </a:prstGeom>
          <a:ln cap="flat" w="38100">
            <a:solidFill>
              <a:srgbClr val="000000"/>
            </a:solidFill>
            <a:prstDash val="sysDash"/>
            <a:headEnd type="none" len="sm" w="sm"/>
            <a:tailEnd type="none" len="sm" w="sm"/>
          </a:ln>
        </p:spPr>
      </p:sp>
      <p:grpSp>
        <p:nvGrpSpPr>
          <p:cNvPr name="Group 14" id="14"/>
          <p:cNvGrpSpPr/>
          <p:nvPr/>
        </p:nvGrpSpPr>
        <p:grpSpPr>
          <a:xfrm rot="0">
            <a:off x="6590551" y="1920129"/>
            <a:ext cx="3564502" cy="665687"/>
            <a:chOff x="0" y="0"/>
            <a:chExt cx="4752669" cy="887583"/>
          </a:xfrm>
        </p:grpSpPr>
        <p:grpSp>
          <p:nvGrpSpPr>
            <p:cNvPr name="Group 15" id="15"/>
            <p:cNvGrpSpPr/>
            <p:nvPr/>
          </p:nvGrpSpPr>
          <p:grpSpPr>
            <a:xfrm rot="0">
              <a:off x="0" y="0"/>
              <a:ext cx="4752669" cy="887583"/>
              <a:chOff x="0" y="0"/>
              <a:chExt cx="938799" cy="175325"/>
            </a:xfrm>
          </p:grpSpPr>
          <p:sp>
            <p:nvSpPr>
              <p:cNvPr name="Freeform 16" id="16"/>
              <p:cNvSpPr/>
              <p:nvPr/>
            </p:nvSpPr>
            <p:spPr>
              <a:xfrm flipH="false" flipV="false" rot="0">
                <a:off x="0" y="0"/>
                <a:ext cx="938799" cy="175325"/>
              </a:xfrm>
              <a:custGeom>
                <a:avLst/>
                <a:gdLst/>
                <a:ahLst/>
                <a:cxnLst/>
                <a:rect r="r" b="b" t="t" l="l"/>
                <a:pathLst>
                  <a:path h="175325" w="938799">
                    <a:moveTo>
                      <a:pt x="43439" y="0"/>
                    </a:moveTo>
                    <a:lnTo>
                      <a:pt x="895360" y="0"/>
                    </a:lnTo>
                    <a:cubicBezTo>
                      <a:pt x="919350" y="0"/>
                      <a:pt x="938799" y="19448"/>
                      <a:pt x="938799" y="43439"/>
                    </a:cubicBezTo>
                    <a:lnTo>
                      <a:pt x="938799" y="131886"/>
                    </a:lnTo>
                    <a:cubicBezTo>
                      <a:pt x="938799" y="155877"/>
                      <a:pt x="919350" y="175325"/>
                      <a:pt x="895360" y="175325"/>
                    </a:cubicBezTo>
                    <a:lnTo>
                      <a:pt x="43439" y="175325"/>
                    </a:lnTo>
                    <a:cubicBezTo>
                      <a:pt x="19448" y="175325"/>
                      <a:pt x="0" y="155877"/>
                      <a:pt x="0" y="131886"/>
                    </a:cubicBezTo>
                    <a:lnTo>
                      <a:pt x="0" y="43439"/>
                    </a:lnTo>
                    <a:cubicBezTo>
                      <a:pt x="0" y="19448"/>
                      <a:pt x="19448" y="0"/>
                      <a:pt x="43439" y="0"/>
                    </a:cubicBezTo>
                    <a:close/>
                  </a:path>
                </a:pathLst>
              </a:custGeom>
              <a:solidFill>
                <a:srgbClr val="D5A6BD"/>
              </a:solidFill>
            </p:spPr>
          </p:sp>
          <p:sp>
            <p:nvSpPr>
              <p:cNvPr name="TextBox 17" id="17"/>
              <p:cNvSpPr txBox="true"/>
              <p:nvPr/>
            </p:nvSpPr>
            <p:spPr>
              <a:xfrm>
                <a:off x="0" y="-47625"/>
                <a:ext cx="938799" cy="222950"/>
              </a:xfrm>
              <a:prstGeom prst="rect">
                <a:avLst/>
              </a:prstGeom>
            </p:spPr>
            <p:txBody>
              <a:bodyPr anchor="ctr" rtlCol="false" tIns="50800" lIns="50800" bIns="50800" rIns="50800"/>
              <a:lstStyle/>
              <a:p>
                <a:pPr algn="ctr">
                  <a:lnSpc>
                    <a:spcPts val="2800"/>
                  </a:lnSpc>
                </a:pPr>
              </a:p>
            </p:txBody>
          </p:sp>
        </p:grpSp>
        <p:sp>
          <p:nvSpPr>
            <p:cNvPr name="TextBox 18" id="18"/>
            <p:cNvSpPr txBox="true"/>
            <p:nvPr/>
          </p:nvSpPr>
          <p:spPr>
            <a:xfrm rot="0">
              <a:off x="187250" y="173071"/>
              <a:ext cx="4378169" cy="493816"/>
            </a:xfrm>
            <a:prstGeom prst="rect">
              <a:avLst/>
            </a:prstGeom>
          </p:spPr>
          <p:txBody>
            <a:bodyPr anchor="t" rtlCol="false" tIns="0" lIns="0" bIns="0" rIns="0">
              <a:spAutoFit/>
            </a:bodyPr>
            <a:lstStyle/>
            <a:p>
              <a:pPr algn="ctr">
                <a:lnSpc>
                  <a:spcPts val="3080"/>
                </a:lnSpc>
              </a:pPr>
              <a:r>
                <a:rPr lang="en-US" sz="2200" b="true">
                  <a:solidFill>
                    <a:srgbClr val="FFFFFF"/>
                  </a:solidFill>
                  <a:latin typeface="Roboto Bold"/>
                  <a:ea typeface="Roboto Bold"/>
                  <a:cs typeface="Roboto Bold"/>
                  <a:sym typeface="Roboto Bold"/>
                </a:rPr>
                <a:t>Vai trò &amp; tầm quan trọng</a:t>
              </a:r>
            </a:p>
          </p:txBody>
        </p:sp>
      </p:grpSp>
      <p:grpSp>
        <p:nvGrpSpPr>
          <p:cNvPr name="Group 19" id="19"/>
          <p:cNvGrpSpPr/>
          <p:nvPr/>
        </p:nvGrpSpPr>
        <p:grpSpPr>
          <a:xfrm rot="0">
            <a:off x="165609" y="6391720"/>
            <a:ext cx="3564502" cy="665687"/>
            <a:chOff x="0" y="0"/>
            <a:chExt cx="4752669" cy="887583"/>
          </a:xfrm>
        </p:grpSpPr>
        <p:grpSp>
          <p:nvGrpSpPr>
            <p:cNvPr name="Group 20" id="20"/>
            <p:cNvGrpSpPr/>
            <p:nvPr/>
          </p:nvGrpSpPr>
          <p:grpSpPr>
            <a:xfrm rot="0">
              <a:off x="0" y="0"/>
              <a:ext cx="4752669" cy="887583"/>
              <a:chOff x="0" y="0"/>
              <a:chExt cx="938799" cy="175325"/>
            </a:xfrm>
          </p:grpSpPr>
          <p:sp>
            <p:nvSpPr>
              <p:cNvPr name="Freeform 21" id="21"/>
              <p:cNvSpPr/>
              <p:nvPr/>
            </p:nvSpPr>
            <p:spPr>
              <a:xfrm flipH="false" flipV="false" rot="0">
                <a:off x="0" y="0"/>
                <a:ext cx="938799" cy="175325"/>
              </a:xfrm>
              <a:custGeom>
                <a:avLst/>
                <a:gdLst/>
                <a:ahLst/>
                <a:cxnLst/>
                <a:rect r="r" b="b" t="t" l="l"/>
                <a:pathLst>
                  <a:path h="175325" w="938799">
                    <a:moveTo>
                      <a:pt x="43439" y="0"/>
                    </a:moveTo>
                    <a:lnTo>
                      <a:pt x="895360" y="0"/>
                    </a:lnTo>
                    <a:cubicBezTo>
                      <a:pt x="919350" y="0"/>
                      <a:pt x="938799" y="19448"/>
                      <a:pt x="938799" y="43439"/>
                    </a:cubicBezTo>
                    <a:lnTo>
                      <a:pt x="938799" y="131886"/>
                    </a:lnTo>
                    <a:cubicBezTo>
                      <a:pt x="938799" y="155877"/>
                      <a:pt x="919350" y="175325"/>
                      <a:pt x="895360" y="175325"/>
                    </a:cubicBezTo>
                    <a:lnTo>
                      <a:pt x="43439" y="175325"/>
                    </a:lnTo>
                    <a:cubicBezTo>
                      <a:pt x="19448" y="175325"/>
                      <a:pt x="0" y="155877"/>
                      <a:pt x="0" y="131886"/>
                    </a:cubicBezTo>
                    <a:lnTo>
                      <a:pt x="0" y="43439"/>
                    </a:lnTo>
                    <a:cubicBezTo>
                      <a:pt x="0" y="19448"/>
                      <a:pt x="19448" y="0"/>
                      <a:pt x="43439" y="0"/>
                    </a:cubicBezTo>
                    <a:close/>
                  </a:path>
                </a:pathLst>
              </a:custGeom>
              <a:solidFill>
                <a:srgbClr val="D5A6BD"/>
              </a:solidFill>
            </p:spPr>
          </p:sp>
          <p:sp>
            <p:nvSpPr>
              <p:cNvPr name="TextBox 22" id="22"/>
              <p:cNvSpPr txBox="true"/>
              <p:nvPr/>
            </p:nvSpPr>
            <p:spPr>
              <a:xfrm>
                <a:off x="0" y="-47625"/>
                <a:ext cx="938799" cy="222950"/>
              </a:xfrm>
              <a:prstGeom prst="rect">
                <a:avLst/>
              </a:prstGeom>
            </p:spPr>
            <p:txBody>
              <a:bodyPr anchor="ctr" rtlCol="false" tIns="50800" lIns="50800" bIns="50800" rIns="50800"/>
              <a:lstStyle/>
              <a:p>
                <a:pPr algn="ctr">
                  <a:lnSpc>
                    <a:spcPts val="2800"/>
                  </a:lnSpc>
                </a:pPr>
              </a:p>
            </p:txBody>
          </p:sp>
        </p:grpSp>
        <p:sp>
          <p:nvSpPr>
            <p:cNvPr name="TextBox 23" id="23"/>
            <p:cNvSpPr txBox="true"/>
            <p:nvPr/>
          </p:nvSpPr>
          <p:spPr>
            <a:xfrm rot="0">
              <a:off x="187250" y="173071"/>
              <a:ext cx="4378169" cy="493816"/>
            </a:xfrm>
            <a:prstGeom prst="rect">
              <a:avLst/>
            </a:prstGeom>
          </p:spPr>
          <p:txBody>
            <a:bodyPr anchor="t" rtlCol="false" tIns="0" lIns="0" bIns="0" rIns="0">
              <a:spAutoFit/>
            </a:bodyPr>
            <a:lstStyle/>
            <a:p>
              <a:pPr algn="ctr">
                <a:lnSpc>
                  <a:spcPts val="3080"/>
                </a:lnSpc>
              </a:pPr>
              <a:r>
                <a:rPr lang="en-US" sz="2200" b="true">
                  <a:solidFill>
                    <a:srgbClr val="FFFFFF"/>
                  </a:solidFill>
                  <a:latin typeface="Roboto Bold"/>
                  <a:ea typeface="Roboto Bold"/>
                  <a:cs typeface="Roboto Bold"/>
                  <a:sym typeface="Roboto Bold"/>
                </a:rPr>
                <a:t>Thách thức &amp; giải pháp</a:t>
              </a:r>
            </a:p>
          </p:txBody>
        </p:sp>
      </p:grpSp>
      <p:sp>
        <p:nvSpPr>
          <p:cNvPr name="Freeform 24" id="24"/>
          <p:cNvSpPr/>
          <p:nvPr/>
        </p:nvSpPr>
        <p:spPr>
          <a:xfrm flipH="false" flipV="false" rot="0">
            <a:off x="840410" y="7276482"/>
            <a:ext cx="1107450" cy="1107450"/>
          </a:xfrm>
          <a:custGeom>
            <a:avLst/>
            <a:gdLst/>
            <a:ahLst/>
            <a:cxnLst/>
            <a:rect r="r" b="b" t="t" l="l"/>
            <a:pathLst>
              <a:path h="1107450" w="1107450">
                <a:moveTo>
                  <a:pt x="0" y="0"/>
                </a:moveTo>
                <a:lnTo>
                  <a:pt x="1107450" y="0"/>
                </a:lnTo>
                <a:lnTo>
                  <a:pt x="1107450" y="1107450"/>
                </a:lnTo>
                <a:lnTo>
                  <a:pt x="0" y="1107450"/>
                </a:lnTo>
                <a:lnTo>
                  <a:pt x="0" y="0"/>
                </a:lnTo>
                <a:close/>
              </a:path>
            </a:pathLst>
          </a:custGeom>
          <a:blipFill>
            <a:blip r:embed="rId11"/>
            <a:stretch>
              <a:fillRect l="0" t="0" r="0" b="0"/>
            </a:stretch>
          </a:blipFill>
        </p:spPr>
      </p:sp>
      <p:sp>
        <p:nvSpPr>
          <p:cNvPr name="Freeform 25" id="25"/>
          <p:cNvSpPr/>
          <p:nvPr/>
        </p:nvSpPr>
        <p:spPr>
          <a:xfrm flipH="false" flipV="false" rot="0">
            <a:off x="927338" y="9020555"/>
            <a:ext cx="933595" cy="933595"/>
          </a:xfrm>
          <a:custGeom>
            <a:avLst/>
            <a:gdLst/>
            <a:ahLst/>
            <a:cxnLst/>
            <a:rect r="r" b="b" t="t" l="l"/>
            <a:pathLst>
              <a:path h="933595" w="933595">
                <a:moveTo>
                  <a:pt x="0" y="0"/>
                </a:moveTo>
                <a:lnTo>
                  <a:pt x="933595" y="0"/>
                </a:lnTo>
                <a:lnTo>
                  <a:pt x="933595" y="933595"/>
                </a:lnTo>
                <a:lnTo>
                  <a:pt x="0" y="933595"/>
                </a:lnTo>
                <a:lnTo>
                  <a:pt x="0" y="0"/>
                </a:lnTo>
                <a:close/>
              </a:path>
            </a:pathLst>
          </a:custGeom>
          <a:blipFill>
            <a:blip r:embed="rId12"/>
            <a:stretch>
              <a:fillRect l="0" t="0" r="0" b="0"/>
            </a:stretch>
          </a:blipFill>
        </p:spPr>
      </p:sp>
      <p:grpSp>
        <p:nvGrpSpPr>
          <p:cNvPr name="Group 26" id="26"/>
          <p:cNvGrpSpPr/>
          <p:nvPr/>
        </p:nvGrpSpPr>
        <p:grpSpPr>
          <a:xfrm rot="0">
            <a:off x="10607045" y="137271"/>
            <a:ext cx="3564502" cy="665687"/>
            <a:chOff x="0" y="0"/>
            <a:chExt cx="4752669" cy="887583"/>
          </a:xfrm>
        </p:grpSpPr>
        <p:grpSp>
          <p:nvGrpSpPr>
            <p:cNvPr name="Group 27" id="27"/>
            <p:cNvGrpSpPr/>
            <p:nvPr/>
          </p:nvGrpSpPr>
          <p:grpSpPr>
            <a:xfrm rot="0">
              <a:off x="0" y="0"/>
              <a:ext cx="4752669" cy="887583"/>
              <a:chOff x="0" y="0"/>
              <a:chExt cx="938799" cy="175325"/>
            </a:xfrm>
          </p:grpSpPr>
          <p:sp>
            <p:nvSpPr>
              <p:cNvPr name="Freeform 28" id="28"/>
              <p:cNvSpPr/>
              <p:nvPr/>
            </p:nvSpPr>
            <p:spPr>
              <a:xfrm flipH="false" flipV="false" rot="0">
                <a:off x="0" y="0"/>
                <a:ext cx="938799" cy="175325"/>
              </a:xfrm>
              <a:custGeom>
                <a:avLst/>
                <a:gdLst/>
                <a:ahLst/>
                <a:cxnLst/>
                <a:rect r="r" b="b" t="t" l="l"/>
                <a:pathLst>
                  <a:path h="175325" w="938799">
                    <a:moveTo>
                      <a:pt x="43439" y="0"/>
                    </a:moveTo>
                    <a:lnTo>
                      <a:pt x="895360" y="0"/>
                    </a:lnTo>
                    <a:cubicBezTo>
                      <a:pt x="919350" y="0"/>
                      <a:pt x="938799" y="19448"/>
                      <a:pt x="938799" y="43439"/>
                    </a:cubicBezTo>
                    <a:lnTo>
                      <a:pt x="938799" y="131886"/>
                    </a:lnTo>
                    <a:cubicBezTo>
                      <a:pt x="938799" y="155877"/>
                      <a:pt x="919350" y="175325"/>
                      <a:pt x="895360" y="175325"/>
                    </a:cubicBezTo>
                    <a:lnTo>
                      <a:pt x="43439" y="175325"/>
                    </a:lnTo>
                    <a:cubicBezTo>
                      <a:pt x="19448" y="175325"/>
                      <a:pt x="0" y="155877"/>
                      <a:pt x="0" y="131886"/>
                    </a:cubicBezTo>
                    <a:lnTo>
                      <a:pt x="0" y="43439"/>
                    </a:lnTo>
                    <a:cubicBezTo>
                      <a:pt x="0" y="19448"/>
                      <a:pt x="19448" y="0"/>
                      <a:pt x="43439" y="0"/>
                    </a:cubicBezTo>
                    <a:close/>
                  </a:path>
                </a:pathLst>
              </a:custGeom>
              <a:solidFill>
                <a:srgbClr val="D5A6BD"/>
              </a:solidFill>
            </p:spPr>
          </p:sp>
          <p:sp>
            <p:nvSpPr>
              <p:cNvPr name="TextBox 29" id="29"/>
              <p:cNvSpPr txBox="true"/>
              <p:nvPr/>
            </p:nvSpPr>
            <p:spPr>
              <a:xfrm>
                <a:off x="0" y="-47625"/>
                <a:ext cx="938799" cy="222950"/>
              </a:xfrm>
              <a:prstGeom prst="rect">
                <a:avLst/>
              </a:prstGeom>
            </p:spPr>
            <p:txBody>
              <a:bodyPr anchor="ctr" rtlCol="false" tIns="50800" lIns="50800" bIns="50800" rIns="50800"/>
              <a:lstStyle/>
              <a:p>
                <a:pPr algn="ctr">
                  <a:lnSpc>
                    <a:spcPts val="2800"/>
                  </a:lnSpc>
                </a:pPr>
              </a:p>
            </p:txBody>
          </p:sp>
        </p:grpSp>
        <p:sp>
          <p:nvSpPr>
            <p:cNvPr name="TextBox 30" id="30"/>
            <p:cNvSpPr txBox="true"/>
            <p:nvPr/>
          </p:nvSpPr>
          <p:spPr>
            <a:xfrm rot="0">
              <a:off x="187250" y="173071"/>
              <a:ext cx="4378169" cy="493816"/>
            </a:xfrm>
            <a:prstGeom prst="rect">
              <a:avLst/>
            </a:prstGeom>
          </p:spPr>
          <p:txBody>
            <a:bodyPr anchor="t" rtlCol="false" tIns="0" lIns="0" bIns="0" rIns="0">
              <a:spAutoFit/>
            </a:bodyPr>
            <a:lstStyle/>
            <a:p>
              <a:pPr algn="ctr">
                <a:lnSpc>
                  <a:spcPts val="3080"/>
                </a:lnSpc>
              </a:pPr>
              <a:r>
                <a:rPr lang="en-US" sz="2200" b="true">
                  <a:solidFill>
                    <a:srgbClr val="FFFFFF"/>
                  </a:solidFill>
                  <a:latin typeface="Roboto Bold"/>
                  <a:ea typeface="Roboto Bold"/>
                  <a:cs typeface="Roboto Bold"/>
                  <a:sym typeface="Roboto Bold"/>
                </a:rPr>
                <a:t>Ứng dụng thực tế</a:t>
              </a:r>
            </a:p>
          </p:txBody>
        </p:sp>
      </p:grpSp>
      <p:sp>
        <p:nvSpPr>
          <p:cNvPr name="Freeform 31" id="31"/>
          <p:cNvSpPr/>
          <p:nvPr/>
        </p:nvSpPr>
        <p:spPr>
          <a:xfrm flipH="false" flipV="false" rot="0">
            <a:off x="836705" y="2038350"/>
            <a:ext cx="1503606" cy="1503606"/>
          </a:xfrm>
          <a:custGeom>
            <a:avLst/>
            <a:gdLst/>
            <a:ahLst/>
            <a:cxnLst/>
            <a:rect r="r" b="b" t="t" l="l"/>
            <a:pathLst>
              <a:path h="1503606" w="1503606">
                <a:moveTo>
                  <a:pt x="0" y="0"/>
                </a:moveTo>
                <a:lnTo>
                  <a:pt x="1503606" y="0"/>
                </a:lnTo>
                <a:lnTo>
                  <a:pt x="1503606" y="1503605"/>
                </a:lnTo>
                <a:lnTo>
                  <a:pt x="0" y="1503605"/>
                </a:lnTo>
                <a:lnTo>
                  <a:pt x="0" y="0"/>
                </a:lnTo>
                <a:close/>
              </a:path>
            </a:pathLst>
          </a:custGeom>
          <a:blipFill>
            <a:blip r:embed="rId13"/>
            <a:stretch>
              <a:fillRect l="0" t="0" r="0" b="0"/>
            </a:stretch>
          </a:blipFill>
        </p:spPr>
      </p:sp>
      <p:sp>
        <p:nvSpPr>
          <p:cNvPr name="Freeform 32" id="32"/>
          <p:cNvSpPr/>
          <p:nvPr/>
        </p:nvSpPr>
        <p:spPr>
          <a:xfrm flipH="false" flipV="false" rot="0">
            <a:off x="4313080" y="2368115"/>
            <a:ext cx="1173841" cy="1173841"/>
          </a:xfrm>
          <a:custGeom>
            <a:avLst/>
            <a:gdLst/>
            <a:ahLst/>
            <a:cxnLst/>
            <a:rect r="r" b="b" t="t" l="l"/>
            <a:pathLst>
              <a:path h="1173841" w="1173841">
                <a:moveTo>
                  <a:pt x="0" y="0"/>
                </a:moveTo>
                <a:lnTo>
                  <a:pt x="1173841" y="0"/>
                </a:lnTo>
                <a:lnTo>
                  <a:pt x="1173841" y="1173840"/>
                </a:lnTo>
                <a:lnTo>
                  <a:pt x="0" y="1173840"/>
                </a:lnTo>
                <a:lnTo>
                  <a:pt x="0" y="0"/>
                </a:lnTo>
                <a:close/>
              </a:path>
            </a:pathLst>
          </a:custGeom>
          <a:blipFill>
            <a:blip r:embed="rId14"/>
            <a:stretch>
              <a:fillRect l="0" t="0" r="0" b="0"/>
            </a:stretch>
          </a:blipFill>
        </p:spPr>
      </p:sp>
      <p:sp>
        <p:nvSpPr>
          <p:cNvPr name="Freeform 33" id="33"/>
          <p:cNvSpPr/>
          <p:nvPr/>
        </p:nvSpPr>
        <p:spPr>
          <a:xfrm flipH="false" flipV="false" rot="0">
            <a:off x="10525517" y="1499863"/>
            <a:ext cx="1173841" cy="1173841"/>
          </a:xfrm>
          <a:custGeom>
            <a:avLst/>
            <a:gdLst/>
            <a:ahLst/>
            <a:cxnLst/>
            <a:rect r="r" b="b" t="t" l="l"/>
            <a:pathLst>
              <a:path h="1173841" w="1173841">
                <a:moveTo>
                  <a:pt x="0" y="0"/>
                </a:moveTo>
                <a:lnTo>
                  <a:pt x="1173841" y="0"/>
                </a:lnTo>
                <a:lnTo>
                  <a:pt x="1173841" y="1173840"/>
                </a:lnTo>
                <a:lnTo>
                  <a:pt x="0" y="1173840"/>
                </a:lnTo>
                <a:lnTo>
                  <a:pt x="0" y="0"/>
                </a:lnTo>
                <a:close/>
              </a:path>
            </a:pathLst>
          </a:custGeom>
          <a:blipFill>
            <a:blip r:embed="rId15"/>
            <a:stretch>
              <a:fillRect l="0" t="0" r="0" b="0"/>
            </a:stretch>
          </a:blipFill>
        </p:spPr>
      </p:sp>
      <p:sp>
        <p:nvSpPr>
          <p:cNvPr name="Freeform 34" id="34"/>
          <p:cNvSpPr/>
          <p:nvPr/>
        </p:nvSpPr>
        <p:spPr>
          <a:xfrm flipH="false" flipV="false" rot="0">
            <a:off x="12173896" y="3541955"/>
            <a:ext cx="1503606" cy="1503606"/>
          </a:xfrm>
          <a:custGeom>
            <a:avLst/>
            <a:gdLst/>
            <a:ahLst/>
            <a:cxnLst/>
            <a:rect r="r" b="b" t="t" l="l"/>
            <a:pathLst>
              <a:path h="1503606" w="1503606">
                <a:moveTo>
                  <a:pt x="0" y="0"/>
                </a:moveTo>
                <a:lnTo>
                  <a:pt x="1503606" y="0"/>
                </a:lnTo>
                <a:lnTo>
                  <a:pt x="1503606" y="1503606"/>
                </a:lnTo>
                <a:lnTo>
                  <a:pt x="0" y="1503606"/>
                </a:lnTo>
                <a:lnTo>
                  <a:pt x="0" y="0"/>
                </a:lnTo>
                <a:close/>
              </a:path>
            </a:pathLst>
          </a:custGeom>
          <a:blipFill>
            <a:blip r:embed="rId16"/>
            <a:stretch>
              <a:fillRect l="0" t="0" r="0" b="0"/>
            </a:stretch>
          </a:blipFill>
        </p:spPr>
      </p:sp>
      <p:sp>
        <p:nvSpPr>
          <p:cNvPr name="Freeform 35" id="35"/>
          <p:cNvSpPr/>
          <p:nvPr/>
        </p:nvSpPr>
        <p:spPr>
          <a:xfrm flipH="false" flipV="false" rot="0">
            <a:off x="10798640" y="6984981"/>
            <a:ext cx="1256652" cy="1256652"/>
          </a:xfrm>
          <a:custGeom>
            <a:avLst/>
            <a:gdLst/>
            <a:ahLst/>
            <a:cxnLst/>
            <a:rect r="r" b="b" t="t" l="l"/>
            <a:pathLst>
              <a:path h="1256652" w="1256652">
                <a:moveTo>
                  <a:pt x="0" y="0"/>
                </a:moveTo>
                <a:lnTo>
                  <a:pt x="1256652" y="0"/>
                </a:lnTo>
                <a:lnTo>
                  <a:pt x="1256652" y="1256652"/>
                </a:lnTo>
                <a:lnTo>
                  <a:pt x="0" y="1256652"/>
                </a:lnTo>
                <a:lnTo>
                  <a:pt x="0" y="0"/>
                </a:lnTo>
                <a:close/>
              </a:path>
            </a:pathLst>
          </a:custGeom>
          <a:blipFill>
            <a:blip r:embed="rId17"/>
            <a:stretch>
              <a:fillRect l="0" t="0" r="0" b="0"/>
            </a:stretch>
          </a:blipFill>
        </p:spPr>
      </p:sp>
      <p:sp>
        <p:nvSpPr>
          <p:cNvPr name="TextBox 36" id="36"/>
          <p:cNvSpPr txBox="true"/>
          <p:nvPr/>
        </p:nvSpPr>
        <p:spPr>
          <a:xfrm rot="0">
            <a:off x="165609" y="3527334"/>
            <a:ext cx="2845797" cy="1934844"/>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Thiết kế </a:t>
            </a:r>
            <a:r>
              <a:rPr lang="en-US" b="true" sz="2200" i="true">
                <a:solidFill>
                  <a:srgbClr val="DB719B"/>
                </a:solidFill>
                <a:latin typeface="Aileron Bold Italics"/>
                <a:ea typeface="Aileron Bold Italics"/>
                <a:cs typeface="Aileron Bold Italics"/>
                <a:sym typeface="Aileron Bold Italics"/>
              </a:rPr>
              <a:t>hệ thống dữ liệu </a:t>
            </a:r>
            <a:r>
              <a:rPr lang="en-US" sz="2200" b="true">
                <a:solidFill>
                  <a:srgbClr val="000000"/>
                </a:solidFill>
                <a:latin typeface="Aileron Bold"/>
                <a:ea typeface="Aileron Bold"/>
                <a:cs typeface="Aileron Bold"/>
                <a:sym typeface="Aileron Bold"/>
              </a:rPr>
              <a:t>li</a:t>
            </a:r>
            <a:r>
              <a:rPr lang="en-US" b="true" sz="2200">
                <a:solidFill>
                  <a:srgbClr val="000000"/>
                </a:solidFill>
                <a:latin typeface="Aileron Bold"/>
                <a:ea typeface="Aileron Bold"/>
                <a:cs typeface="Aileron Bold"/>
                <a:sym typeface="Aileron Bold"/>
              </a:rPr>
              <a:t>nh </a:t>
            </a:r>
            <a:r>
              <a:rPr lang="en-US" sz="2200" b="true">
                <a:solidFill>
                  <a:srgbClr val="000000"/>
                </a:solidFill>
                <a:latin typeface="Aileron Bold"/>
                <a:ea typeface="Aileron Bold"/>
                <a:cs typeface="Aileron Bold"/>
                <a:sym typeface="Aileron Bold"/>
              </a:rPr>
              <a:t>h</a:t>
            </a:r>
            <a:r>
              <a:rPr lang="en-US" b="true" sz="2200">
                <a:solidFill>
                  <a:srgbClr val="000000"/>
                </a:solidFill>
                <a:latin typeface="Aileron Bold"/>
                <a:ea typeface="Aileron Bold"/>
                <a:cs typeface="Aileron Bold"/>
                <a:sym typeface="Aileron Bold"/>
              </a:rPr>
              <a:t>o</a:t>
            </a:r>
            <a:r>
              <a:rPr lang="en-US" sz="2200" b="true">
                <a:solidFill>
                  <a:srgbClr val="000000"/>
                </a:solidFill>
                <a:latin typeface="Aileron Bold"/>
                <a:ea typeface="Aileron Bold"/>
                <a:cs typeface="Aileron Bold"/>
                <a:sym typeface="Aileron Bold"/>
              </a:rPr>
              <a:t>ạt,</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mở</a:t>
            </a:r>
            <a:r>
              <a:rPr lang="en-US" sz="2200" b="true">
                <a:solidFill>
                  <a:srgbClr val="000000"/>
                </a:solidFill>
                <a:latin typeface="Aileron Bold"/>
                <a:ea typeface="Aileron Bold"/>
                <a:cs typeface="Aileron Bold"/>
                <a:sym typeface="Aileron Bold"/>
              </a:rPr>
              <a:t> rộng, tối ư</a:t>
            </a:r>
            <a:r>
              <a:rPr lang="en-US" b="true" sz="2200">
                <a:solidFill>
                  <a:srgbClr val="000000"/>
                </a:solidFill>
                <a:latin typeface="Aileron Bold"/>
                <a:ea typeface="Aileron Bold"/>
                <a:cs typeface="Aileron Bold"/>
                <a:sym typeface="Aileron Bold"/>
              </a:rPr>
              <a:t>u c</a:t>
            </a:r>
            <a:r>
              <a:rPr lang="en-US" sz="2200" b="true">
                <a:solidFill>
                  <a:srgbClr val="000000"/>
                </a:solidFill>
                <a:latin typeface="Aileron Bold"/>
                <a:ea typeface="Aileron Bold"/>
                <a:cs typeface="Aileron Bold"/>
                <a:sym typeface="Aileron Bold"/>
              </a:rPr>
              <a:t>h</a:t>
            </a:r>
            <a:r>
              <a:rPr lang="en-US" b="true" sz="2200">
                <a:solidFill>
                  <a:srgbClr val="000000"/>
                </a:solidFill>
                <a:latin typeface="Aileron Bold"/>
                <a:ea typeface="Aileron Bold"/>
                <a:cs typeface="Aileron Bold"/>
                <a:sym typeface="Aileron Bold"/>
              </a:rPr>
              <a:t>i ph</a:t>
            </a:r>
            <a:r>
              <a:rPr lang="en-US" sz="2200" b="true">
                <a:solidFill>
                  <a:srgbClr val="000000"/>
                </a:solidFill>
                <a:latin typeface="Aileron Bold"/>
                <a:ea typeface="Aileron Bold"/>
                <a:cs typeface="Aileron Bold"/>
                <a:sym typeface="Aileron Bold"/>
              </a:rPr>
              <a:t>í</a:t>
            </a:r>
            <a:r>
              <a:rPr lang="en-US" sz="2200" b="true">
                <a:solidFill>
                  <a:srgbClr val="000000"/>
                </a:solidFill>
                <a:latin typeface="Aileron Bold"/>
                <a:ea typeface="Aileron Bold"/>
                <a:cs typeface="Aileron Bold"/>
                <a:sym typeface="Aileron Bold"/>
              </a:rPr>
              <a:t> và hiệu</a:t>
            </a:r>
            <a:r>
              <a:rPr lang="en-US" b="true" sz="2200">
                <a:solidFill>
                  <a:srgbClr val="000000"/>
                </a:solidFill>
                <a:latin typeface="Aileron Bold"/>
                <a:ea typeface="Aileron Bold"/>
                <a:cs typeface="Aileron Bold"/>
                <a:sym typeface="Aileron Bold"/>
              </a:rPr>
              <a:t> n</a:t>
            </a:r>
            <a:r>
              <a:rPr lang="en-US" sz="2200" b="true">
                <a:solidFill>
                  <a:srgbClr val="000000"/>
                </a:solidFill>
                <a:latin typeface="Aileron Bold"/>
                <a:ea typeface="Aileron Bold"/>
                <a:cs typeface="Aileron Bold"/>
                <a:sym typeface="Aileron Bold"/>
              </a:rPr>
              <a:t>ă</a:t>
            </a:r>
            <a:r>
              <a:rPr lang="en-US" b="true" sz="2200">
                <a:solidFill>
                  <a:srgbClr val="000000"/>
                </a:solidFill>
                <a:latin typeface="Aileron Bold"/>
                <a:ea typeface="Aileron Bold"/>
                <a:cs typeface="Aileron Bold"/>
                <a:sym typeface="Aileron Bold"/>
              </a:rPr>
              <a:t>ng</a:t>
            </a:r>
            <a:r>
              <a:rPr lang="en-US" sz="2200" b="true">
                <a:solidFill>
                  <a:srgbClr val="000000"/>
                </a:solidFill>
                <a:latin typeface="Aileron Bold"/>
                <a:ea typeface="Aileron Bold"/>
                <a:cs typeface="Aileron Bold"/>
                <a:sym typeface="Aileron Bold"/>
              </a:rPr>
              <a:t>.</a:t>
            </a:r>
          </a:p>
          <a:p>
            <a:pPr algn="ctr">
              <a:lnSpc>
                <a:spcPts val="3080"/>
              </a:lnSpc>
            </a:pPr>
          </a:p>
        </p:txBody>
      </p:sp>
      <p:sp>
        <p:nvSpPr>
          <p:cNvPr name="TextBox 37" id="37"/>
          <p:cNvSpPr txBox="true"/>
          <p:nvPr/>
        </p:nvSpPr>
        <p:spPr>
          <a:xfrm rot="0">
            <a:off x="3915249" y="3731671"/>
            <a:ext cx="2886845" cy="1934844"/>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Hỗ trợ </a:t>
            </a:r>
            <a:r>
              <a:rPr lang="en-US" b="true" sz="2200" i="true">
                <a:solidFill>
                  <a:srgbClr val="DB719B"/>
                </a:solidFill>
                <a:latin typeface="Aileron Bold Italics"/>
                <a:ea typeface="Aileron Bold Italics"/>
                <a:cs typeface="Aileron Bold Italics"/>
                <a:sym typeface="Aileron Bold Italics"/>
              </a:rPr>
              <a:t>dễ dàng mở rộng </a:t>
            </a:r>
            <a:r>
              <a:rPr lang="en-US" sz="2200" b="true">
                <a:solidFill>
                  <a:srgbClr val="000000"/>
                </a:solidFill>
                <a:latin typeface="Aileron Bold"/>
                <a:ea typeface="Aileron Bold"/>
                <a:cs typeface="Aileron Bold"/>
                <a:sym typeface="Aileron Bold"/>
              </a:rPr>
              <a:t>t</a:t>
            </a:r>
            <a:r>
              <a:rPr lang="en-US" b="true" sz="2200">
                <a:solidFill>
                  <a:srgbClr val="000000"/>
                </a:solidFill>
                <a:latin typeface="Aileron Bold"/>
                <a:ea typeface="Aileron Bold"/>
                <a:cs typeface="Aileron Bold"/>
                <a:sym typeface="Aileron Bold"/>
              </a:rPr>
              <a:t>heo</a:t>
            </a:r>
            <a:r>
              <a:rPr lang="en-US" sz="2200" b="true">
                <a:solidFill>
                  <a:srgbClr val="000000"/>
                </a:solidFill>
                <a:latin typeface="Aileron Bold"/>
                <a:ea typeface="Aileron Bold"/>
                <a:cs typeface="Aileron Bold"/>
                <a:sym typeface="Aileron Bold"/>
              </a:rPr>
              <a:t> sự tăng</a:t>
            </a:r>
            <a:r>
              <a:rPr lang="en-US" b="true" sz="2200">
                <a:solidFill>
                  <a:srgbClr val="000000"/>
                </a:solidFill>
                <a:latin typeface="Aileron Bold"/>
                <a:ea typeface="Aileron Bold"/>
                <a:cs typeface="Aileron Bold"/>
                <a:sym typeface="Aileron Bold"/>
              </a:rPr>
              <a:t> trưở</a:t>
            </a:r>
            <a:r>
              <a:rPr lang="en-US" sz="2200" b="true">
                <a:solidFill>
                  <a:srgbClr val="000000"/>
                </a:solidFill>
                <a:latin typeface="Aileron Bold"/>
                <a:ea typeface="Aileron Bold"/>
                <a:cs typeface="Aileron Bold"/>
                <a:sym typeface="Aileron Bold"/>
              </a:rPr>
              <a:t>ng</a:t>
            </a:r>
            <a:r>
              <a:rPr lang="en-US" sz="2200" b="true">
                <a:solidFill>
                  <a:srgbClr val="000000"/>
                </a:solidFill>
                <a:latin typeface="Aileron Bold"/>
                <a:ea typeface="Aileron Bold"/>
                <a:cs typeface="Aileron Bold"/>
                <a:sym typeface="Aileron Bold"/>
              </a:rPr>
              <a:t> của người dùng và</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dữ</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liệu.</a:t>
            </a:r>
          </a:p>
          <a:p>
            <a:pPr algn="ctr">
              <a:lnSpc>
                <a:spcPts val="3080"/>
              </a:lnSpc>
            </a:pPr>
          </a:p>
        </p:txBody>
      </p:sp>
      <p:sp>
        <p:nvSpPr>
          <p:cNvPr name="TextBox 38" id="38"/>
          <p:cNvSpPr txBox="true"/>
          <p:nvPr/>
        </p:nvSpPr>
        <p:spPr>
          <a:xfrm rot="0">
            <a:off x="2661334" y="7368507"/>
            <a:ext cx="5221920" cy="763269"/>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Giữ cân bằng giữa hiệu</a:t>
            </a:r>
            <a:r>
              <a:rPr lang="en-US" b="true" sz="2200">
                <a:solidFill>
                  <a:srgbClr val="000000"/>
                </a:solidFill>
                <a:latin typeface="Aileron Bold"/>
                <a:ea typeface="Aileron Bold"/>
                <a:cs typeface="Aileron Bold"/>
                <a:sym typeface="Aileron Bold"/>
              </a:rPr>
              <a:t> suấ</a:t>
            </a:r>
            <a:r>
              <a:rPr lang="en-US" sz="2200" b="true">
                <a:solidFill>
                  <a:srgbClr val="000000"/>
                </a:solidFill>
                <a:latin typeface="Aileron Bold"/>
                <a:ea typeface="Aileron Bold"/>
                <a:cs typeface="Aileron Bold"/>
                <a:sym typeface="Aileron Bold"/>
              </a:rPr>
              <a:t>t,</a:t>
            </a:r>
            <a:r>
              <a:rPr lang="en-US" b="true" sz="2200">
                <a:solidFill>
                  <a:srgbClr val="000000"/>
                </a:solidFill>
                <a:latin typeface="Aileron Bold"/>
                <a:ea typeface="Aileron Bold"/>
                <a:cs typeface="Aileron Bold"/>
                <a:sym typeface="Aileron Bold"/>
              </a:rPr>
              <a:t> chi </a:t>
            </a:r>
            <a:r>
              <a:rPr lang="en-US" sz="2200" b="true">
                <a:solidFill>
                  <a:srgbClr val="000000"/>
                </a:solidFill>
                <a:latin typeface="Aileron Bold"/>
                <a:ea typeface="Aileron Bold"/>
                <a:cs typeface="Aileron Bold"/>
                <a:sym typeface="Aileron Bold"/>
              </a:rPr>
              <a:t>phí</a:t>
            </a:r>
            <a:r>
              <a:rPr lang="en-US" b="true" sz="2200">
                <a:solidFill>
                  <a:srgbClr val="000000"/>
                </a:solidFill>
                <a:latin typeface="Aileron Bold"/>
                <a:ea typeface="Aileron Bold"/>
                <a:cs typeface="Aileron Bold"/>
                <a:sym typeface="Aileron Bold"/>
              </a:rPr>
              <a:t> và</a:t>
            </a:r>
            <a:r>
              <a:rPr lang="en-US" sz="2200" b="true">
                <a:solidFill>
                  <a:srgbClr val="000000"/>
                </a:solidFill>
                <a:latin typeface="Aileron Bold"/>
                <a:ea typeface="Aileron Bold"/>
                <a:cs typeface="Aileron Bold"/>
                <a:sym typeface="Aileron Bold"/>
              </a:rPr>
              <a:t> đ</a:t>
            </a:r>
            <a:r>
              <a:rPr lang="en-US" sz="2200" b="true">
                <a:solidFill>
                  <a:srgbClr val="000000"/>
                </a:solidFill>
                <a:latin typeface="Aileron Bold"/>
                <a:ea typeface="Aileron Bold"/>
                <a:cs typeface="Aileron Bold"/>
                <a:sym typeface="Aileron Bold"/>
              </a:rPr>
              <a:t>ộ</a:t>
            </a:r>
            <a:r>
              <a:rPr lang="en-US" b="true" sz="2200">
                <a:solidFill>
                  <a:srgbClr val="000000"/>
                </a:solidFill>
                <a:latin typeface="Aileron Bold"/>
                <a:ea typeface="Aileron Bold"/>
                <a:cs typeface="Aileron Bold"/>
                <a:sym typeface="Aileron Bold"/>
              </a:rPr>
              <a:t> phức</a:t>
            </a:r>
            <a:r>
              <a:rPr lang="en-US" sz="2200" b="true">
                <a:solidFill>
                  <a:srgbClr val="000000"/>
                </a:solidFill>
                <a:latin typeface="Aileron Bold"/>
                <a:ea typeface="Aileron Bold"/>
                <a:cs typeface="Aileron Bold"/>
                <a:sym typeface="Aileron Bold"/>
              </a:rPr>
              <a:t> tạp hệ </a:t>
            </a:r>
            <a:r>
              <a:rPr lang="en-US" b="true" sz="2200">
                <a:solidFill>
                  <a:srgbClr val="000000"/>
                </a:solidFill>
                <a:latin typeface="Aileron Bold"/>
                <a:ea typeface="Aileron Bold"/>
                <a:cs typeface="Aileron Bold"/>
                <a:sym typeface="Aileron Bold"/>
              </a:rPr>
              <a:t>t</a:t>
            </a:r>
            <a:r>
              <a:rPr lang="en-US" sz="2200" b="true">
                <a:solidFill>
                  <a:srgbClr val="000000"/>
                </a:solidFill>
                <a:latin typeface="Aileron Bold"/>
                <a:ea typeface="Aileron Bold"/>
                <a:cs typeface="Aileron Bold"/>
                <a:sym typeface="Aileron Bold"/>
              </a:rPr>
              <a:t>hố</a:t>
            </a:r>
            <a:r>
              <a:rPr lang="en-US" b="true" sz="2200">
                <a:solidFill>
                  <a:srgbClr val="000000"/>
                </a:solidFill>
                <a:latin typeface="Aileron Bold"/>
                <a:ea typeface="Aileron Bold"/>
                <a:cs typeface="Aileron Bold"/>
                <a:sym typeface="Aileron Bold"/>
              </a:rPr>
              <a:t>ng.</a:t>
            </a:r>
          </a:p>
        </p:txBody>
      </p:sp>
      <p:sp>
        <p:nvSpPr>
          <p:cNvPr name="TextBox 39" id="39"/>
          <p:cNvSpPr txBox="true"/>
          <p:nvPr/>
        </p:nvSpPr>
        <p:spPr>
          <a:xfrm rot="0">
            <a:off x="2661334" y="8800355"/>
            <a:ext cx="6482666" cy="1544319"/>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Đánh giá định kỳ kiến trúc, sử dụng kiến trúc microservices, event-driven để</a:t>
            </a:r>
            <a:r>
              <a:rPr lang="en-US" b="true" sz="2200">
                <a:solidFill>
                  <a:srgbClr val="000000"/>
                </a:solidFill>
                <a:latin typeface="Aileron Bold"/>
                <a:ea typeface="Aileron Bold"/>
                <a:cs typeface="Aileron Bold"/>
                <a:sym typeface="Aileron Bold"/>
              </a:rPr>
              <a:t> tăng tính l</a:t>
            </a:r>
            <a:r>
              <a:rPr lang="en-US" sz="2200" b="true">
                <a:solidFill>
                  <a:srgbClr val="000000"/>
                </a:solidFill>
                <a:latin typeface="Aileron Bold"/>
                <a:ea typeface="Aileron Bold"/>
                <a:cs typeface="Aileron Bold"/>
                <a:sym typeface="Aileron Bold"/>
              </a:rPr>
              <a:t>inh hoạ</a:t>
            </a:r>
            <a:r>
              <a:rPr lang="en-US" b="true" sz="2200">
                <a:solidFill>
                  <a:srgbClr val="000000"/>
                </a:solidFill>
                <a:latin typeface="Aileron Bold"/>
                <a:ea typeface="Aileron Bold"/>
                <a:cs typeface="Aileron Bold"/>
                <a:sym typeface="Aileron Bold"/>
              </a:rPr>
              <a:t>t.</a:t>
            </a:r>
          </a:p>
          <a:p>
            <a:pPr algn="ctr">
              <a:lnSpc>
                <a:spcPts val="3080"/>
              </a:lnSpc>
            </a:pPr>
          </a:p>
        </p:txBody>
      </p:sp>
      <p:sp>
        <p:nvSpPr>
          <p:cNvPr name="TextBox 40" id="40"/>
          <p:cNvSpPr txBox="true"/>
          <p:nvPr/>
        </p:nvSpPr>
        <p:spPr>
          <a:xfrm rot="0">
            <a:off x="11924363" y="1576510"/>
            <a:ext cx="3889088" cy="1153794"/>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Xâ</a:t>
            </a:r>
            <a:r>
              <a:rPr lang="en-US" b="true" sz="2200">
                <a:solidFill>
                  <a:srgbClr val="000000"/>
                </a:solidFill>
                <a:latin typeface="Aileron Bold"/>
                <a:ea typeface="Aileron Bold"/>
                <a:cs typeface="Aileron Bold"/>
                <a:sym typeface="Aileron Bold"/>
              </a:rPr>
              <a:t>y</a:t>
            </a:r>
            <a:r>
              <a:rPr lang="en-US" sz="2200" b="true">
                <a:solidFill>
                  <a:srgbClr val="000000"/>
                </a:solidFill>
                <a:latin typeface="Aileron Bold"/>
                <a:ea typeface="Aileron Bold"/>
                <a:cs typeface="Aileron Bold"/>
                <a:sym typeface="Aileron Bold"/>
              </a:rPr>
              <a:t> dựng k</a:t>
            </a:r>
            <a:r>
              <a:rPr lang="en-US" sz="2200" b="true">
                <a:solidFill>
                  <a:srgbClr val="000000"/>
                </a:solidFill>
                <a:latin typeface="Aileron Bold"/>
                <a:ea typeface="Aileron Bold"/>
                <a:cs typeface="Aileron Bold"/>
                <a:sym typeface="Aileron Bold"/>
              </a:rPr>
              <a:t>iến trúc phân lớ</a:t>
            </a:r>
            <a:r>
              <a:rPr lang="en-US" b="true" sz="2200">
                <a:solidFill>
                  <a:srgbClr val="000000"/>
                </a:solidFill>
                <a:latin typeface="Aileron Bold"/>
                <a:ea typeface="Aileron Bold"/>
                <a:cs typeface="Aileron Bold"/>
                <a:sym typeface="Aileron Bold"/>
              </a:rPr>
              <a:t>p rõ ràng</a:t>
            </a:r>
          </a:p>
          <a:p>
            <a:pPr algn="ctr">
              <a:lnSpc>
                <a:spcPts val="3080"/>
              </a:lnSpc>
            </a:pPr>
          </a:p>
        </p:txBody>
      </p:sp>
      <p:sp>
        <p:nvSpPr>
          <p:cNvPr name="TextBox 41" id="41"/>
          <p:cNvSpPr txBox="true"/>
          <p:nvPr/>
        </p:nvSpPr>
        <p:spPr>
          <a:xfrm rot="0">
            <a:off x="13868907" y="3765300"/>
            <a:ext cx="3889088" cy="1934844"/>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Phâ</a:t>
            </a:r>
            <a:r>
              <a:rPr lang="en-US" b="true" sz="2200">
                <a:solidFill>
                  <a:srgbClr val="000000"/>
                </a:solidFill>
                <a:latin typeface="Aileron Bold"/>
                <a:ea typeface="Aileron Bold"/>
                <a:cs typeface="Aileron Bold"/>
                <a:sym typeface="Aileron Bold"/>
              </a:rPr>
              <a:t>n</a:t>
            </a:r>
            <a:r>
              <a:rPr lang="en-US" sz="2200" b="true">
                <a:solidFill>
                  <a:srgbClr val="000000"/>
                </a:solidFill>
                <a:latin typeface="Aileron Bold"/>
                <a:ea typeface="Aileron Bold"/>
                <a:cs typeface="Aileron Bold"/>
                <a:sym typeface="Aileron Bold"/>
              </a:rPr>
              <a:t> tách rõ ràng giữa </a:t>
            </a:r>
            <a:r>
              <a:rPr lang="en-US" b="true" sz="2200" i="true">
                <a:solidFill>
                  <a:srgbClr val="DB719B"/>
                </a:solidFill>
                <a:latin typeface="Aileron Bold Italics"/>
                <a:ea typeface="Aileron Bold Italics"/>
                <a:cs typeface="Aileron Bold Italics"/>
                <a:sym typeface="Aileron Bold Italics"/>
              </a:rPr>
              <a:t>compute và storage </a:t>
            </a:r>
            <a:r>
              <a:rPr lang="en-US" b="true" sz="2200">
                <a:solidFill>
                  <a:srgbClr val="000000"/>
                </a:solidFill>
                <a:latin typeface="Aileron Bold"/>
                <a:ea typeface="Aileron Bold"/>
                <a:cs typeface="Aileron Bold"/>
                <a:sym typeface="Aileron Bold"/>
              </a:rPr>
              <a:t>(S</a:t>
            </a:r>
            <a:r>
              <a:rPr lang="en-US" sz="2200" b="true">
                <a:solidFill>
                  <a:srgbClr val="000000"/>
                </a:solidFill>
                <a:latin typeface="Aileron Bold"/>
                <a:ea typeface="Aileron Bold"/>
                <a:cs typeface="Aileron Bold"/>
                <a:sym typeface="Aileron Bold"/>
              </a:rPr>
              <a:t>nowflake,</a:t>
            </a:r>
            <a:r>
              <a:rPr lang="en-US" sz="2200" b="true">
                <a:solidFill>
                  <a:srgbClr val="000000"/>
                </a:solidFill>
                <a:latin typeface="Aileron Bold"/>
                <a:ea typeface="Aileron Bold"/>
                <a:cs typeface="Aileron Bold"/>
                <a:sym typeface="Aileron Bold"/>
              </a:rPr>
              <a:t> BigQuery) để</a:t>
            </a:r>
            <a:r>
              <a:rPr lang="en-US" b="true" sz="2200">
                <a:solidFill>
                  <a:srgbClr val="000000"/>
                </a:solidFill>
                <a:latin typeface="Aileron Bold"/>
                <a:ea typeface="Aileron Bold"/>
                <a:cs typeface="Aileron Bold"/>
                <a:sym typeface="Aileron Bold"/>
              </a:rPr>
              <a:t> tố</a:t>
            </a:r>
            <a:r>
              <a:rPr lang="en-US" sz="2200" b="true">
                <a:solidFill>
                  <a:srgbClr val="000000"/>
                </a:solidFill>
                <a:latin typeface="Aileron Bold"/>
                <a:ea typeface="Aileron Bold"/>
                <a:cs typeface="Aileron Bold"/>
                <a:sym typeface="Aileron Bold"/>
              </a:rPr>
              <a:t>i ưu chi phí</a:t>
            </a:r>
          </a:p>
          <a:p>
            <a:pPr algn="ctr">
              <a:lnSpc>
                <a:spcPts val="3080"/>
              </a:lnSpc>
            </a:pPr>
          </a:p>
        </p:txBody>
      </p:sp>
      <p:sp>
        <p:nvSpPr>
          <p:cNvPr name="TextBox 42" id="42"/>
          <p:cNvSpPr txBox="true"/>
          <p:nvPr/>
        </p:nvSpPr>
        <p:spPr>
          <a:xfrm rot="0">
            <a:off x="12173896" y="7009782"/>
            <a:ext cx="5703343" cy="1190160"/>
          </a:xfrm>
          <a:prstGeom prst="rect">
            <a:avLst/>
          </a:prstGeom>
        </p:spPr>
        <p:txBody>
          <a:bodyPr anchor="t" rtlCol="false" tIns="0" lIns="0" bIns="0" rIns="0">
            <a:spAutoFit/>
          </a:bodyPr>
          <a:lstStyle/>
          <a:p>
            <a:pPr algn="ctr">
              <a:lnSpc>
                <a:spcPts val="3175"/>
              </a:lnSpc>
            </a:pPr>
            <a:r>
              <a:rPr lang="en-US" sz="2268" b="true">
                <a:solidFill>
                  <a:srgbClr val="000000"/>
                </a:solidFill>
                <a:latin typeface="Aileron Bold"/>
                <a:ea typeface="Aileron Bold"/>
                <a:cs typeface="Aileron Bold"/>
                <a:sym typeface="Aileron Bold"/>
              </a:rPr>
              <a:t>Thiết</a:t>
            </a:r>
            <a:r>
              <a:rPr lang="en-US" b="true" sz="2268">
                <a:solidFill>
                  <a:srgbClr val="000000"/>
                </a:solidFill>
                <a:latin typeface="Aileron Bold"/>
                <a:ea typeface="Aileron Bold"/>
                <a:cs typeface="Aileron Bold"/>
                <a:sym typeface="Aileron Bold"/>
              </a:rPr>
              <a:t> </a:t>
            </a:r>
            <a:r>
              <a:rPr lang="en-US" sz="2268" b="true">
                <a:solidFill>
                  <a:srgbClr val="000000"/>
                </a:solidFill>
                <a:latin typeface="Aileron Bold"/>
                <a:ea typeface="Aileron Bold"/>
                <a:cs typeface="Aileron Bold"/>
                <a:sym typeface="Aileron Bold"/>
              </a:rPr>
              <a:t>kế </a:t>
            </a:r>
            <a:r>
              <a:rPr lang="en-US" b="true" sz="2268" i="true">
                <a:solidFill>
                  <a:srgbClr val="DB719B"/>
                </a:solidFill>
                <a:latin typeface="Aileron Bold Italics"/>
                <a:ea typeface="Aileron Bold Italics"/>
                <a:cs typeface="Aileron Bold Italics"/>
                <a:sym typeface="Aileron Bold Italics"/>
              </a:rPr>
              <a:t>partitioning, indexing </a:t>
            </a:r>
            <a:r>
              <a:rPr lang="en-US" sz="2268" b="true">
                <a:solidFill>
                  <a:srgbClr val="000000"/>
                </a:solidFill>
                <a:latin typeface="Aileron Bold"/>
                <a:ea typeface="Aileron Bold"/>
                <a:cs typeface="Aileron Bold"/>
                <a:sym typeface="Aileron Bold"/>
              </a:rPr>
              <a:t>phù</a:t>
            </a:r>
            <a:r>
              <a:rPr lang="en-US" b="true" sz="2268">
                <a:solidFill>
                  <a:srgbClr val="000000"/>
                </a:solidFill>
                <a:latin typeface="Aileron Bold"/>
                <a:ea typeface="Aileron Bold"/>
                <a:cs typeface="Aileron Bold"/>
                <a:sym typeface="Aileron Bold"/>
              </a:rPr>
              <a:t> h</a:t>
            </a:r>
            <a:r>
              <a:rPr lang="en-US" sz="2268" b="true">
                <a:solidFill>
                  <a:srgbClr val="000000"/>
                </a:solidFill>
                <a:latin typeface="Aileron Bold"/>
                <a:ea typeface="Aileron Bold"/>
                <a:cs typeface="Aileron Bold"/>
                <a:sym typeface="Aileron Bold"/>
              </a:rPr>
              <a:t>ợ</a:t>
            </a:r>
            <a:r>
              <a:rPr lang="en-US" sz="2268" b="true">
                <a:solidFill>
                  <a:srgbClr val="000000"/>
                </a:solidFill>
                <a:latin typeface="Aileron Bold"/>
                <a:ea typeface="Aileron Bold"/>
                <a:cs typeface="Aileron Bold"/>
                <a:sym typeface="Aileron Bold"/>
              </a:rPr>
              <a:t>p để tă</a:t>
            </a:r>
            <a:r>
              <a:rPr lang="en-US" b="true" sz="2268">
                <a:solidFill>
                  <a:srgbClr val="000000"/>
                </a:solidFill>
                <a:latin typeface="Aileron Bold"/>
                <a:ea typeface="Aileron Bold"/>
                <a:cs typeface="Aileron Bold"/>
                <a:sym typeface="Aileron Bold"/>
              </a:rPr>
              <a:t>ng</a:t>
            </a:r>
            <a:r>
              <a:rPr lang="en-US" sz="2268" b="true">
                <a:solidFill>
                  <a:srgbClr val="000000"/>
                </a:solidFill>
                <a:latin typeface="Aileron Bold"/>
                <a:ea typeface="Aileron Bold"/>
                <a:cs typeface="Aileron Bold"/>
                <a:sym typeface="Aileron Bold"/>
              </a:rPr>
              <a:t> tốc truy vấn và phân tích.</a:t>
            </a:r>
          </a:p>
          <a:p>
            <a:pPr algn="ctr">
              <a:lnSpc>
                <a:spcPts val="3175"/>
              </a:lnSpc>
            </a:pPr>
          </a:p>
        </p:txBody>
      </p:sp>
      <p:sp>
        <p:nvSpPr>
          <p:cNvPr name="TextBox 43" id="43"/>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39948" y="5487904"/>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36698">
            <a:off x="16099691" y="-413144"/>
            <a:ext cx="2587020" cy="2386526"/>
          </a:xfrm>
          <a:custGeom>
            <a:avLst/>
            <a:gdLst/>
            <a:ahLst/>
            <a:cxnLst/>
            <a:rect r="r" b="b" t="t" l="l"/>
            <a:pathLst>
              <a:path h="2386526" w="2587020">
                <a:moveTo>
                  <a:pt x="0" y="0"/>
                </a:moveTo>
                <a:lnTo>
                  <a:pt x="2587020" y="0"/>
                </a:lnTo>
                <a:lnTo>
                  <a:pt x="2587020" y="2386525"/>
                </a:lnTo>
                <a:lnTo>
                  <a:pt x="0" y="23865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4" id="4"/>
          <p:cNvGrpSpPr/>
          <p:nvPr/>
        </p:nvGrpSpPr>
        <p:grpSpPr>
          <a:xfrm rot="0">
            <a:off x="165609" y="137271"/>
            <a:ext cx="7315200" cy="1782857"/>
            <a:chOff x="0" y="0"/>
            <a:chExt cx="9753600" cy="2377143"/>
          </a:xfrm>
        </p:grpSpPr>
        <p:sp>
          <p:nvSpPr>
            <p:cNvPr name="Freeform 5" id="5"/>
            <p:cNvSpPr/>
            <p:nvPr/>
          </p:nvSpPr>
          <p:spPr>
            <a:xfrm flipH="false" flipV="false" rot="0">
              <a:off x="0" y="0"/>
              <a:ext cx="9753600" cy="2377143"/>
            </a:xfrm>
            <a:custGeom>
              <a:avLst/>
              <a:gdLst/>
              <a:ahLst/>
              <a:cxnLst/>
              <a:rect r="r" b="b" t="t" l="l"/>
              <a:pathLst>
                <a:path h="2377143" w="9753600">
                  <a:moveTo>
                    <a:pt x="0" y="0"/>
                  </a:moveTo>
                  <a:lnTo>
                    <a:pt x="9753600" y="0"/>
                  </a:lnTo>
                  <a:lnTo>
                    <a:pt x="9753600" y="2377143"/>
                  </a:lnTo>
                  <a:lnTo>
                    <a:pt x="0" y="2377143"/>
                  </a:lnTo>
                  <a:lnTo>
                    <a:pt x="0" y="0"/>
                  </a:lnTo>
                  <a:close/>
                </a:path>
              </a:pathLst>
            </a:custGeom>
            <a:blipFill>
              <a:blip r:embed="rId6">
                <a:extLst>
                  <a:ext uri="{96DAC541-7B7A-43D3-8B79-37D633B846F1}">
                    <asvg:svgBlip xmlns:asvg="http://schemas.microsoft.com/office/drawing/2016/SVG/main" r:embed="rId7"/>
                  </a:ext>
                </a:extLst>
              </a:blip>
              <a:stretch>
                <a:fillRect l="0" t="-61" r="0" b="-61"/>
              </a:stretch>
            </a:blipFill>
          </p:spPr>
        </p:sp>
        <p:sp>
          <p:nvSpPr>
            <p:cNvPr name="TextBox 6" id="6"/>
            <p:cNvSpPr txBox="true"/>
            <p:nvPr/>
          </p:nvSpPr>
          <p:spPr>
            <a:xfrm rot="0">
              <a:off x="1217454" y="383923"/>
              <a:ext cx="8258064" cy="997092"/>
            </a:xfrm>
            <a:prstGeom prst="rect">
              <a:avLst/>
            </a:prstGeom>
          </p:spPr>
          <p:txBody>
            <a:bodyPr anchor="t" rtlCol="false" tIns="0" lIns="0" bIns="0" rIns="0">
              <a:spAutoFit/>
            </a:bodyPr>
            <a:lstStyle/>
            <a:p>
              <a:pPr algn="ctr">
                <a:lnSpc>
                  <a:spcPts val="6294"/>
                </a:lnSpc>
                <a:spcBef>
                  <a:spcPct val="0"/>
                </a:spcBef>
              </a:pPr>
              <a:r>
                <a:rPr lang="en-US" b="true" sz="4495" i="true">
                  <a:solidFill>
                    <a:srgbClr val="000000"/>
                  </a:solidFill>
                  <a:latin typeface="Roboto Bold Italics"/>
                  <a:ea typeface="Roboto Bold Italics"/>
                  <a:cs typeface="Roboto Bold Italics"/>
                  <a:sym typeface="Roboto Bold Italics"/>
                </a:rPr>
                <a:t>Orchestration</a:t>
              </a:r>
            </a:p>
          </p:txBody>
        </p:sp>
      </p:grpSp>
      <p:grpSp>
        <p:nvGrpSpPr>
          <p:cNvPr name="Group 7" id="7"/>
          <p:cNvGrpSpPr/>
          <p:nvPr/>
        </p:nvGrpSpPr>
        <p:grpSpPr>
          <a:xfrm rot="0">
            <a:off x="17259300" y="9621299"/>
            <a:ext cx="998671" cy="665701"/>
            <a:chOff x="0" y="0"/>
            <a:chExt cx="263024" cy="175329"/>
          </a:xfrm>
        </p:grpSpPr>
        <p:sp>
          <p:nvSpPr>
            <p:cNvPr name="Freeform 8" id="8"/>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9" id="9"/>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1729997">
            <a:off x="8183682" y="415473"/>
            <a:ext cx="378239" cy="1226453"/>
          </a:xfrm>
          <a:custGeom>
            <a:avLst/>
            <a:gdLst/>
            <a:ahLst/>
            <a:cxnLst/>
            <a:rect r="r" b="b" t="t" l="l"/>
            <a:pathLst>
              <a:path h="1226453" w="378239">
                <a:moveTo>
                  <a:pt x="0" y="0"/>
                </a:moveTo>
                <a:lnTo>
                  <a:pt x="378239" y="0"/>
                </a:lnTo>
                <a:lnTo>
                  <a:pt x="378239" y="1226454"/>
                </a:lnTo>
                <a:lnTo>
                  <a:pt x="0" y="12264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6039948" y="394619"/>
            <a:ext cx="1718687" cy="1718687"/>
          </a:xfrm>
          <a:custGeom>
            <a:avLst/>
            <a:gdLst/>
            <a:ahLst/>
            <a:cxnLst/>
            <a:rect r="r" b="b" t="t" l="l"/>
            <a:pathLst>
              <a:path h="1718687" w="1718687">
                <a:moveTo>
                  <a:pt x="0" y="0"/>
                </a:moveTo>
                <a:lnTo>
                  <a:pt x="1718687" y="0"/>
                </a:lnTo>
                <a:lnTo>
                  <a:pt x="1718687" y="1718687"/>
                </a:lnTo>
                <a:lnTo>
                  <a:pt x="0" y="1718687"/>
                </a:lnTo>
                <a:lnTo>
                  <a:pt x="0" y="0"/>
                </a:lnTo>
                <a:close/>
              </a:path>
            </a:pathLst>
          </a:custGeom>
          <a:blipFill>
            <a:blip r:embed="rId10"/>
            <a:stretch>
              <a:fillRect l="0" t="0" r="0" b="0"/>
            </a:stretch>
          </a:blipFill>
        </p:spPr>
      </p:sp>
      <p:sp>
        <p:nvSpPr>
          <p:cNvPr name="AutoShape 12" id="12"/>
          <p:cNvSpPr/>
          <p:nvPr/>
        </p:nvSpPr>
        <p:spPr>
          <a:xfrm>
            <a:off x="0" y="6149955"/>
            <a:ext cx="10484818" cy="0"/>
          </a:xfrm>
          <a:prstGeom prst="line">
            <a:avLst/>
          </a:prstGeom>
          <a:ln cap="flat" w="38100">
            <a:solidFill>
              <a:srgbClr val="000000"/>
            </a:solidFill>
            <a:prstDash val="sysDash"/>
            <a:headEnd type="none" len="sm" w="sm"/>
            <a:tailEnd type="none" len="sm" w="sm"/>
          </a:ln>
        </p:spPr>
      </p:sp>
      <p:sp>
        <p:nvSpPr>
          <p:cNvPr name="AutoShape 13" id="13"/>
          <p:cNvSpPr/>
          <p:nvPr/>
        </p:nvSpPr>
        <p:spPr>
          <a:xfrm flipH="true">
            <a:off x="10484818" y="0"/>
            <a:ext cx="0" cy="10287000"/>
          </a:xfrm>
          <a:prstGeom prst="line">
            <a:avLst/>
          </a:prstGeom>
          <a:ln cap="flat" w="38100">
            <a:solidFill>
              <a:srgbClr val="000000"/>
            </a:solidFill>
            <a:prstDash val="sysDash"/>
            <a:headEnd type="none" len="sm" w="sm"/>
            <a:tailEnd type="none" len="sm" w="sm"/>
          </a:ln>
        </p:spPr>
      </p:sp>
      <p:grpSp>
        <p:nvGrpSpPr>
          <p:cNvPr name="Group 14" id="14"/>
          <p:cNvGrpSpPr/>
          <p:nvPr/>
        </p:nvGrpSpPr>
        <p:grpSpPr>
          <a:xfrm rot="0">
            <a:off x="6590551" y="1920129"/>
            <a:ext cx="3564502" cy="665687"/>
            <a:chOff x="0" y="0"/>
            <a:chExt cx="4752669" cy="887583"/>
          </a:xfrm>
        </p:grpSpPr>
        <p:grpSp>
          <p:nvGrpSpPr>
            <p:cNvPr name="Group 15" id="15"/>
            <p:cNvGrpSpPr/>
            <p:nvPr/>
          </p:nvGrpSpPr>
          <p:grpSpPr>
            <a:xfrm rot="0">
              <a:off x="0" y="0"/>
              <a:ext cx="4752669" cy="887583"/>
              <a:chOff x="0" y="0"/>
              <a:chExt cx="938799" cy="175325"/>
            </a:xfrm>
          </p:grpSpPr>
          <p:sp>
            <p:nvSpPr>
              <p:cNvPr name="Freeform 16" id="16"/>
              <p:cNvSpPr/>
              <p:nvPr/>
            </p:nvSpPr>
            <p:spPr>
              <a:xfrm flipH="false" flipV="false" rot="0">
                <a:off x="0" y="0"/>
                <a:ext cx="938799" cy="175325"/>
              </a:xfrm>
              <a:custGeom>
                <a:avLst/>
                <a:gdLst/>
                <a:ahLst/>
                <a:cxnLst/>
                <a:rect r="r" b="b" t="t" l="l"/>
                <a:pathLst>
                  <a:path h="175325" w="938799">
                    <a:moveTo>
                      <a:pt x="43439" y="0"/>
                    </a:moveTo>
                    <a:lnTo>
                      <a:pt x="895360" y="0"/>
                    </a:lnTo>
                    <a:cubicBezTo>
                      <a:pt x="919350" y="0"/>
                      <a:pt x="938799" y="19448"/>
                      <a:pt x="938799" y="43439"/>
                    </a:cubicBezTo>
                    <a:lnTo>
                      <a:pt x="938799" y="131886"/>
                    </a:lnTo>
                    <a:cubicBezTo>
                      <a:pt x="938799" y="155877"/>
                      <a:pt x="919350" y="175325"/>
                      <a:pt x="895360" y="175325"/>
                    </a:cubicBezTo>
                    <a:lnTo>
                      <a:pt x="43439" y="175325"/>
                    </a:lnTo>
                    <a:cubicBezTo>
                      <a:pt x="19448" y="175325"/>
                      <a:pt x="0" y="155877"/>
                      <a:pt x="0" y="131886"/>
                    </a:cubicBezTo>
                    <a:lnTo>
                      <a:pt x="0" y="43439"/>
                    </a:lnTo>
                    <a:cubicBezTo>
                      <a:pt x="0" y="19448"/>
                      <a:pt x="19448" y="0"/>
                      <a:pt x="43439" y="0"/>
                    </a:cubicBezTo>
                    <a:close/>
                  </a:path>
                </a:pathLst>
              </a:custGeom>
              <a:solidFill>
                <a:srgbClr val="D5A6BD"/>
              </a:solidFill>
            </p:spPr>
          </p:sp>
          <p:sp>
            <p:nvSpPr>
              <p:cNvPr name="TextBox 17" id="17"/>
              <p:cNvSpPr txBox="true"/>
              <p:nvPr/>
            </p:nvSpPr>
            <p:spPr>
              <a:xfrm>
                <a:off x="0" y="-47625"/>
                <a:ext cx="938799" cy="222950"/>
              </a:xfrm>
              <a:prstGeom prst="rect">
                <a:avLst/>
              </a:prstGeom>
            </p:spPr>
            <p:txBody>
              <a:bodyPr anchor="ctr" rtlCol="false" tIns="50800" lIns="50800" bIns="50800" rIns="50800"/>
              <a:lstStyle/>
              <a:p>
                <a:pPr algn="ctr">
                  <a:lnSpc>
                    <a:spcPts val="2800"/>
                  </a:lnSpc>
                </a:pPr>
              </a:p>
            </p:txBody>
          </p:sp>
        </p:grpSp>
        <p:sp>
          <p:nvSpPr>
            <p:cNvPr name="TextBox 18" id="18"/>
            <p:cNvSpPr txBox="true"/>
            <p:nvPr/>
          </p:nvSpPr>
          <p:spPr>
            <a:xfrm rot="0">
              <a:off x="187250" y="173071"/>
              <a:ext cx="4378169" cy="493816"/>
            </a:xfrm>
            <a:prstGeom prst="rect">
              <a:avLst/>
            </a:prstGeom>
          </p:spPr>
          <p:txBody>
            <a:bodyPr anchor="t" rtlCol="false" tIns="0" lIns="0" bIns="0" rIns="0">
              <a:spAutoFit/>
            </a:bodyPr>
            <a:lstStyle/>
            <a:p>
              <a:pPr algn="ctr">
                <a:lnSpc>
                  <a:spcPts val="3080"/>
                </a:lnSpc>
              </a:pPr>
              <a:r>
                <a:rPr lang="en-US" sz="2200" b="true">
                  <a:solidFill>
                    <a:srgbClr val="FFFFFF"/>
                  </a:solidFill>
                  <a:latin typeface="Roboto Bold"/>
                  <a:ea typeface="Roboto Bold"/>
                  <a:cs typeface="Roboto Bold"/>
                  <a:sym typeface="Roboto Bold"/>
                </a:rPr>
                <a:t>Vai trò &amp; tầm quan trọng</a:t>
              </a:r>
            </a:p>
          </p:txBody>
        </p:sp>
      </p:grpSp>
      <p:grpSp>
        <p:nvGrpSpPr>
          <p:cNvPr name="Group 19" id="19"/>
          <p:cNvGrpSpPr/>
          <p:nvPr/>
        </p:nvGrpSpPr>
        <p:grpSpPr>
          <a:xfrm rot="0">
            <a:off x="165609" y="6391720"/>
            <a:ext cx="3564502" cy="665687"/>
            <a:chOff x="0" y="0"/>
            <a:chExt cx="4752669" cy="887583"/>
          </a:xfrm>
        </p:grpSpPr>
        <p:grpSp>
          <p:nvGrpSpPr>
            <p:cNvPr name="Group 20" id="20"/>
            <p:cNvGrpSpPr/>
            <p:nvPr/>
          </p:nvGrpSpPr>
          <p:grpSpPr>
            <a:xfrm rot="0">
              <a:off x="0" y="0"/>
              <a:ext cx="4752669" cy="887583"/>
              <a:chOff x="0" y="0"/>
              <a:chExt cx="938799" cy="175325"/>
            </a:xfrm>
          </p:grpSpPr>
          <p:sp>
            <p:nvSpPr>
              <p:cNvPr name="Freeform 21" id="21"/>
              <p:cNvSpPr/>
              <p:nvPr/>
            </p:nvSpPr>
            <p:spPr>
              <a:xfrm flipH="false" flipV="false" rot="0">
                <a:off x="0" y="0"/>
                <a:ext cx="938799" cy="175325"/>
              </a:xfrm>
              <a:custGeom>
                <a:avLst/>
                <a:gdLst/>
                <a:ahLst/>
                <a:cxnLst/>
                <a:rect r="r" b="b" t="t" l="l"/>
                <a:pathLst>
                  <a:path h="175325" w="938799">
                    <a:moveTo>
                      <a:pt x="43439" y="0"/>
                    </a:moveTo>
                    <a:lnTo>
                      <a:pt x="895360" y="0"/>
                    </a:lnTo>
                    <a:cubicBezTo>
                      <a:pt x="919350" y="0"/>
                      <a:pt x="938799" y="19448"/>
                      <a:pt x="938799" y="43439"/>
                    </a:cubicBezTo>
                    <a:lnTo>
                      <a:pt x="938799" y="131886"/>
                    </a:lnTo>
                    <a:cubicBezTo>
                      <a:pt x="938799" y="155877"/>
                      <a:pt x="919350" y="175325"/>
                      <a:pt x="895360" y="175325"/>
                    </a:cubicBezTo>
                    <a:lnTo>
                      <a:pt x="43439" y="175325"/>
                    </a:lnTo>
                    <a:cubicBezTo>
                      <a:pt x="19448" y="175325"/>
                      <a:pt x="0" y="155877"/>
                      <a:pt x="0" y="131886"/>
                    </a:cubicBezTo>
                    <a:lnTo>
                      <a:pt x="0" y="43439"/>
                    </a:lnTo>
                    <a:cubicBezTo>
                      <a:pt x="0" y="19448"/>
                      <a:pt x="19448" y="0"/>
                      <a:pt x="43439" y="0"/>
                    </a:cubicBezTo>
                    <a:close/>
                  </a:path>
                </a:pathLst>
              </a:custGeom>
              <a:solidFill>
                <a:srgbClr val="D5A6BD"/>
              </a:solidFill>
            </p:spPr>
          </p:sp>
          <p:sp>
            <p:nvSpPr>
              <p:cNvPr name="TextBox 22" id="22"/>
              <p:cNvSpPr txBox="true"/>
              <p:nvPr/>
            </p:nvSpPr>
            <p:spPr>
              <a:xfrm>
                <a:off x="0" y="-47625"/>
                <a:ext cx="938799" cy="222950"/>
              </a:xfrm>
              <a:prstGeom prst="rect">
                <a:avLst/>
              </a:prstGeom>
            </p:spPr>
            <p:txBody>
              <a:bodyPr anchor="ctr" rtlCol="false" tIns="50800" lIns="50800" bIns="50800" rIns="50800"/>
              <a:lstStyle/>
              <a:p>
                <a:pPr algn="ctr">
                  <a:lnSpc>
                    <a:spcPts val="2800"/>
                  </a:lnSpc>
                </a:pPr>
              </a:p>
            </p:txBody>
          </p:sp>
        </p:grpSp>
        <p:sp>
          <p:nvSpPr>
            <p:cNvPr name="TextBox 23" id="23"/>
            <p:cNvSpPr txBox="true"/>
            <p:nvPr/>
          </p:nvSpPr>
          <p:spPr>
            <a:xfrm rot="0">
              <a:off x="187250" y="173071"/>
              <a:ext cx="4378169" cy="493816"/>
            </a:xfrm>
            <a:prstGeom prst="rect">
              <a:avLst/>
            </a:prstGeom>
          </p:spPr>
          <p:txBody>
            <a:bodyPr anchor="t" rtlCol="false" tIns="0" lIns="0" bIns="0" rIns="0">
              <a:spAutoFit/>
            </a:bodyPr>
            <a:lstStyle/>
            <a:p>
              <a:pPr algn="ctr">
                <a:lnSpc>
                  <a:spcPts val="3080"/>
                </a:lnSpc>
              </a:pPr>
              <a:r>
                <a:rPr lang="en-US" sz="2200" b="true">
                  <a:solidFill>
                    <a:srgbClr val="FFFFFF"/>
                  </a:solidFill>
                  <a:latin typeface="Roboto Bold"/>
                  <a:ea typeface="Roboto Bold"/>
                  <a:cs typeface="Roboto Bold"/>
                  <a:sym typeface="Roboto Bold"/>
                </a:rPr>
                <a:t>Thách thức &amp; giải pháp</a:t>
              </a:r>
            </a:p>
          </p:txBody>
        </p:sp>
      </p:grpSp>
      <p:sp>
        <p:nvSpPr>
          <p:cNvPr name="Freeform 24" id="24"/>
          <p:cNvSpPr/>
          <p:nvPr/>
        </p:nvSpPr>
        <p:spPr>
          <a:xfrm flipH="false" flipV="false" rot="0">
            <a:off x="840410" y="7276482"/>
            <a:ext cx="1107450" cy="1107450"/>
          </a:xfrm>
          <a:custGeom>
            <a:avLst/>
            <a:gdLst/>
            <a:ahLst/>
            <a:cxnLst/>
            <a:rect r="r" b="b" t="t" l="l"/>
            <a:pathLst>
              <a:path h="1107450" w="1107450">
                <a:moveTo>
                  <a:pt x="0" y="0"/>
                </a:moveTo>
                <a:lnTo>
                  <a:pt x="1107450" y="0"/>
                </a:lnTo>
                <a:lnTo>
                  <a:pt x="1107450" y="1107450"/>
                </a:lnTo>
                <a:lnTo>
                  <a:pt x="0" y="1107450"/>
                </a:lnTo>
                <a:lnTo>
                  <a:pt x="0" y="0"/>
                </a:lnTo>
                <a:close/>
              </a:path>
            </a:pathLst>
          </a:custGeom>
          <a:blipFill>
            <a:blip r:embed="rId11"/>
            <a:stretch>
              <a:fillRect l="0" t="0" r="0" b="0"/>
            </a:stretch>
          </a:blipFill>
        </p:spPr>
      </p:sp>
      <p:sp>
        <p:nvSpPr>
          <p:cNvPr name="Freeform 25" id="25"/>
          <p:cNvSpPr/>
          <p:nvPr/>
        </p:nvSpPr>
        <p:spPr>
          <a:xfrm flipH="false" flipV="false" rot="0">
            <a:off x="927338" y="9020555"/>
            <a:ext cx="933595" cy="933595"/>
          </a:xfrm>
          <a:custGeom>
            <a:avLst/>
            <a:gdLst/>
            <a:ahLst/>
            <a:cxnLst/>
            <a:rect r="r" b="b" t="t" l="l"/>
            <a:pathLst>
              <a:path h="933595" w="933595">
                <a:moveTo>
                  <a:pt x="0" y="0"/>
                </a:moveTo>
                <a:lnTo>
                  <a:pt x="933595" y="0"/>
                </a:lnTo>
                <a:lnTo>
                  <a:pt x="933595" y="933595"/>
                </a:lnTo>
                <a:lnTo>
                  <a:pt x="0" y="933595"/>
                </a:lnTo>
                <a:lnTo>
                  <a:pt x="0" y="0"/>
                </a:lnTo>
                <a:close/>
              </a:path>
            </a:pathLst>
          </a:custGeom>
          <a:blipFill>
            <a:blip r:embed="rId12"/>
            <a:stretch>
              <a:fillRect l="0" t="0" r="0" b="0"/>
            </a:stretch>
          </a:blipFill>
        </p:spPr>
      </p:sp>
      <p:grpSp>
        <p:nvGrpSpPr>
          <p:cNvPr name="Group 26" id="26"/>
          <p:cNvGrpSpPr/>
          <p:nvPr/>
        </p:nvGrpSpPr>
        <p:grpSpPr>
          <a:xfrm rot="0">
            <a:off x="10607045" y="137271"/>
            <a:ext cx="3564502" cy="665687"/>
            <a:chOff x="0" y="0"/>
            <a:chExt cx="4752669" cy="887583"/>
          </a:xfrm>
        </p:grpSpPr>
        <p:grpSp>
          <p:nvGrpSpPr>
            <p:cNvPr name="Group 27" id="27"/>
            <p:cNvGrpSpPr/>
            <p:nvPr/>
          </p:nvGrpSpPr>
          <p:grpSpPr>
            <a:xfrm rot="0">
              <a:off x="0" y="0"/>
              <a:ext cx="4752669" cy="887583"/>
              <a:chOff x="0" y="0"/>
              <a:chExt cx="938799" cy="175325"/>
            </a:xfrm>
          </p:grpSpPr>
          <p:sp>
            <p:nvSpPr>
              <p:cNvPr name="Freeform 28" id="28"/>
              <p:cNvSpPr/>
              <p:nvPr/>
            </p:nvSpPr>
            <p:spPr>
              <a:xfrm flipH="false" flipV="false" rot="0">
                <a:off x="0" y="0"/>
                <a:ext cx="938799" cy="175325"/>
              </a:xfrm>
              <a:custGeom>
                <a:avLst/>
                <a:gdLst/>
                <a:ahLst/>
                <a:cxnLst/>
                <a:rect r="r" b="b" t="t" l="l"/>
                <a:pathLst>
                  <a:path h="175325" w="938799">
                    <a:moveTo>
                      <a:pt x="43439" y="0"/>
                    </a:moveTo>
                    <a:lnTo>
                      <a:pt x="895360" y="0"/>
                    </a:lnTo>
                    <a:cubicBezTo>
                      <a:pt x="919350" y="0"/>
                      <a:pt x="938799" y="19448"/>
                      <a:pt x="938799" y="43439"/>
                    </a:cubicBezTo>
                    <a:lnTo>
                      <a:pt x="938799" y="131886"/>
                    </a:lnTo>
                    <a:cubicBezTo>
                      <a:pt x="938799" y="155877"/>
                      <a:pt x="919350" y="175325"/>
                      <a:pt x="895360" y="175325"/>
                    </a:cubicBezTo>
                    <a:lnTo>
                      <a:pt x="43439" y="175325"/>
                    </a:lnTo>
                    <a:cubicBezTo>
                      <a:pt x="19448" y="175325"/>
                      <a:pt x="0" y="155877"/>
                      <a:pt x="0" y="131886"/>
                    </a:cubicBezTo>
                    <a:lnTo>
                      <a:pt x="0" y="43439"/>
                    </a:lnTo>
                    <a:cubicBezTo>
                      <a:pt x="0" y="19448"/>
                      <a:pt x="19448" y="0"/>
                      <a:pt x="43439" y="0"/>
                    </a:cubicBezTo>
                    <a:close/>
                  </a:path>
                </a:pathLst>
              </a:custGeom>
              <a:solidFill>
                <a:srgbClr val="D5A6BD"/>
              </a:solidFill>
            </p:spPr>
          </p:sp>
          <p:sp>
            <p:nvSpPr>
              <p:cNvPr name="TextBox 29" id="29"/>
              <p:cNvSpPr txBox="true"/>
              <p:nvPr/>
            </p:nvSpPr>
            <p:spPr>
              <a:xfrm>
                <a:off x="0" y="-47625"/>
                <a:ext cx="938799" cy="222950"/>
              </a:xfrm>
              <a:prstGeom prst="rect">
                <a:avLst/>
              </a:prstGeom>
            </p:spPr>
            <p:txBody>
              <a:bodyPr anchor="ctr" rtlCol="false" tIns="50800" lIns="50800" bIns="50800" rIns="50800"/>
              <a:lstStyle/>
              <a:p>
                <a:pPr algn="ctr">
                  <a:lnSpc>
                    <a:spcPts val="2800"/>
                  </a:lnSpc>
                </a:pPr>
              </a:p>
            </p:txBody>
          </p:sp>
        </p:grpSp>
        <p:sp>
          <p:nvSpPr>
            <p:cNvPr name="TextBox 30" id="30"/>
            <p:cNvSpPr txBox="true"/>
            <p:nvPr/>
          </p:nvSpPr>
          <p:spPr>
            <a:xfrm rot="0">
              <a:off x="187250" y="173071"/>
              <a:ext cx="4378169" cy="493816"/>
            </a:xfrm>
            <a:prstGeom prst="rect">
              <a:avLst/>
            </a:prstGeom>
          </p:spPr>
          <p:txBody>
            <a:bodyPr anchor="t" rtlCol="false" tIns="0" lIns="0" bIns="0" rIns="0">
              <a:spAutoFit/>
            </a:bodyPr>
            <a:lstStyle/>
            <a:p>
              <a:pPr algn="ctr">
                <a:lnSpc>
                  <a:spcPts val="3080"/>
                </a:lnSpc>
              </a:pPr>
              <a:r>
                <a:rPr lang="en-US" sz="2200" b="true">
                  <a:solidFill>
                    <a:srgbClr val="FFFFFF"/>
                  </a:solidFill>
                  <a:latin typeface="Roboto Bold"/>
                  <a:ea typeface="Roboto Bold"/>
                  <a:cs typeface="Roboto Bold"/>
                  <a:sym typeface="Roboto Bold"/>
                </a:rPr>
                <a:t>Ứng dụng thực tế</a:t>
              </a:r>
            </a:p>
          </p:txBody>
        </p:sp>
      </p:grpSp>
      <p:sp>
        <p:nvSpPr>
          <p:cNvPr name="Freeform 31" id="31"/>
          <p:cNvSpPr/>
          <p:nvPr/>
        </p:nvSpPr>
        <p:spPr>
          <a:xfrm flipH="false" flipV="false" rot="0">
            <a:off x="4184831" y="2230882"/>
            <a:ext cx="1173841" cy="1173841"/>
          </a:xfrm>
          <a:custGeom>
            <a:avLst/>
            <a:gdLst/>
            <a:ahLst/>
            <a:cxnLst/>
            <a:rect r="r" b="b" t="t" l="l"/>
            <a:pathLst>
              <a:path h="1173841" w="1173841">
                <a:moveTo>
                  <a:pt x="0" y="0"/>
                </a:moveTo>
                <a:lnTo>
                  <a:pt x="1173841" y="0"/>
                </a:lnTo>
                <a:lnTo>
                  <a:pt x="1173841" y="1173841"/>
                </a:lnTo>
                <a:lnTo>
                  <a:pt x="0" y="1173841"/>
                </a:lnTo>
                <a:lnTo>
                  <a:pt x="0" y="0"/>
                </a:lnTo>
                <a:close/>
              </a:path>
            </a:pathLst>
          </a:custGeom>
          <a:blipFill>
            <a:blip r:embed="rId13"/>
            <a:stretch>
              <a:fillRect l="0" t="0" r="0" b="0"/>
            </a:stretch>
          </a:blipFill>
        </p:spPr>
      </p:sp>
      <p:sp>
        <p:nvSpPr>
          <p:cNvPr name="Freeform 32" id="32"/>
          <p:cNvSpPr/>
          <p:nvPr/>
        </p:nvSpPr>
        <p:spPr>
          <a:xfrm flipH="false" flipV="false" rot="0">
            <a:off x="12150860" y="4346484"/>
            <a:ext cx="1503606" cy="1503606"/>
          </a:xfrm>
          <a:custGeom>
            <a:avLst/>
            <a:gdLst/>
            <a:ahLst/>
            <a:cxnLst/>
            <a:rect r="r" b="b" t="t" l="l"/>
            <a:pathLst>
              <a:path h="1503606" w="1503606">
                <a:moveTo>
                  <a:pt x="0" y="0"/>
                </a:moveTo>
                <a:lnTo>
                  <a:pt x="1503606" y="0"/>
                </a:lnTo>
                <a:lnTo>
                  <a:pt x="1503606" y="1503606"/>
                </a:lnTo>
                <a:lnTo>
                  <a:pt x="0" y="1503606"/>
                </a:lnTo>
                <a:lnTo>
                  <a:pt x="0" y="0"/>
                </a:lnTo>
                <a:close/>
              </a:path>
            </a:pathLst>
          </a:custGeom>
          <a:blipFill>
            <a:blip r:embed="rId14"/>
            <a:stretch>
              <a:fillRect l="0" t="0" r="0" b="0"/>
            </a:stretch>
          </a:blipFill>
        </p:spPr>
      </p:sp>
      <p:sp>
        <p:nvSpPr>
          <p:cNvPr name="Freeform 33" id="33"/>
          <p:cNvSpPr/>
          <p:nvPr/>
        </p:nvSpPr>
        <p:spPr>
          <a:xfrm flipH="false" flipV="false" rot="0">
            <a:off x="1028700" y="2055885"/>
            <a:ext cx="1348838" cy="1348838"/>
          </a:xfrm>
          <a:custGeom>
            <a:avLst/>
            <a:gdLst/>
            <a:ahLst/>
            <a:cxnLst/>
            <a:rect r="r" b="b" t="t" l="l"/>
            <a:pathLst>
              <a:path h="1348838" w="1348838">
                <a:moveTo>
                  <a:pt x="0" y="0"/>
                </a:moveTo>
                <a:lnTo>
                  <a:pt x="1348838" y="0"/>
                </a:lnTo>
                <a:lnTo>
                  <a:pt x="1348838" y="1348838"/>
                </a:lnTo>
                <a:lnTo>
                  <a:pt x="0" y="1348838"/>
                </a:lnTo>
                <a:lnTo>
                  <a:pt x="0" y="0"/>
                </a:lnTo>
                <a:close/>
              </a:path>
            </a:pathLst>
          </a:custGeom>
          <a:blipFill>
            <a:blip r:embed="rId15"/>
            <a:stretch>
              <a:fillRect l="0" t="0" r="0" b="0"/>
            </a:stretch>
          </a:blipFill>
        </p:spPr>
      </p:sp>
      <p:sp>
        <p:nvSpPr>
          <p:cNvPr name="Freeform 34" id="34"/>
          <p:cNvSpPr/>
          <p:nvPr/>
        </p:nvSpPr>
        <p:spPr>
          <a:xfrm flipH="false" flipV="false" rot="0">
            <a:off x="10818193" y="1920129"/>
            <a:ext cx="1125723" cy="1125723"/>
          </a:xfrm>
          <a:custGeom>
            <a:avLst/>
            <a:gdLst/>
            <a:ahLst/>
            <a:cxnLst/>
            <a:rect r="r" b="b" t="t" l="l"/>
            <a:pathLst>
              <a:path h="1125723" w="1125723">
                <a:moveTo>
                  <a:pt x="0" y="0"/>
                </a:moveTo>
                <a:lnTo>
                  <a:pt x="1125722" y="0"/>
                </a:lnTo>
                <a:lnTo>
                  <a:pt x="1125722" y="1125722"/>
                </a:lnTo>
                <a:lnTo>
                  <a:pt x="0" y="1125722"/>
                </a:lnTo>
                <a:lnTo>
                  <a:pt x="0" y="0"/>
                </a:lnTo>
                <a:close/>
              </a:path>
            </a:pathLst>
          </a:custGeom>
          <a:blipFill>
            <a:blip r:embed="rId16"/>
            <a:stretch>
              <a:fillRect l="0" t="0" r="0" b="0"/>
            </a:stretch>
          </a:blipFill>
        </p:spPr>
      </p:sp>
      <p:sp>
        <p:nvSpPr>
          <p:cNvPr name="Freeform 35" id="35"/>
          <p:cNvSpPr/>
          <p:nvPr/>
        </p:nvSpPr>
        <p:spPr>
          <a:xfrm flipH="false" flipV="false" rot="0">
            <a:off x="10914256" y="6896612"/>
            <a:ext cx="933595" cy="933595"/>
          </a:xfrm>
          <a:custGeom>
            <a:avLst/>
            <a:gdLst/>
            <a:ahLst/>
            <a:cxnLst/>
            <a:rect r="r" b="b" t="t" l="l"/>
            <a:pathLst>
              <a:path h="933595" w="933595">
                <a:moveTo>
                  <a:pt x="0" y="0"/>
                </a:moveTo>
                <a:lnTo>
                  <a:pt x="933595" y="0"/>
                </a:lnTo>
                <a:lnTo>
                  <a:pt x="933595" y="933595"/>
                </a:lnTo>
                <a:lnTo>
                  <a:pt x="0" y="933595"/>
                </a:lnTo>
                <a:lnTo>
                  <a:pt x="0" y="0"/>
                </a:lnTo>
                <a:close/>
              </a:path>
            </a:pathLst>
          </a:custGeom>
          <a:blipFill>
            <a:blip r:embed="rId17"/>
            <a:stretch>
              <a:fillRect l="0" t="0" r="0" b="0"/>
            </a:stretch>
          </a:blipFill>
        </p:spPr>
      </p:sp>
      <p:sp>
        <p:nvSpPr>
          <p:cNvPr name="TextBox 36" id="36"/>
          <p:cNvSpPr txBox="true"/>
          <p:nvPr/>
        </p:nvSpPr>
        <p:spPr>
          <a:xfrm rot="0">
            <a:off x="524962" y="3527334"/>
            <a:ext cx="2845797" cy="2325369"/>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Quản lý </a:t>
            </a:r>
            <a:r>
              <a:rPr lang="en-US" b="true" sz="2200" i="true">
                <a:solidFill>
                  <a:srgbClr val="DB719B"/>
                </a:solidFill>
                <a:latin typeface="Aileron Bold Italics"/>
                <a:ea typeface="Aileron Bold Italics"/>
                <a:cs typeface="Aileron Bold Italics"/>
                <a:sym typeface="Aileron Bold Italics"/>
              </a:rPr>
              <a:t>luồng công việc ETL</a:t>
            </a:r>
            <a:r>
              <a:rPr lang="en-US" sz="2200" b="true">
                <a:solidFill>
                  <a:srgbClr val="000000"/>
                </a:solidFill>
                <a:latin typeface="Aileron Bold"/>
                <a:ea typeface="Aileron Bold"/>
                <a:cs typeface="Aileron Bold"/>
                <a:sym typeface="Aileron Bold"/>
              </a:rPr>
              <a:t>, </a:t>
            </a:r>
            <a:r>
              <a:rPr lang="en-US" b="true" sz="2200" i="true">
                <a:solidFill>
                  <a:srgbClr val="DB719B"/>
                </a:solidFill>
                <a:latin typeface="Aileron Bold Italics"/>
                <a:ea typeface="Aileron Bold Italics"/>
                <a:cs typeface="Aileron Bold Italics"/>
                <a:sym typeface="Aileron Bold Italics"/>
              </a:rPr>
              <a:t>xử lý dữ liệu và mô hình </a:t>
            </a:r>
            <a:r>
              <a:rPr lang="en-US" b="true" sz="2200">
                <a:solidFill>
                  <a:srgbClr val="000000"/>
                </a:solidFill>
                <a:latin typeface="Aileron Bold"/>
                <a:ea typeface="Aileron Bold"/>
                <a:cs typeface="Aileron Bold"/>
                <a:sym typeface="Aileron Bold"/>
              </a:rPr>
              <a:t>đả</a:t>
            </a:r>
            <a:r>
              <a:rPr lang="en-US" sz="2200" b="true">
                <a:solidFill>
                  <a:srgbClr val="000000"/>
                </a:solidFill>
                <a:latin typeface="Aileron Bold"/>
                <a:ea typeface="Aileron Bold"/>
                <a:cs typeface="Aileron Bold"/>
                <a:sym typeface="Aileron Bold"/>
              </a:rPr>
              <a:t>m</a:t>
            </a:r>
            <a:r>
              <a:rPr lang="en-US" sz="2200" b="true">
                <a:solidFill>
                  <a:srgbClr val="000000"/>
                </a:solidFill>
                <a:latin typeface="Aileron Bold"/>
                <a:ea typeface="Aileron Bold"/>
                <a:cs typeface="Aileron Bold"/>
                <a:sym typeface="Aileron Bold"/>
              </a:rPr>
              <a:t> bảo thứ tự</a:t>
            </a:r>
            <a:r>
              <a:rPr lang="en-US" b="true" sz="2200">
                <a:solidFill>
                  <a:srgbClr val="000000"/>
                </a:solidFill>
                <a:latin typeface="Aileron Bold"/>
                <a:ea typeface="Aileron Bold"/>
                <a:cs typeface="Aileron Bold"/>
                <a:sym typeface="Aileron Bold"/>
              </a:rPr>
              <a:t> c</a:t>
            </a:r>
            <a:r>
              <a:rPr lang="en-US" sz="2200" b="true">
                <a:solidFill>
                  <a:srgbClr val="000000"/>
                </a:solidFill>
                <a:latin typeface="Aileron Bold"/>
                <a:ea typeface="Aileron Bold"/>
                <a:cs typeface="Aileron Bold"/>
                <a:sym typeface="Aileron Bold"/>
              </a:rPr>
              <a:t>hạy, tá</a:t>
            </a:r>
            <a:r>
              <a:rPr lang="en-US" b="true" sz="2200">
                <a:solidFill>
                  <a:srgbClr val="000000"/>
                </a:solidFill>
                <a:latin typeface="Aileron Bold"/>
                <a:ea typeface="Aileron Bold"/>
                <a:cs typeface="Aileron Bold"/>
                <a:sym typeface="Aileron Bold"/>
              </a:rPr>
              <a:t>i thực</a:t>
            </a:r>
            <a:r>
              <a:rPr lang="en-US" sz="2200" b="true">
                <a:solidFill>
                  <a:srgbClr val="000000"/>
                </a:solidFill>
                <a:latin typeface="Aileron Bold"/>
                <a:ea typeface="Aileron Bold"/>
                <a:cs typeface="Aileron Bold"/>
                <a:sym typeface="Aileron Bold"/>
              </a:rPr>
              <a:t> thi khi</a:t>
            </a:r>
            <a:r>
              <a:rPr lang="en-US" b="true" sz="2200">
                <a:solidFill>
                  <a:srgbClr val="000000"/>
                </a:solidFill>
                <a:latin typeface="Aileron Bold"/>
                <a:ea typeface="Aileron Bold"/>
                <a:cs typeface="Aileron Bold"/>
                <a:sym typeface="Aileron Bold"/>
              </a:rPr>
              <a:t> lỗi</a:t>
            </a:r>
            <a:r>
              <a:rPr lang="en-US" sz="2200" b="true">
                <a:solidFill>
                  <a:srgbClr val="000000"/>
                </a:solidFill>
                <a:latin typeface="Aileron Bold"/>
                <a:ea typeface="Aileron Bold"/>
                <a:cs typeface="Aileron Bold"/>
                <a:sym typeface="Aileron Bold"/>
              </a:rPr>
              <a:t>.</a:t>
            </a:r>
          </a:p>
          <a:p>
            <a:pPr algn="ctr">
              <a:lnSpc>
                <a:spcPts val="3080"/>
              </a:lnSpc>
            </a:pPr>
          </a:p>
        </p:txBody>
      </p:sp>
      <p:sp>
        <p:nvSpPr>
          <p:cNvPr name="TextBox 37" id="37"/>
          <p:cNvSpPr txBox="true"/>
          <p:nvPr/>
        </p:nvSpPr>
        <p:spPr>
          <a:xfrm rot="0">
            <a:off x="3703706" y="3599181"/>
            <a:ext cx="2886845" cy="1544319"/>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Giúp </a:t>
            </a:r>
            <a:r>
              <a:rPr lang="en-US" b="true" sz="2200" i="true">
                <a:solidFill>
                  <a:srgbClr val="DB719B"/>
                </a:solidFill>
                <a:latin typeface="Aileron Bold Italics"/>
                <a:ea typeface="Aileron Bold Italics"/>
                <a:cs typeface="Aileron Bold Italics"/>
                <a:sym typeface="Aileron Bold Italics"/>
              </a:rPr>
              <a:t>tự động hóa </a:t>
            </a:r>
            <a:r>
              <a:rPr lang="en-US" b="true" sz="2200">
                <a:solidFill>
                  <a:srgbClr val="000000"/>
                </a:solidFill>
                <a:latin typeface="Aileron Bold"/>
                <a:ea typeface="Aileron Bold"/>
                <a:cs typeface="Aileron Bold"/>
                <a:sym typeface="Aileron Bold"/>
              </a:rPr>
              <a:t>pipeline, </a:t>
            </a:r>
            <a:r>
              <a:rPr lang="en-US" b="true" sz="2200" i="true">
                <a:solidFill>
                  <a:srgbClr val="DB719B"/>
                </a:solidFill>
                <a:latin typeface="Aileron Bold Italics"/>
                <a:ea typeface="Aileron Bold Italics"/>
                <a:cs typeface="Aileron Bold Italics"/>
                <a:sym typeface="Aileron Bold Italics"/>
              </a:rPr>
              <a:t>giảm thiểu thao tác </a:t>
            </a:r>
            <a:r>
              <a:rPr lang="en-US" b="true" sz="2200">
                <a:solidFill>
                  <a:srgbClr val="000000"/>
                </a:solidFill>
                <a:latin typeface="Aileron Bold"/>
                <a:ea typeface="Aileron Bold"/>
                <a:cs typeface="Aileron Bold"/>
                <a:sym typeface="Aileron Bold"/>
              </a:rPr>
              <a:t>th</a:t>
            </a:r>
            <a:r>
              <a:rPr lang="en-US" sz="2200" b="true">
                <a:solidFill>
                  <a:srgbClr val="000000"/>
                </a:solidFill>
                <a:latin typeface="Aileron Bold"/>
                <a:ea typeface="Aileron Bold"/>
                <a:cs typeface="Aileron Bold"/>
                <a:sym typeface="Aileron Bold"/>
              </a:rPr>
              <a:t>ủ công</a:t>
            </a:r>
            <a:r>
              <a:rPr lang="en-US" sz="2200" b="true">
                <a:solidFill>
                  <a:srgbClr val="000000"/>
                </a:solidFill>
                <a:latin typeface="Aileron Bold"/>
                <a:ea typeface="Aileron Bold"/>
                <a:cs typeface="Aileron Bold"/>
                <a:sym typeface="Aileron Bold"/>
              </a:rPr>
              <a:t>.</a:t>
            </a:r>
          </a:p>
          <a:p>
            <a:pPr algn="ctr">
              <a:lnSpc>
                <a:spcPts val="3080"/>
              </a:lnSpc>
            </a:pPr>
          </a:p>
        </p:txBody>
      </p:sp>
      <p:sp>
        <p:nvSpPr>
          <p:cNvPr name="TextBox 38" id="38"/>
          <p:cNvSpPr txBox="true"/>
          <p:nvPr/>
        </p:nvSpPr>
        <p:spPr>
          <a:xfrm rot="0">
            <a:off x="2661334" y="7368507"/>
            <a:ext cx="5221920" cy="763269"/>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 Xử lý luồng công việc phức</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tạp</a:t>
            </a:r>
            <a:r>
              <a:rPr lang="en-US" b="true" sz="2200">
                <a:solidFill>
                  <a:srgbClr val="000000"/>
                </a:solidFill>
                <a:latin typeface="Aileron Bold"/>
                <a:ea typeface="Aileron Bold"/>
                <a:cs typeface="Aileron Bold"/>
                <a:sym typeface="Aileron Bold"/>
              </a:rPr>
              <a:t> với nhiều bước và</a:t>
            </a:r>
            <a:r>
              <a:rPr lang="en-US" sz="2200" b="true">
                <a:solidFill>
                  <a:srgbClr val="000000"/>
                </a:solidFill>
                <a:latin typeface="Aileron Bold"/>
                <a:ea typeface="Aileron Bold"/>
                <a:cs typeface="Aileron Bold"/>
                <a:sym typeface="Aileron Bold"/>
              </a:rPr>
              <a:t> </a:t>
            </a:r>
            <a:r>
              <a:rPr lang="en-US" b="true" sz="2200">
                <a:solidFill>
                  <a:srgbClr val="000000"/>
                </a:solidFill>
                <a:latin typeface="Aileron Bold"/>
                <a:ea typeface="Aileron Bold"/>
                <a:cs typeface="Aileron Bold"/>
                <a:sym typeface="Aileron Bold"/>
              </a:rPr>
              <a:t>phụ</a:t>
            </a:r>
            <a:r>
              <a:rPr lang="en-US" sz="2200" b="true">
                <a:solidFill>
                  <a:srgbClr val="000000"/>
                </a:solidFill>
                <a:latin typeface="Aileron Bold"/>
                <a:ea typeface="Aileron Bold"/>
                <a:cs typeface="Aileron Bold"/>
                <a:sym typeface="Aileron Bold"/>
              </a:rPr>
              <a:t> thuộc đa c</a:t>
            </a:r>
            <a:r>
              <a:rPr lang="en-US" sz="2200" b="true">
                <a:solidFill>
                  <a:srgbClr val="000000"/>
                </a:solidFill>
                <a:latin typeface="Aileron Bold"/>
                <a:ea typeface="Aileron Bold"/>
                <a:cs typeface="Aileron Bold"/>
                <a:sym typeface="Aileron Bold"/>
              </a:rPr>
              <a:t>hiều</a:t>
            </a:r>
            <a:r>
              <a:rPr lang="en-US" b="true" sz="2200">
                <a:solidFill>
                  <a:srgbClr val="000000"/>
                </a:solidFill>
                <a:latin typeface="Aileron Bold"/>
                <a:ea typeface="Aileron Bold"/>
                <a:cs typeface="Aileron Bold"/>
                <a:sym typeface="Aileron Bold"/>
              </a:rPr>
              <a:t>.</a:t>
            </a:r>
          </a:p>
        </p:txBody>
      </p:sp>
      <p:sp>
        <p:nvSpPr>
          <p:cNvPr name="TextBox 39" id="39"/>
          <p:cNvSpPr txBox="true"/>
          <p:nvPr/>
        </p:nvSpPr>
        <p:spPr>
          <a:xfrm rot="0">
            <a:off x="2661334" y="8800355"/>
            <a:ext cx="6482666" cy="1153794"/>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Thiết kế workflow rõ ràng, sử dụng DAG (directed acyclic graph) để</a:t>
            </a:r>
            <a:r>
              <a:rPr lang="en-US" b="true" sz="2200">
                <a:solidFill>
                  <a:srgbClr val="000000"/>
                </a:solidFill>
                <a:latin typeface="Aileron Bold"/>
                <a:ea typeface="Aileron Bold"/>
                <a:cs typeface="Aileron Bold"/>
                <a:sym typeface="Aileron Bold"/>
              </a:rPr>
              <a:t> quản lý p</a:t>
            </a:r>
            <a:r>
              <a:rPr lang="en-US" sz="2200" b="true">
                <a:solidFill>
                  <a:srgbClr val="000000"/>
                </a:solidFill>
                <a:latin typeface="Aileron Bold"/>
                <a:ea typeface="Aileron Bold"/>
                <a:cs typeface="Aileron Bold"/>
                <a:sym typeface="Aileron Bold"/>
              </a:rPr>
              <a:t>hụ thuộc</a:t>
            </a:r>
            <a:r>
              <a:rPr lang="en-US" b="true" sz="2200">
                <a:solidFill>
                  <a:srgbClr val="000000"/>
                </a:solidFill>
                <a:latin typeface="Aileron Bold"/>
                <a:ea typeface="Aileron Bold"/>
                <a:cs typeface="Aileron Bold"/>
                <a:sym typeface="Aileron Bold"/>
              </a:rPr>
              <a:t>.</a:t>
            </a:r>
          </a:p>
          <a:p>
            <a:pPr algn="ctr">
              <a:lnSpc>
                <a:spcPts val="3080"/>
              </a:lnSpc>
            </a:pPr>
          </a:p>
        </p:txBody>
      </p:sp>
      <p:sp>
        <p:nvSpPr>
          <p:cNvPr name="TextBox 40" id="40"/>
          <p:cNvSpPr txBox="true"/>
          <p:nvPr/>
        </p:nvSpPr>
        <p:spPr>
          <a:xfrm rot="0">
            <a:off x="12150860" y="1882029"/>
            <a:ext cx="3889088" cy="1934844"/>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Sử dụng </a:t>
            </a:r>
            <a:r>
              <a:rPr lang="en-US" b="true" sz="2200" i="true">
                <a:solidFill>
                  <a:srgbClr val="DB719B"/>
                </a:solidFill>
                <a:latin typeface="Aileron Bold Italics"/>
                <a:ea typeface="Aileron Bold Italics"/>
                <a:cs typeface="Aileron Bold Italics"/>
                <a:sym typeface="Aileron Bold Italics"/>
              </a:rPr>
              <a:t>Apache Airflow, Prefect hoặc Luigi </a:t>
            </a:r>
            <a:r>
              <a:rPr lang="en-US" sz="2200" b="true">
                <a:solidFill>
                  <a:srgbClr val="000000"/>
                </a:solidFill>
                <a:latin typeface="Aileron Bold"/>
                <a:ea typeface="Aileron Bold"/>
                <a:cs typeface="Aileron Bold"/>
                <a:sym typeface="Aileron Bold"/>
              </a:rPr>
              <a:t>để thiết kế workflow cho</a:t>
            </a:r>
            <a:r>
              <a:rPr lang="en-US" b="true" sz="2200">
                <a:solidFill>
                  <a:srgbClr val="000000"/>
                </a:solidFill>
                <a:latin typeface="Aileron Bold"/>
                <a:ea typeface="Aileron Bold"/>
                <a:cs typeface="Aileron Bold"/>
                <a:sym typeface="Aileron Bold"/>
              </a:rPr>
              <a:t> ingestion, transformation, serving.</a:t>
            </a:r>
          </a:p>
          <a:p>
            <a:pPr algn="ctr">
              <a:lnSpc>
                <a:spcPts val="3080"/>
              </a:lnSpc>
            </a:pPr>
          </a:p>
        </p:txBody>
      </p:sp>
      <p:sp>
        <p:nvSpPr>
          <p:cNvPr name="TextBox 41" id="41"/>
          <p:cNvSpPr txBox="true"/>
          <p:nvPr/>
        </p:nvSpPr>
        <p:spPr>
          <a:xfrm rot="0">
            <a:off x="13846512" y="4308384"/>
            <a:ext cx="3889088" cy="1544319"/>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Tích hợp</a:t>
            </a:r>
            <a:r>
              <a:rPr lang="en-US" b="true" sz="2200" i="true">
                <a:solidFill>
                  <a:srgbClr val="DB719B"/>
                </a:solidFill>
                <a:latin typeface="Aileron Bold Italics"/>
                <a:ea typeface="Aileron Bold Italics"/>
                <a:cs typeface="Aileron Bold Italics"/>
                <a:sym typeface="Aileron Bold Italics"/>
              </a:rPr>
              <a:t> giám sát trạng thái, alert</a:t>
            </a:r>
            <a:r>
              <a:rPr lang="en-US" sz="2200" b="true">
                <a:solidFill>
                  <a:srgbClr val="000000"/>
                </a:solidFill>
                <a:latin typeface="Aileron Bold"/>
                <a:ea typeface="Aileron Bold"/>
                <a:cs typeface="Aileron Bold"/>
                <a:sym typeface="Aileron Bold"/>
              </a:rPr>
              <a:t> khi pipel</a:t>
            </a:r>
            <a:r>
              <a:rPr lang="en-US" sz="2200" b="true">
                <a:solidFill>
                  <a:srgbClr val="000000"/>
                </a:solidFill>
                <a:latin typeface="Aileron Bold"/>
                <a:ea typeface="Aileron Bold"/>
                <a:cs typeface="Aileron Bold"/>
                <a:sym typeface="Aileron Bold"/>
              </a:rPr>
              <a:t>ine gặp</a:t>
            </a:r>
            <a:r>
              <a:rPr lang="en-US" b="true" sz="2200">
                <a:solidFill>
                  <a:srgbClr val="000000"/>
                </a:solidFill>
                <a:latin typeface="Aileron Bold"/>
                <a:ea typeface="Aileron Bold"/>
                <a:cs typeface="Aileron Bold"/>
                <a:sym typeface="Aileron Bold"/>
              </a:rPr>
              <a:t> lỗ</a:t>
            </a:r>
            <a:r>
              <a:rPr lang="en-US" sz="2200" b="true">
                <a:solidFill>
                  <a:srgbClr val="000000"/>
                </a:solidFill>
                <a:latin typeface="Aileron Bold"/>
                <a:ea typeface="Aileron Bold"/>
                <a:cs typeface="Aileron Bold"/>
                <a:sym typeface="Aileron Bold"/>
              </a:rPr>
              <a:t>i hoặc chậm trễ.</a:t>
            </a:r>
          </a:p>
          <a:p>
            <a:pPr algn="ctr">
              <a:lnSpc>
                <a:spcPts val="3080"/>
              </a:lnSpc>
            </a:pPr>
          </a:p>
        </p:txBody>
      </p:sp>
      <p:sp>
        <p:nvSpPr>
          <p:cNvPr name="TextBox 42" id="42"/>
          <p:cNvSpPr txBox="true"/>
          <p:nvPr/>
        </p:nvSpPr>
        <p:spPr>
          <a:xfrm rot="0">
            <a:off x="12173896" y="7009782"/>
            <a:ext cx="5703343" cy="1190160"/>
          </a:xfrm>
          <a:prstGeom prst="rect">
            <a:avLst/>
          </a:prstGeom>
        </p:spPr>
        <p:txBody>
          <a:bodyPr anchor="t" rtlCol="false" tIns="0" lIns="0" bIns="0" rIns="0">
            <a:spAutoFit/>
          </a:bodyPr>
          <a:lstStyle/>
          <a:p>
            <a:pPr algn="ctr">
              <a:lnSpc>
                <a:spcPts val="3175"/>
              </a:lnSpc>
            </a:pPr>
            <a:r>
              <a:rPr lang="en-US" sz="2268" b="true">
                <a:solidFill>
                  <a:srgbClr val="000000"/>
                </a:solidFill>
                <a:latin typeface="Aileron Bold"/>
                <a:ea typeface="Aileron Bold"/>
                <a:cs typeface="Aileron Bold"/>
                <a:sym typeface="Aileron Bold"/>
              </a:rPr>
              <a:t>Hỗ trợ chạy </a:t>
            </a:r>
            <a:r>
              <a:rPr lang="en-US" b="true" sz="2268" i="true">
                <a:solidFill>
                  <a:srgbClr val="DB719B"/>
                </a:solidFill>
                <a:latin typeface="Aileron Bold Italics"/>
                <a:ea typeface="Aileron Bold Italics"/>
                <a:cs typeface="Aileron Bold Italics"/>
                <a:sym typeface="Aileron Bold Italics"/>
              </a:rPr>
              <a:t>theo lịch, theo trigger sự kiện</a:t>
            </a:r>
            <a:r>
              <a:rPr lang="en-US" sz="2268" b="true">
                <a:solidFill>
                  <a:srgbClr val="000000"/>
                </a:solidFill>
                <a:latin typeface="Aileron Bold"/>
                <a:ea typeface="Aileron Bold"/>
                <a:cs typeface="Aileron Bold"/>
                <a:sym typeface="Aileron Bold"/>
              </a:rPr>
              <a:t>, và </a:t>
            </a:r>
            <a:r>
              <a:rPr lang="en-US" b="true" sz="2268">
                <a:solidFill>
                  <a:srgbClr val="000000"/>
                </a:solidFill>
                <a:latin typeface="Aileron Bold"/>
                <a:ea typeface="Aileron Bold"/>
                <a:cs typeface="Aileron Bold"/>
                <a:sym typeface="Aileron Bold"/>
              </a:rPr>
              <a:t>x</a:t>
            </a:r>
            <a:r>
              <a:rPr lang="en-US" sz="2268" b="true">
                <a:solidFill>
                  <a:srgbClr val="000000"/>
                </a:solidFill>
                <a:latin typeface="Aileron Bold"/>
                <a:ea typeface="Aileron Bold"/>
                <a:cs typeface="Aileron Bold"/>
                <a:sym typeface="Aileron Bold"/>
              </a:rPr>
              <a:t>ử lý</a:t>
            </a:r>
            <a:r>
              <a:rPr lang="en-US" b="true" sz="2268">
                <a:solidFill>
                  <a:srgbClr val="000000"/>
                </a:solidFill>
                <a:latin typeface="Aileron Bold"/>
                <a:ea typeface="Aileron Bold"/>
                <a:cs typeface="Aileron Bold"/>
                <a:sym typeface="Aileron Bold"/>
              </a:rPr>
              <a:t> </a:t>
            </a:r>
            <a:r>
              <a:rPr lang="en-US" sz="2268" b="true">
                <a:solidFill>
                  <a:srgbClr val="000000"/>
                </a:solidFill>
                <a:latin typeface="Aileron Bold"/>
                <a:ea typeface="Aileron Bold"/>
                <a:cs typeface="Aileron Bold"/>
                <a:sym typeface="Aileron Bold"/>
              </a:rPr>
              <a:t>phụ</a:t>
            </a:r>
            <a:r>
              <a:rPr lang="en-US" b="true" sz="2268">
                <a:solidFill>
                  <a:srgbClr val="000000"/>
                </a:solidFill>
                <a:latin typeface="Aileron Bold"/>
                <a:ea typeface="Aileron Bold"/>
                <a:cs typeface="Aileron Bold"/>
                <a:sym typeface="Aileron Bold"/>
              </a:rPr>
              <a:t> thuộc</a:t>
            </a:r>
            <a:r>
              <a:rPr lang="en-US" sz="2268" b="true">
                <a:solidFill>
                  <a:srgbClr val="000000"/>
                </a:solidFill>
                <a:latin typeface="Aileron Bold"/>
                <a:ea typeface="Aileron Bold"/>
                <a:cs typeface="Aileron Bold"/>
                <a:sym typeface="Aileron Bold"/>
              </a:rPr>
              <a:t> phức</a:t>
            </a:r>
            <a:r>
              <a:rPr lang="en-US" sz="2268" b="true">
                <a:solidFill>
                  <a:srgbClr val="000000"/>
                </a:solidFill>
                <a:latin typeface="Aileron Bold"/>
                <a:ea typeface="Aileron Bold"/>
                <a:cs typeface="Aileron Bold"/>
                <a:sym typeface="Aileron Bold"/>
              </a:rPr>
              <a:t> tạp.</a:t>
            </a:r>
          </a:p>
          <a:p>
            <a:pPr algn="ctr">
              <a:lnSpc>
                <a:spcPts val="3175"/>
              </a:lnSpc>
            </a:pPr>
          </a:p>
        </p:txBody>
      </p:sp>
      <p:sp>
        <p:nvSpPr>
          <p:cNvPr name="TextBox 43" id="43"/>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36</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04855" y="5916649"/>
            <a:ext cx="3870946" cy="950141"/>
          </a:xfrm>
          <a:custGeom>
            <a:avLst/>
            <a:gdLst/>
            <a:ahLst/>
            <a:cxnLst/>
            <a:rect r="r" b="b" t="t" l="l"/>
            <a:pathLst>
              <a:path h="950141" w="3870946">
                <a:moveTo>
                  <a:pt x="0" y="0"/>
                </a:moveTo>
                <a:lnTo>
                  <a:pt x="3870946" y="0"/>
                </a:lnTo>
                <a:lnTo>
                  <a:pt x="3870946" y="950142"/>
                </a:lnTo>
                <a:lnTo>
                  <a:pt x="0" y="950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36698">
            <a:off x="16099691" y="-413144"/>
            <a:ext cx="2587020" cy="2386526"/>
          </a:xfrm>
          <a:custGeom>
            <a:avLst/>
            <a:gdLst/>
            <a:ahLst/>
            <a:cxnLst/>
            <a:rect r="r" b="b" t="t" l="l"/>
            <a:pathLst>
              <a:path h="2386526" w="2587020">
                <a:moveTo>
                  <a:pt x="0" y="0"/>
                </a:moveTo>
                <a:lnTo>
                  <a:pt x="2587020" y="0"/>
                </a:lnTo>
                <a:lnTo>
                  <a:pt x="2587020" y="2386525"/>
                </a:lnTo>
                <a:lnTo>
                  <a:pt x="0" y="23865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4" id="4"/>
          <p:cNvGrpSpPr/>
          <p:nvPr/>
        </p:nvGrpSpPr>
        <p:grpSpPr>
          <a:xfrm rot="0">
            <a:off x="165609" y="137271"/>
            <a:ext cx="7315200" cy="1782857"/>
            <a:chOff x="0" y="0"/>
            <a:chExt cx="9753600" cy="2377143"/>
          </a:xfrm>
        </p:grpSpPr>
        <p:sp>
          <p:nvSpPr>
            <p:cNvPr name="Freeform 5" id="5"/>
            <p:cNvSpPr/>
            <p:nvPr/>
          </p:nvSpPr>
          <p:spPr>
            <a:xfrm flipH="false" flipV="false" rot="0">
              <a:off x="0" y="0"/>
              <a:ext cx="9753600" cy="2377143"/>
            </a:xfrm>
            <a:custGeom>
              <a:avLst/>
              <a:gdLst/>
              <a:ahLst/>
              <a:cxnLst/>
              <a:rect r="r" b="b" t="t" l="l"/>
              <a:pathLst>
                <a:path h="2377143" w="9753600">
                  <a:moveTo>
                    <a:pt x="0" y="0"/>
                  </a:moveTo>
                  <a:lnTo>
                    <a:pt x="9753600" y="0"/>
                  </a:lnTo>
                  <a:lnTo>
                    <a:pt x="9753600" y="2377143"/>
                  </a:lnTo>
                  <a:lnTo>
                    <a:pt x="0" y="2377143"/>
                  </a:lnTo>
                  <a:lnTo>
                    <a:pt x="0" y="0"/>
                  </a:lnTo>
                  <a:close/>
                </a:path>
              </a:pathLst>
            </a:custGeom>
            <a:blipFill>
              <a:blip r:embed="rId6">
                <a:extLst>
                  <a:ext uri="{96DAC541-7B7A-43D3-8B79-37D633B846F1}">
                    <asvg:svgBlip xmlns:asvg="http://schemas.microsoft.com/office/drawing/2016/SVG/main" r:embed="rId7"/>
                  </a:ext>
                </a:extLst>
              </a:blip>
              <a:stretch>
                <a:fillRect l="0" t="-61" r="0" b="-61"/>
              </a:stretch>
            </a:blipFill>
          </p:spPr>
        </p:sp>
        <p:sp>
          <p:nvSpPr>
            <p:cNvPr name="TextBox 6" id="6"/>
            <p:cNvSpPr txBox="true"/>
            <p:nvPr/>
          </p:nvSpPr>
          <p:spPr>
            <a:xfrm rot="0">
              <a:off x="1217454" y="383923"/>
              <a:ext cx="8258064" cy="997092"/>
            </a:xfrm>
            <a:prstGeom prst="rect">
              <a:avLst/>
            </a:prstGeom>
          </p:spPr>
          <p:txBody>
            <a:bodyPr anchor="t" rtlCol="false" tIns="0" lIns="0" bIns="0" rIns="0">
              <a:spAutoFit/>
            </a:bodyPr>
            <a:lstStyle/>
            <a:p>
              <a:pPr algn="ctr">
                <a:lnSpc>
                  <a:spcPts val="6294"/>
                </a:lnSpc>
                <a:spcBef>
                  <a:spcPct val="0"/>
                </a:spcBef>
              </a:pPr>
              <a:r>
                <a:rPr lang="en-US" b="true" sz="4495" i="true">
                  <a:solidFill>
                    <a:srgbClr val="000000"/>
                  </a:solidFill>
                  <a:latin typeface="Roboto Bold Italics"/>
                  <a:ea typeface="Roboto Bold Italics"/>
                  <a:cs typeface="Roboto Bold Italics"/>
                  <a:sym typeface="Roboto Bold Italics"/>
                </a:rPr>
                <a:t>Software Engineering </a:t>
              </a:r>
            </a:p>
          </p:txBody>
        </p:sp>
      </p:grpSp>
      <p:grpSp>
        <p:nvGrpSpPr>
          <p:cNvPr name="Group 7" id="7"/>
          <p:cNvGrpSpPr/>
          <p:nvPr/>
        </p:nvGrpSpPr>
        <p:grpSpPr>
          <a:xfrm rot="0">
            <a:off x="17259300" y="9621299"/>
            <a:ext cx="998671" cy="665701"/>
            <a:chOff x="0" y="0"/>
            <a:chExt cx="263024" cy="175329"/>
          </a:xfrm>
        </p:grpSpPr>
        <p:sp>
          <p:nvSpPr>
            <p:cNvPr name="Freeform 8" id="8"/>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9" id="9"/>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1729997">
            <a:off x="8183682" y="415473"/>
            <a:ext cx="378239" cy="1226453"/>
          </a:xfrm>
          <a:custGeom>
            <a:avLst/>
            <a:gdLst/>
            <a:ahLst/>
            <a:cxnLst/>
            <a:rect r="r" b="b" t="t" l="l"/>
            <a:pathLst>
              <a:path h="1226453" w="378239">
                <a:moveTo>
                  <a:pt x="0" y="0"/>
                </a:moveTo>
                <a:lnTo>
                  <a:pt x="378239" y="0"/>
                </a:lnTo>
                <a:lnTo>
                  <a:pt x="378239" y="1226454"/>
                </a:lnTo>
                <a:lnTo>
                  <a:pt x="0" y="12264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6039948" y="394619"/>
            <a:ext cx="1718687" cy="1718687"/>
          </a:xfrm>
          <a:custGeom>
            <a:avLst/>
            <a:gdLst/>
            <a:ahLst/>
            <a:cxnLst/>
            <a:rect r="r" b="b" t="t" l="l"/>
            <a:pathLst>
              <a:path h="1718687" w="1718687">
                <a:moveTo>
                  <a:pt x="0" y="0"/>
                </a:moveTo>
                <a:lnTo>
                  <a:pt x="1718687" y="0"/>
                </a:lnTo>
                <a:lnTo>
                  <a:pt x="1718687" y="1718687"/>
                </a:lnTo>
                <a:lnTo>
                  <a:pt x="0" y="1718687"/>
                </a:lnTo>
                <a:lnTo>
                  <a:pt x="0" y="0"/>
                </a:lnTo>
                <a:close/>
              </a:path>
            </a:pathLst>
          </a:custGeom>
          <a:blipFill>
            <a:blip r:embed="rId10"/>
            <a:stretch>
              <a:fillRect l="0" t="0" r="0" b="0"/>
            </a:stretch>
          </a:blipFill>
        </p:spPr>
      </p:sp>
      <p:sp>
        <p:nvSpPr>
          <p:cNvPr name="AutoShape 12" id="12"/>
          <p:cNvSpPr/>
          <p:nvPr/>
        </p:nvSpPr>
        <p:spPr>
          <a:xfrm>
            <a:off x="0" y="6149955"/>
            <a:ext cx="10484818" cy="0"/>
          </a:xfrm>
          <a:prstGeom prst="line">
            <a:avLst/>
          </a:prstGeom>
          <a:ln cap="flat" w="38100">
            <a:solidFill>
              <a:srgbClr val="000000"/>
            </a:solidFill>
            <a:prstDash val="sysDash"/>
            <a:headEnd type="none" len="sm" w="sm"/>
            <a:tailEnd type="none" len="sm" w="sm"/>
          </a:ln>
        </p:spPr>
      </p:sp>
      <p:sp>
        <p:nvSpPr>
          <p:cNvPr name="AutoShape 13" id="13"/>
          <p:cNvSpPr/>
          <p:nvPr/>
        </p:nvSpPr>
        <p:spPr>
          <a:xfrm flipH="true">
            <a:off x="10484818" y="0"/>
            <a:ext cx="0" cy="10287000"/>
          </a:xfrm>
          <a:prstGeom prst="line">
            <a:avLst/>
          </a:prstGeom>
          <a:ln cap="flat" w="38100">
            <a:solidFill>
              <a:srgbClr val="000000"/>
            </a:solidFill>
            <a:prstDash val="sysDash"/>
            <a:headEnd type="none" len="sm" w="sm"/>
            <a:tailEnd type="none" len="sm" w="sm"/>
          </a:ln>
        </p:spPr>
      </p:sp>
      <p:grpSp>
        <p:nvGrpSpPr>
          <p:cNvPr name="Group 14" id="14"/>
          <p:cNvGrpSpPr/>
          <p:nvPr/>
        </p:nvGrpSpPr>
        <p:grpSpPr>
          <a:xfrm rot="0">
            <a:off x="6590551" y="1920129"/>
            <a:ext cx="3564502" cy="665687"/>
            <a:chOff x="0" y="0"/>
            <a:chExt cx="4752669" cy="887583"/>
          </a:xfrm>
        </p:grpSpPr>
        <p:grpSp>
          <p:nvGrpSpPr>
            <p:cNvPr name="Group 15" id="15"/>
            <p:cNvGrpSpPr/>
            <p:nvPr/>
          </p:nvGrpSpPr>
          <p:grpSpPr>
            <a:xfrm rot="0">
              <a:off x="0" y="0"/>
              <a:ext cx="4752669" cy="887583"/>
              <a:chOff x="0" y="0"/>
              <a:chExt cx="938799" cy="175325"/>
            </a:xfrm>
          </p:grpSpPr>
          <p:sp>
            <p:nvSpPr>
              <p:cNvPr name="Freeform 16" id="16"/>
              <p:cNvSpPr/>
              <p:nvPr/>
            </p:nvSpPr>
            <p:spPr>
              <a:xfrm flipH="false" flipV="false" rot="0">
                <a:off x="0" y="0"/>
                <a:ext cx="938799" cy="175325"/>
              </a:xfrm>
              <a:custGeom>
                <a:avLst/>
                <a:gdLst/>
                <a:ahLst/>
                <a:cxnLst/>
                <a:rect r="r" b="b" t="t" l="l"/>
                <a:pathLst>
                  <a:path h="175325" w="938799">
                    <a:moveTo>
                      <a:pt x="43439" y="0"/>
                    </a:moveTo>
                    <a:lnTo>
                      <a:pt x="895360" y="0"/>
                    </a:lnTo>
                    <a:cubicBezTo>
                      <a:pt x="919350" y="0"/>
                      <a:pt x="938799" y="19448"/>
                      <a:pt x="938799" y="43439"/>
                    </a:cubicBezTo>
                    <a:lnTo>
                      <a:pt x="938799" y="131886"/>
                    </a:lnTo>
                    <a:cubicBezTo>
                      <a:pt x="938799" y="155877"/>
                      <a:pt x="919350" y="175325"/>
                      <a:pt x="895360" y="175325"/>
                    </a:cubicBezTo>
                    <a:lnTo>
                      <a:pt x="43439" y="175325"/>
                    </a:lnTo>
                    <a:cubicBezTo>
                      <a:pt x="19448" y="175325"/>
                      <a:pt x="0" y="155877"/>
                      <a:pt x="0" y="131886"/>
                    </a:cubicBezTo>
                    <a:lnTo>
                      <a:pt x="0" y="43439"/>
                    </a:lnTo>
                    <a:cubicBezTo>
                      <a:pt x="0" y="19448"/>
                      <a:pt x="19448" y="0"/>
                      <a:pt x="43439" y="0"/>
                    </a:cubicBezTo>
                    <a:close/>
                  </a:path>
                </a:pathLst>
              </a:custGeom>
              <a:solidFill>
                <a:srgbClr val="D5A6BD"/>
              </a:solidFill>
            </p:spPr>
          </p:sp>
          <p:sp>
            <p:nvSpPr>
              <p:cNvPr name="TextBox 17" id="17"/>
              <p:cNvSpPr txBox="true"/>
              <p:nvPr/>
            </p:nvSpPr>
            <p:spPr>
              <a:xfrm>
                <a:off x="0" y="-47625"/>
                <a:ext cx="938799" cy="222950"/>
              </a:xfrm>
              <a:prstGeom prst="rect">
                <a:avLst/>
              </a:prstGeom>
            </p:spPr>
            <p:txBody>
              <a:bodyPr anchor="ctr" rtlCol="false" tIns="50800" lIns="50800" bIns="50800" rIns="50800"/>
              <a:lstStyle/>
              <a:p>
                <a:pPr algn="ctr">
                  <a:lnSpc>
                    <a:spcPts val="2800"/>
                  </a:lnSpc>
                </a:pPr>
              </a:p>
            </p:txBody>
          </p:sp>
        </p:grpSp>
        <p:sp>
          <p:nvSpPr>
            <p:cNvPr name="TextBox 18" id="18"/>
            <p:cNvSpPr txBox="true"/>
            <p:nvPr/>
          </p:nvSpPr>
          <p:spPr>
            <a:xfrm rot="0">
              <a:off x="187250" y="173071"/>
              <a:ext cx="4378169" cy="493816"/>
            </a:xfrm>
            <a:prstGeom prst="rect">
              <a:avLst/>
            </a:prstGeom>
          </p:spPr>
          <p:txBody>
            <a:bodyPr anchor="t" rtlCol="false" tIns="0" lIns="0" bIns="0" rIns="0">
              <a:spAutoFit/>
            </a:bodyPr>
            <a:lstStyle/>
            <a:p>
              <a:pPr algn="ctr">
                <a:lnSpc>
                  <a:spcPts val="3080"/>
                </a:lnSpc>
              </a:pPr>
              <a:r>
                <a:rPr lang="en-US" sz="2200" b="true">
                  <a:solidFill>
                    <a:srgbClr val="FFFFFF"/>
                  </a:solidFill>
                  <a:latin typeface="Roboto Bold"/>
                  <a:ea typeface="Roboto Bold"/>
                  <a:cs typeface="Roboto Bold"/>
                  <a:sym typeface="Roboto Bold"/>
                </a:rPr>
                <a:t>Vai trò &amp; tầm quan trọng</a:t>
              </a:r>
            </a:p>
          </p:txBody>
        </p:sp>
      </p:grpSp>
      <p:grpSp>
        <p:nvGrpSpPr>
          <p:cNvPr name="Group 19" id="19"/>
          <p:cNvGrpSpPr/>
          <p:nvPr/>
        </p:nvGrpSpPr>
        <p:grpSpPr>
          <a:xfrm rot="0">
            <a:off x="165609" y="6391720"/>
            <a:ext cx="3564502" cy="665687"/>
            <a:chOff x="0" y="0"/>
            <a:chExt cx="4752669" cy="887583"/>
          </a:xfrm>
        </p:grpSpPr>
        <p:grpSp>
          <p:nvGrpSpPr>
            <p:cNvPr name="Group 20" id="20"/>
            <p:cNvGrpSpPr/>
            <p:nvPr/>
          </p:nvGrpSpPr>
          <p:grpSpPr>
            <a:xfrm rot="0">
              <a:off x="0" y="0"/>
              <a:ext cx="4752669" cy="887583"/>
              <a:chOff x="0" y="0"/>
              <a:chExt cx="938799" cy="175325"/>
            </a:xfrm>
          </p:grpSpPr>
          <p:sp>
            <p:nvSpPr>
              <p:cNvPr name="Freeform 21" id="21"/>
              <p:cNvSpPr/>
              <p:nvPr/>
            </p:nvSpPr>
            <p:spPr>
              <a:xfrm flipH="false" flipV="false" rot="0">
                <a:off x="0" y="0"/>
                <a:ext cx="938799" cy="175325"/>
              </a:xfrm>
              <a:custGeom>
                <a:avLst/>
                <a:gdLst/>
                <a:ahLst/>
                <a:cxnLst/>
                <a:rect r="r" b="b" t="t" l="l"/>
                <a:pathLst>
                  <a:path h="175325" w="938799">
                    <a:moveTo>
                      <a:pt x="43439" y="0"/>
                    </a:moveTo>
                    <a:lnTo>
                      <a:pt x="895360" y="0"/>
                    </a:lnTo>
                    <a:cubicBezTo>
                      <a:pt x="919350" y="0"/>
                      <a:pt x="938799" y="19448"/>
                      <a:pt x="938799" y="43439"/>
                    </a:cubicBezTo>
                    <a:lnTo>
                      <a:pt x="938799" y="131886"/>
                    </a:lnTo>
                    <a:cubicBezTo>
                      <a:pt x="938799" y="155877"/>
                      <a:pt x="919350" y="175325"/>
                      <a:pt x="895360" y="175325"/>
                    </a:cubicBezTo>
                    <a:lnTo>
                      <a:pt x="43439" y="175325"/>
                    </a:lnTo>
                    <a:cubicBezTo>
                      <a:pt x="19448" y="175325"/>
                      <a:pt x="0" y="155877"/>
                      <a:pt x="0" y="131886"/>
                    </a:cubicBezTo>
                    <a:lnTo>
                      <a:pt x="0" y="43439"/>
                    </a:lnTo>
                    <a:cubicBezTo>
                      <a:pt x="0" y="19448"/>
                      <a:pt x="19448" y="0"/>
                      <a:pt x="43439" y="0"/>
                    </a:cubicBezTo>
                    <a:close/>
                  </a:path>
                </a:pathLst>
              </a:custGeom>
              <a:solidFill>
                <a:srgbClr val="D5A6BD"/>
              </a:solidFill>
            </p:spPr>
          </p:sp>
          <p:sp>
            <p:nvSpPr>
              <p:cNvPr name="TextBox 22" id="22"/>
              <p:cNvSpPr txBox="true"/>
              <p:nvPr/>
            </p:nvSpPr>
            <p:spPr>
              <a:xfrm>
                <a:off x="0" y="-47625"/>
                <a:ext cx="938799" cy="222950"/>
              </a:xfrm>
              <a:prstGeom prst="rect">
                <a:avLst/>
              </a:prstGeom>
            </p:spPr>
            <p:txBody>
              <a:bodyPr anchor="ctr" rtlCol="false" tIns="50800" lIns="50800" bIns="50800" rIns="50800"/>
              <a:lstStyle/>
              <a:p>
                <a:pPr algn="ctr">
                  <a:lnSpc>
                    <a:spcPts val="2800"/>
                  </a:lnSpc>
                </a:pPr>
              </a:p>
            </p:txBody>
          </p:sp>
        </p:grpSp>
        <p:sp>
          <p:nvSpPr>
            <p:cNvPr name="TextBox 23" id="23"/>
            <p:cNvSpPr txBox="true"/>
            <p:nvPr/>
          </p:nvSpPr>
          <p:spPr>
            <a:xfrm rot="0">
              <a:off x="187250" y="173071"/>
              <a:ext cx="4378169" cy="493816"/>
            </a:xfrm>
            <a:prstGeom prst="rect">
              <a:avLst/>
            </a:prstGeom>
          </p:spPr>
          <p:txBody>
            <a:bodyPr anchor="t" rtlCol="false" tIns="0" lIns="0" bIns="0" rIns="0">
              <a:spAutoFit/>
            </a:bodyPr>
            <a:lstStyle/>
            <a:p>
              <a:pPr algn="ctr">
                <a:lnSpc>
                  <a:spcPts val="3080"/>
                </a:lnSpc>
              </a:pPr>
              <a:r>
                <a:rPr lang="en-US" sz="2200" b="true">
                  <a:solidFill>
                    <a:srgbClr val="FFFFFF"/>
                  </a:solidFill>
                  <a:latin typeface="Roboto Bold"/>
                  <a:ea typeface="Roboto Bold"/>
                  <a:cs typeface="Roboto Bold"/>
                  <a:sym typeface="Roboto Bold"/>
                </a:rPr>
                <a:t>Thách thức &amp; giải pháp</a:t>
              </a:r>
            </a:p>
          </p:txBody>
        </p:sp>
      </p:grpSp>
      <p:sp>
        <p:nvSpPr>
          <p:cNvPr name="Freeform 24" id="24"/>
          <p:cNvSpPr/>
          <p:nvPr/>
        </p:nvSpPr>
        <p:spPr>
          <a:xfrm flipH="false" flipV="false" rot="0">
            <a:off x="840410" y="7276482"/>
            <a:ext cx="1107450" cy="1107450"/>
          </a:xfrm>
          <a:custGeom>
            <a:avLst/>
            <a:gdLst/>
            <a:ahLst/>
            <a:cxnLst/>
            <a:rect r="r" b="b" t="t" l="l"/>
            <a:pathLst>
              <a:path h="1107450" w="1107450">
                <a:moveTo>
                  <a:pt x="0" y="0"/>
                </a:moveTo>
                <a:lnTo>
                  <a:pt x="1107450" y="0"/>
                </a:lnTo>
                <a:lnTo>
                  <a:pt x="1107450" y="1107450"/>
                </a:lnTo>
                <a:lnTo>
                  <a:pt x="0" y="1107450"/>
                </a:lnTo>
                <a:lnTo>
                  <a:pt x="0" y="0"/>
                </a:lnTo>
                <a:close/>
              </a:path>
            </a:pathLst>
          </a:custGeom>
          <a:blipFill>
            <a:blip r:embed="rId11"/>
            <a:stretch>
              <a:fillRect l="0" t="0" r="0" b="0"/>
            </a:stretch>
          </a:blipFill>
        </p:spPr>
      </p:sp>
      <p:sp>
        <p:nvSpPr>
          <p:cNvPr name="Freeform 25" id="25"/>
          <p:cNvSpPr/>
          <p:nvPr/>
        </p:nvSpPr>
        <p:spPr>
          <a:xfrm flipH="false" flipV="false" rot="0">
            <a:off x="927338" y="9020555"/>
            <a:ext cx="933595" cy="933595"/>
          </a:xfrm>
          <a:custGeom>
            <a:avLst/>
            <a:gdLst/>
            <a:ahLst/>
            <a:cxnLst/>
            <a:rect r="r" b="b" t="t" l="l"/>
            <a:pathLst>
              <a:path h="933595" w="933595">
                <a:moveTo>
                  <a:pt x="0" y="0"/>
                </a:moveTo>
                <a:lnTo>
                  <a:pt x="933595" y="0"/>
                </a:lnTo>
                <a:lnTo>
                  <a:pt x="933595" y="933595"/>
                </a:lnTo>
                <a:lnTo>
                  <a:pt x="0" y="933595"/>
                </a:lnTo>
                <a:lnTo>
                  <a:pt x="0" y="0"/>
                </a:lnTo>
                <a:close/>
              </a:path>
            </a:pathLst>
          </a:custGeom>
          <a:blipFill>
            <a:blip r:embed="rId12"/>
            <a:stretch>
              <a:fillRect l="0" t="0" r="0" b="0"/>
            </a:stretch>
          </a:blipFill>
        </p:spPr>
      </p:sp>
      <p:grpSp>
        <p:nvGrpSpPr>
          <p:cNvPr name="Group 26" id="26"/>
          <p:cNvGrpSpPr/>
          <p:nvPr/>
        </p:nvGrpSpPr>
        <p:grpSpPr>
          <a:xfrm rot="0">
            <a:off x="10607045" y="137271"/>
            <a:ext cx="3564502" cy="665687"/>
            <a:chOff x="0" y="0"/>
            <a:chExt cx="4752669" cy="887583"/>
          </a:xfrm>
        </p:grpSpPr>
        <p:grpSp>
          <p:nvGrpSpPr>
            <p:cNvPr name="Group 27" id="27"/>
            <p:cNvGrpSpPr/>
            <p:nvPr/>
          </p:nvGrpSpPr>
          <p:grpSpPr>
            <a:xfrm rot="0">
              <a:off x="0" y="0"/>
              <a:ext cx="4752669" cy="887583"/>
              <a:chOff x="0" y="0"/>
              <a:chExt cx="938799" cy="175325"/>
            </a:xfrm>
          </p:grpSpPr>
          <p:sp>
            <p:nvSpPr>
              <p:cNvPr name="Freeform 28" id="28"/>
              <p:cNvSpPr/>
              <p:nvPr/>
            </p:nvSpPr>
            <p:spPr>
              <a:xfrm flipH="false" flipV="false" rot="0">
                <a:off x="0" y="0"/>
                <a:ext cx="938799" cy="175325"/>
              </a:xfrm>
              <a:custGeom>
                <a:avLst/>
                <a:gdLst/>
                <a:ahLst/>
                <a:cxnLst/>
                <a:rect r="r" b="b" t="t" l="l"/>
                <a:pathLst>
                  <a:path h="175325" w="938799">
                    <a:moveTo>
                      <a:pt x="43439" y="0"/>
                    </a:moveTo>
                    <a:lnTo>
                      <a:pt x="895360" y="0"/>
                    </a:lnTo>
                    <a:cubicBezTo>
                      <a:pt x="919350" y="0"/>
                      <a:pt x="938799" y="19448"/>
                      <a:pt x="938799" y="43439"/>
                    </a:cubicBezTo>
                    <a:lnTo>
                      <a:pt x="938799" y="131886"/>
                    </a:lnTo>
                    <a:cubicBezTo>
                      <a:pt x="938799" y="155877"/>
                      <a:pt x="919350" y="175325"/>
                      <a:pt x="895360" y="175325"/>
                    </a:cubicBezTo>
                    <a:lnTo>
                      <a:pt x="43439" y="175325"/>
                    </a:lnTo>
                    <a:cubicBezTo>
                      <a:pt x="19448" y="175325"/>
                      <a:pt x="0" y="155877"/>
                      <a:pt x="0" y="131886"/>
                    </a:cubicBezTo>
                    <a:lnTo>
                      <a:pt x="0" y="43439"/>
                    </a:lnTo>
                    <a:cubicBezTo>
                      <a:pt x="0" y="19448"/>
                      <a:pt x="19448" y="0"/>
                      <a:pt x="43439" y="0"/>
                    </a:cubicBezTo>
                    <a:close/>
                  </a:path>
                </a:pathLst>
              </a:custGeom>
              <a:solidFill>
                <a:srgbClr val="D5A6BD"/>
              </a:solidFill>
            </p:spPr>
          </p:sp>
          <p:sp>
            <p:nvSpPr>
              <p:cNvPr name="TextBox 29" id="29"/>
              <p:cNvSpPr txBox="true"/>
              <p:nvPr/>
            </p:nvSpPr>
            <p:spPr>
              <a:xfrm>
                <a:off x="0" y="-47625"/>
                <a:ext cx="938799" cy="222950"/>
              </a:xfrm>
              <a:prstGeom prst="rect">
                <a:avLst/>
              </a:prstGeom>
            </p:spPr>
            <p:txBody>
              <a:bodyPr anchor="ctr" rtlCol="false" tIns="50800" lIns="50800" bIns="50800" rIns="50800"/>
              <a:lstStyle/>
              <a:p>
                <a:pPr algn="ctr">
                  <a:lnSpc>
                    <a:spcPts val="2800"/>
                  </a:lnSpc>
                </a:pPr>
              </a:p>
            </p:txBody>
          </p:sp>
        </p:grpSp>
        <p:sp>
          <p:nvSpPr>
            <p:cNvPr name="TextBox 30" id="30"/>
            <p:cNvSpPr txBox="true"/>
            <p:nvPr/>
          </p:nvSpPr>
          <p:spPr>
            <a:xfrm rot="0">
              <a:off x="187250" y="173071"/>
              <a:ext cx="4378169" cy="493816"/>
            </a:xfrm>
            <a:prstGeom prst="rect">
              <a:avLst/>
            </a:prstGeom>
          </p:spPr>
          <p:txBody>
            <a:bodyPr anchor="t" rtlCol="false" tIns="0" lIns="0" bIns="0" rIns="0">
              <a:spAutoFit/>
            </a:bodyPr>
            <a:lstStyle/>
            <a:p>
              <a:pPr algn="ctr">
                <a:lnSpc>
                  <a:spcPts val="3080"/>
                </a:lnSpc>
              </a:pPr>
              <a:r>
                <a:rPr lang="en-US" sz="2200" b="true">
                  <a:solidFill>
                    <a:srgbClr val="FFFFFF"/>
                  </a:solidFill>
                  <a:latin typeface="Roboto Bold"/>
                  <a:ea typeface="Roboto Bold"/>
                  <a:cs typeface="Roboto Bold"/>
                  <a:sym typeface="Roboto Bold"/>
                </a:rPr>
                <a:t>Ứng dụng thực tế</a:t>
              </a:r>
            </a:p>
          </p:txBody>
        </p:sp>
      </p:grpSp>
      <p:sp>
        <p:nvSpPr>
          <p:cNvPr name="Freeform 31" id="31"/>
          <p:cNvSpPr/>
          <p:nvPr/>
        </p:nvSpPr>
        <p:spPr>
          <a:xfrm flipH="false" flipV="false" rot="0">
            <a:off x="1394135" y="2189135"/>
            <a:ext cx="988674" cy="1100074"/>
          </a:xfrm>
          <a:custGeom>
            <a:avLst/>
            <a:gdLst/>
            <a:ahLst/>
            <a:cxnLst/>
            <a:rect r="r" b="b" t="t" l="l"/>
            <a:pathLst>
              <a:path h="1100074" w="988674">
                <a:moveTo>
                  <a:pt x="0" y="0"/>
                </a:moveTo>
                <a:lnTo>
                  <a:pt x="988674" y="0"/>
                </a:lnTo>
                <a:lnTo>
                  <a:pt x="988674" y="1100074"/>
                </a:lnTo>
                <a:lnTo>
                  <a:pt x="0" y="1100074"/>
                </a:lnTo>
                <a:lnTo>
                  <a:pt x="0" y="0"/>
                </a:lnTo>
                <a:close/>
              </a:path>
            </a:pathLst>
          </a:custGeom>
          <a:blipFill>
            <a:blip r:embed="rId13"/>
            <a:stretch>
              <a:fillRect l="0" t="0" r="0" b="0"/>
            </a:stretch>
          </a:blipFill>
        </p:spPr>
      </p:sp>
      <p:sp>
        <p:nvSpPr>
          <p:cNvPr name="Freeform 32" id="32"/>
          <p:cNvSpPr/>
          <p:nvPr/>
        </p:nvSpPr>
        <p:spPr>
          <a:xfrm flipH="false" flipV="false" rot="0">
            <a:off x="4513909" y="2145485"/>
            <a:ext cx="1266438" cy="1266438"/>
          </a:xfrm>
          <a:custGeom>
            <a:avLst/>
            <a:gdLst/>
            <a:ahLst/>
            <a:cxnLst/>
            <a:rect r="r" b="b" t="t" l="l"/>
            <a:pathLst>
              <a:path h="1266438" w="1266438">
                <a:moveTo>
                  <a:pt x="0" y="0"/>
                </a:moveTo>
                <a:lnTo>
                  <a:pt x="1266438" y="0"/>
                </a:lnTo>
                <a:lnTo>
                  <a:pt x="1266438" y="1266439"/>
                </a:lnTo>
                <a:lnTo>
                  <a:pt x="0" y="1266439"/>
                </a:lnTo>
                <a:lnTo>
                  <a:pt x="0" y="0"/>
                </a:lnTo>
                <a:close/>
              </a:path>
            </a:pathLst>
          </a:custGeom>
          <a:blipFill>
            <a:blip r:embed="rId14"/>
            <a:stretch>
              <a:fillRect l="0" t="0" r="0" b="0"/>
            </a:stretch>
          </a:blipFill>
        </p:spPr>
      </p:sp>
      <p:sp>
        <p:nvSpPr>
          <p:cNvPr name="Freeform 33" id="33"/>
          <p:cNvSpPr/>
          <p:nvPr/>
        </p:nvSpPr>
        <p:spPr>
          <a:xfrm flipH="false" flipV="false" rot="0">
            <a:off x="10559643" y="1247428"/>
            <a:ext cx="1340134" cy="1220113"/>
          </a:xfrm>
          <a:custGeom>
            <a:avLst/>
            <a:gdLst/>
            <a:ahLst/>
            <a:cxnLst/>
            <a:rect r="r" b="b" t="t" l="l"/>
            <a:pathLst>
              <a:path h="1220113" w="1340134">
                <a:moveTo>
                  <a:pt x="0" y="0"/>
                </a:moveTo>
                <a:lnTo>
                  <a:pt x="1340134" y="0"/>
                </a:lnTo>
                <a:lnTo>
                  <a:pt x="1340134" y="1220114"/>
                </a:lnTo>
                <a:lnTo>
                  <a:pt x="0" y="1220114"/>
                </a:lnTo>
                <a:lnTo>
                  <a:pt x="0" y="0"/>
                </a:lnTo>
                <a:close/>
              </a:path>
            </a:pathLst>
          </a:custGeom>
          <a:blipFill>
            <a:blip r:embed="rId15"/>
            <a:stretch>
              <a:fillRect l="0" t="-9836" r="0" b="0"/>
            </a:stretch>
          </a:blipFill>
        </p:spPr>
      </p:sp>
      <p:sp>
        <p:nvSpPr>
          <p:cNvPr name="Freeform 34" id="34"/>
          <p:cNvSpPr/>
          <p:nvPr/>
        </p:nvSpPr>
        <p:spPr>
          <a:xfrm flipH="false" flipV="false" rot="0">
            <a:off x="12854267" y="2839139"/>
            <a:ext cx="1145569" cy="1145569"/>
          </a:xfrm>
          <a:custGeom>
            <a:avLst/>
            <a:gdLst/>
            <a:ahLst/>
            <a:cxnLst/>
            <a:rect r="r" b="b" t="t" l="l"/>
            <a:pathLst>
              <a:path h="1145569" w="1145569">
                <a:moveTo>
                  <a:pt x="0" y="0"/>
                </a:moveTo>
                <a:lnTo>
                  <a:pt x="1145569" y="0"/>
                </a:lnTo>
                <a:lnTo>
                  <a:pt x="1145569" y="1145569"/>
                </a:lnTo>
                <a:lnTo>
                  <a:pt x="0" y="1145569"/>
                </a:lnTo>
                <a:lnTo>
                  <a:pt x="0" y="0"/>
                </a:lnTo>
                <a:close/>
              </a:path>
            </a:pathLst>
          </a:custGeom>
          <a:blipFill>
            <a:blip r:embed="rId16"/>
            <a:stretch>
              <a:fillRect l="0" t="0" r="0" b="0"/>
            </a:stretch>
          </a:blipFill>
        </p:spPr>
      </p:sp>
      <p:sp>
        <p:nvSpPr>
          <p:cNvPr name="Freeform 35" id="35"/>
          <p:cNvSpPr/>
          <p:nvPr/>
        </p:nvSpPr>
        <p:spPr>
          <a:xfrm flipH="false" flipV="false" rot="0">
            <a:off x="10705183" y="4946192"/>
            <a:ext cx="1049055" cy="1049055"/>
          </a:xfrm>
          <a:custGeom>
            <a:avLst/>
            <a:gdLst/>
            <a:ahLst/>
            <a:cxnLst/>
            <a:rect r="r" b="b" t="t" l="l"/>
            <a:pathLst>
              <a:path h="1049055" w="1049055">
                <a:moveTo>
                  <a:pt x="0" y="0"/>
                </a:moveTo>
                <a:lnTo>
                  <a:pt x="1049055" y="0"/>
                </a:lnTo>
                <a:lnTo>
                  <a:pt x="1049055" y="1049055"/>
                </a:lnTo>
                <a:lnTo>
                  <a:pt x="0" y="1049055"/>
                </a:lnTo>
                <a:lnTo>
                  <a:pt x="0" y="0"/>
                </a:lnTo>
                <a:close/>
              </a:path>
            </a:pathLst>
          </a:custGeom>
          <a:blipFill>
            <a:blip r:embed="rId17"/>
            <a:stretch>
              <a:fillRect l="0" t="0" r="0" b="0"/>
            </a:stretch>
          </a:blipFill>
        </p:spPr>
      </p:sp>
      <p:sp>
        <p:nvSpPr>
          <p:cNvPr name="TextBox 36" id="36"/>
          <p:cNvSpPr txBox="true"/>
          <p:nvPr/>
        </p:nvSpPr>
        <p:spPr>
          <a:xfrm rot="0">
            <a:off x="524962" y="3527334"/>
            <a:ext cx="2845797" cy="1544319"/>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Xây dự</a:t>
            </a:r>
            <a:r>
              <a:rPr lang="en-US" b="true" sz="2200">
                <a:solidFill>
                  <a:srgbClr val="000000"/>
                </a:solidFill>
                <a:latin typeface="Aileron Bold"/>
                <a:ea typeface="Aileron Bold"/>
                <a:cs typeface="Aileron Bold"/>
                <a:sym typeface="Aileron Bold"/>
              </a:rPr>
              <a:t>ng </a:t>
            </a:r>
            <a:r>
              <a:rPr lang="en-US" b="true" sz="2200" i="true">
                <a:solidFill>
                  <a:srgbClr val="DB719B"/>
                </a:solidFill>
                <a:latin typeface="Aileron Bold Italics"/>
                <a:ea typeface="Aileron Bold Italics"/>
                <a:cs typeface="Aileron Bold Italics"/>
                <a:sym typeface="Aileron Bold Italics"/>
              </a:rPr>
              <a:t>code, script và mô hình </a:t>
            </a:r>
            <a:r>
              <a:rPr lang="en-US" sz="2200" b="true">
                <a:solidFill>
                  <a:srgbClr val="000000"/>
                </a:solidFill>
                <a:latin typeface="Aileron Bold"/>
                <a:ea typeface="Aileron Bold"/>
                <a:cs typeface="Aileron Bold"/>
                <a:sym typeface="Aileron Bold"/>
              </a:rPr>
              <a:t>có</a:t>
            </a:r>
            <a:r>
              <a:rPr lang="en-US" sz="2200" b="true">
                <a:solidFill>
                  <a:srgbClr val="000000"/>
                </a:solidFill>
                <a:latin typeface="Aileron Bold"/>
                <a:ea typeface="Aileron Bold"/>
                <a:cs typeface="Aileron Bold"/>
                <a:sym typeface="Aileron Bold"/>
              </a:rPr>
              <a:t> cấu trú</a:t>
            </a:r>
            <a:r>
              <a:rPr lang="en-US" b="true" sz="2200">
                <a:solidFill>
                  <a:srgbClr val="000000"/>
                </a:solidFill>
                <a:latin typeface="Aileron Bold"/>
                <a:ea typeface="Aileron Bold"/>
                <a:cs typeface="Aileron Bold"/>
                <a:sym typeface="Aileron Bold"/>
              </a:rPr>
              <a:t>c</a:t>
            </a:r>
            <a:r>
              <a:rPr lang="en-US" sz="2200" b="true">
                <a:solidFill>
                  <a:srgbClr val="000000"/>
                </a:solidFill>
                <a:latin typeface="Aileron Bold"/>
                <a:ea typeface="Aileron Bold"/>
                <a:cs typeface="Aileron Bold"/>
                <a:sym typeface="Aileron Bold"/>
              </a:rPr>
              <a:t>, dễ</a:t>
            </a:r>
            <a:r>
              <a:rPr lang="en-US" b="true" sz="2200">
                <a:solidFill>
                  <a:srgbClr val="000000"/>
                </a:solidFill>
                <a:latin typeface="Aileron Bold"/>
                <a:ea typeface="Aileron Bold"/>
                <a:cs typeface="Aileron Bold"/>
                <a:sym typeface="Aileron Bold"/>
              </a:rPr>
              <a:t> bảo</a:t>
            </a:r>
            <a:r>
              <a:rPr lang="en-US" sz="2200" b="true">
                <a:solidFill>
                  <a:srgbClr val="000000"/>
                </a:solidFill>
                <a:latin typeface="Aileron Bold"/>
                <a:ea typeface="Aileron Bold"/>
                <a:cs typeface="Aileron Bold"/>
                <a:sym typeface="Aileron Bold"/>
              </a:rPr>
              <a:t> trì và mở</a:t>
            </a:r>
            <a:r>
              <a:rPr lang="en-US" b="true" sz="2200">
                <a:solidFill>
                  <a:srgbClr val="000000"/>
                </a:solidFill>
                <a:latin typeface="Aileron Bold"/>
                <a:ea typeface="Aileron Bold"/>
                <a:cs typeface="Aileron Bold"/>
                <a:sym typeface="Aileron Bold"/>
              </a:rPr>
              <a:t> rộng</a:t>
            </a:r>
            <a:r>
              <a:rPr lang="en-US" sz="2200" b="true">
                <a:solidFill>
                  <a:srgbClr val="000000"/>
                </a:solidFill>
                <a:latin typeface="Aileron Bold"/>
                <a:ea typeface="Aileron Bold"/>
                <a:cs typeface="Aileron Bold"/>
                <a:sym typeface="Aileron Bold"/>
              </a:rPr>
              <a:t>.</a:t>
            </a:r>
          </a:p>
        </p:txBody>
      </p:sp>
      <p:sp>
        <p:nvSpPr>
          <p:cNvPr name="TextBox 37" id="37"/>
          <p:cNvSpPr txBox="true"/>
          <p:nvPr/>
        </p:nvSpPr>
        <p:spPr>
          <a:xfrm rot="0">
            <a:off x="3703706" y="3599181"/>
            <a:ext cx="2886845" cy="1934844"/>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Áp dụn</a:t>
            </a:r>
            <a:r>
              <a:rPr lang="en-US" b="true" sz="2200" i="true">
                <a:solidFill>
                  <a:srgbClr val="DB719B"/>
                </a:solidFill>
                <a:latin typeface="Aileron Bold Italics"/>
                <a:ea typeface="Aileron Bold Italics"/>
                <a:cs typeface="Aileron Bold Italics"/>
                <a:sym typeface="Aileron Bold Italics"/>
              </a:rPr>
              <a:t>g kiểm thử, quản lý phiên bản, tài liệu rõ ràng</a:t>
            </a:r>
            <a:r>
              <a:rPr lang="en-US" sz="2200" b="true">
                <a:solidFill>
                  <a:srgbClr val="000000"/>
                </a:solidFill>
                <a:latin typeface="Aileron Bold"/>
                <a:ea typeface="Aileron Bold"/>
                <a:cs typeface="Aileron Bold"/>
                <a:sym typeface="Aileron Bold"/>
              </a:rPr>
              <a:t> đ</a:t>
            </a:r>
            <a:r>
              <a:rPr lang="en-US" b="true" sz="2200">
                <a:solidFill>
                  <a:srgbClr val="000000"/>
                </a:solidFill>
                <a:latin typeface="Aileron Bold"/>
                <a:ea typeface="Aileron Bold"/>
                <a:cs typeface="Aileron Bold"/>
                <a:sym typeface="Aileron Bold"/>
              </a:rPr>
              <a:t>ể</a:t>
            </a:r>
            <a:r>
              <a:rPr lang="en-US" sz="2200" b="true">
                <a:solidFill>
                  <a:srgbClr val="000000"/>
                </a:solidFill>
                <a:latin typeface="Aileron Bold"/>
                <a:ea typeface="Aileron Bold"/>
                <a:cs typeface="Aileron Bold"/>
                <a:sym typeface="Aileron Bold"/>
              </a:rPr>
              <a:t> đảm</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bả</a:t>
            </a:r>
            <a:r>
              <a:rPr lang="en-US" b="true" sz="2200">
                <a:solidFill>
                  <a:srgbClr val="000000"/>
                </a:solidFill>
                <a:latin typeface="Aileron Bold"/>
                <a:ea typeface="Aileron Bold"/>
                <a:cs typeface="Aileron Bold"/>
                <a:sym typeface="Aileron Bold"/>
              </a:rPr>
              <a:t>o c</a:t>
            </a:r>
            <a:r>
              <a:rPr lang="en-US" sz="2200" b="true">
                <a:solidFill>
                  <a:srgbClr val="000000"/>
                </a:solidFill>
                <a:latin typeface="Aileron Bold"/>
                <a:ea typeface="Aileron Bold"/>
                <a:cs typeface="Aileron Bold"/>
                <a:sym typeface="Aileron Bold"/>
              </a:rPr>
              <a:t>hấ</a:t>
            </a:r>
            <a:r>
              <a:rPr lang="en-US" b="true" sz="2200">
                <a:solidFill>
                  <a:srgbClr val="000000"/>
                </a:solidFill>
                <a:latin typeface="Aileron Bold"/>
                <a:ea typeface="Aileron Bold"/>
                <a:cs typeface="Aileron Bold"/>
                <a:sym typeface="Aileron Bold"/>
              </a:rPr>
              <a:t>t</a:t>
            </a:r>
            <a:r>
              <a:rPr lang="en-US" sz="2200" b="true">
                <a:solidFill>
                  <a:srgbClr val="000000"/>
                </a:solidFill>
                <a:latin typeface="Aileron Bold"/>
                <a:ea typeface="Aileron Bold"/>
                <a:cs typeface="Aileron Bold"/>
                <a:sym typeface="Aileron Bold"/>
              </a:rPr>
              <a:t> lượng</a:t>
            </a:r>
            <a:r>
              <a:rPr lang="en-US" sz="2200" b="true">
                <a:solidFill>
                  <a:srgbClr val="000000"/>
                </a:solidFill>
                <a:latin typeface="Aileron Bold"/>
                <a:ea typeface="Aileron Bold"/>
                <a:cs typeface="Aileron Bold"/>
                <a:sym typeface="Aileron Bold"/>
              </a:rPr>
              <a:t>.</a:t>
            </a:r>
          </a:p>
          <a:p>
            <a:pPr algn="ctr">
              <a:lnSpc>
                <a:spcPts val="3080"/>
              </a:lnSpc>
            </a:pPr>
          </a:p>
        </p:txBody>
      </p:sp>
      <p:sp>
        <p:nvSpPr>
          <p:cNvPr name="TextBox 38" id="38"/>
          <p:cNvSpPr txBox="true"/>
          <p:nvPr/>
        </p:nvSpPr>
        <p:spPr>
          <a:xfrm rot="0">
            <a:off x="2661334" y="7368507"/>
            <a:ext cx="5221920" cy="1153794"/>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Đội nhóm lớn phát</a:t>
            </a:r>
            <a:r>
              <a:rPr lang="en-US" b="true" sz="2200">
                <a:solidFill>
                  <a:srgbClr val="000000"/>
                </a:solidFill>
                <a:latin typeface="Aileron Bold"/>
                <a:ea typeface="Aileron Bold"/>
                <a:cs typeface="Aileron Bold"/>
                <a:sym typeface="Aileron Bold"/>
              </a:rPr>
              <a:t> </a:t>
            </a:r>
            <a:r>
              <a:rPr lang="en-US" sz="2200" b="true">
                <a:solidFill>
                  <a:srgbClr val="000000"/>
                </a:solidFill>
                <a:latin typeface="Aileron Bold"/>
                <a:ea typeface="Aileron Bold"/>
                <a:cs typeface="Aileron Bold"/>
                <a:sym typeface="Aileron Bold"/>
              </a:rPr>
              <a:t>tr</a:t>
            </a:r>
            <a:r>
              <a:rPr lang="en-US" b="true" sz="2200">
                <a:solidFill>
                  <a:srgbClr val="000000"/>
                </a:solidFill>
                <a:latin typeface="Aileron Bold"/>
                <a:ea typeface="Aileron Bold"/>
                <a:cs typeface="Aileron Bold"/>
                <a:sym typeface="Aileron Bold"/>
              </a:rPr>
              <a:t>iển code gây</a:t>
            </a:r>
            <a:r>
              <a:rPr lang="en-US" sz="2200" b="true">
                <a:solidFill>
                  <a:srgbClr val="000000"/>
                </a:solidFill>
                <a:latin typeface="Aileron Bold"/>
                <a:ea typeface="Aileron Bold"/>
                <a:cs typeface="Aileron Bold"/>
                <a:sym typeface="Aileron Bold"/>
              </a:rPr>
              <a:t> ra xung đột và k</a:t>
            </a:r>
            <a:r>
              <a:rPr lang="en-US" sz="2200" b="true">
                <a:solidFill>
                  <a:srgbClr val="000000"/>
                </a:solidFill>
                <a:latin typeface="Aileron Bold"/>
                <a:ea typeface="Aileron Bold"/>
                <a:cs typeface="Aileron Bold"/>
                <a:sym typeface="Aileron Bold"/>
              </a:rPr>
              <a:t>hó quản lý</a:t>
            </a:r>
            <a:r>
              <a:rPr lang="en-US" b="true" sz="2200">
                <a:solidFill>
                  <a:srgbClr val="000000"/>
                </a:solidFill>
                <a:latin typeface="Aileron Bold"/>
                <a:ea typeface="Aileron Bold"/>
                <a:cs typeface="Aileron Bold"/>
                <a:sym typeface="Aileron Bold"/>
              </a:rPr>
              <a:t>.</a:t>
            </a:r>
          </a:p>
          <a:p>
            <a:pPr algn="ctr">
              <a:lnSpc>
                <a:spcPts val="3080"/>
              </a:lnSpc>
            </a:pPr>
          </a:p>
        </p:txBody>
      </p:sp>
      <p:sp>
        <p:nvSpPr>
          <p:cNvPr name="TextBox 39" id="39"/>
          <p:cNvSpPr txBox="true"/>
          <p:nvPr/>
        </p:nvSpPr>
        <p:spPr>
          <a:xfrm rot="0">
            <a:off x="2661334" y="8800355"/>
            <a:ext cx="6482666" cy="1153794"/>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Áp dụng quy trình Agile, DevOps, code review nghiêm </a:t>
            </a:r>
            <a:r>
              <a:rPr lang="en-US" b="true" sz="2200">
                <a:solidFill>
                  <a:srgbClr val="000000"/>
                </a:solidFill>
                <a:latin typeface="Aileron Bold"/>
                <a:ea typeface="Aileron Bold"/>
                <a:cs typeface="Aileron Bold"/>
                <a:sym typeface="Aileron Bold"/>
              </a:rPr>
              <a:t>ngặt, và</a:t>
            </a:r>
            <a:r>
              <a:rPr lang="en-US" sz="2200" b="true">
                <a:solidFill>
                  <a:srgbClr val="000000"/>
                </a:solidFill>
                <a:latin typeface="Aileron Bold"/>
                <a:ea typeface="Aileron Bold"/>
                <a:cs typeface="Aileron Bold"/>
                <a:sym typeface="Aileron Bold"/>
              </a:rPr>
              <a:t> CI/CD</a:t>
            </a:r>
            <a:r>
              <a:rPr lang="en-US" b="true" sz="2200">
                <a:solidFill>
                  <a:srgbClr val="000000"/>
                </a:solidFill>
                <a:latin typeface="Aileron Bold"/>
                <a:ea typeface="Aileron Bold"/>
                <a:cs typeface="Aileron Bold"/>
                <a:sym typeface="Aileron Bold"/>
              </a:rPr>
              <a:t>.</a:t>
            </a:r>
          </a:p>
          <a:p>
            <a:pPr algn="ctr">
              <a:lnSpc>
                <a:spcPts val="3080"/>
              </a:lnSpc>
            </a:pPr>
          </a:p>
        </p:txBody>
      </p:sp>
      <p:sp>
        <p:nvSpPr>
          <p:cNvPr name="TextBox 40" id="40"/>
          <p:cNvSpPr txBox="true"/>
          <p:nvPr/>
        </p:nvSpPr>
        <p:spPr>
          <a:xfrm rot="0">
            <a:off x="12055292" y="1234385"/>
            <a:ext cx="3889088" cy="1544319"/>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Áp dụng </a:t>
            </a:r>
            <a:r>
              <a:rPr lang="en-US" b="true" sz="2200" i="true">
                <a:solidFill>
                  <a:srgbClr val="DB719B"/>
                </a:solidFill>
                <a:latin typeface="Aileron Bold Italics"/>
                <a:ea typeface="Aileron Bold Italics"/>
                <a:cs typeface="Aileron Bold Italics"/>
                <a:sym typeface="Aileron Bold Italics"/>
              </a:rPr>
              <a:t>modularization, viết function, class</a:t>
            </a:r>
            <a:r>
              <a:rPr lang="en-US" b="true" sz="2200">
                <a:solidFill>
                  <a:srgbClr val="000000"/>
                </a:solidFill>
                <a:latin typeface="Aileron Bold"/>
                <a:ea typeface="Aileron Bold"/>
                <a:cs typeface="Aileron Bold"/>
                <a:sym typeface="Aileron Bold"/>
              </a:rPr>
              <a:t> tái sử dụng trong các pipeline.</a:t>
            </a:r>
          </a:p>
          <a:p>
            <a:pPr algn="ctr">
              <a:lnSpc>
                <a:spcPts val="3080"/>
              </a:lnSpc>
            </a:pPr>
          </a:p>
        </p:txBody>
      </p:sp>
      <p:sp>
        <p:nvSpPr>
          <p:cNvPr name="TextBox 41" id="41"/>
          <p:cNvSpPr txBox="true"/>
          <p:nvPr/>
        </p:nvSpPr>
        <p:spPr>
          <a:xfrm rot="0">
            <a:off x="14368883" y="2740605"/>
            <a:ext cx="3889088" cy="1544319"/>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Viết </a:t>
            </a:r>
            <a:r>
              <a:rPr lang="en-US" b="true" sz="2200" i="true">
                <a:solidFill>
                  <a:srgbClr val="DB719B"/>
                </a:solidFill>
                <a:latin typeface="Aileron Bold Italics"/>
                <a:ea typeface="Aileron Bold Italics"/>
                <a:cs typeface="Aileron Bold Italics"/>
                <a:sym typeface="Aileron Bold Italics"/>
              </a:rPr>
              <a:t>unit test, integration test</a:t>
            </a:r>
            <a:r>
              <a:rPr lang="en-US" sz="2200" b="true">
                <a:solidFill>
                  <a:srgbClr val="000000"/>
                </a:solidFill>
                <a:latin typeface="Aileron Bold"/>
                <a:ea typeface="Aileron Bold"/>
                <a:cs typeface="Aileron Bold"/>
                <a:sym typeface="Aileron Bold"/>
              </a:rPr>
              <a:t> cho pipel</a:t>
            </a:r>
            <a:r>
              <a:rPr lang="en-US" sz="2200" b="true">
                <a:solidFill>
                  <a:srgbClr val="000000"/>
                </a:solidFill>
                <a:latin typeface="Aileron Bold"/>
                <a:ea typeface="Aileron Bold"/>
                <a:cs typeface="Aileron Bold"/>
                <a:sym typeface="Aileron Bold"/>
              </a:rPr>
              <a:t>ine ETL</a:t>
            </a:r>
            <a:r>
              <a:rPr lang="en-US" b="true" sz="2200">
                <a:solidFill>
                  <a:srgbClr val="000000"/>
                </a:solidFill>
                <a:latin typeface="Aileron Bold"/>
                <a:ea typeface="Aileron Bold"/>
                <a:cs typeface="Aileron Bold"/>
                <a:sym typeface="Aileron Bold"/>
              </a:rPr>
              <a:t> và mô</a:t>
            </a:r>
            <a:r>
              <a:rPr lang="en-US" sz="2200" b="true">
                <a:solidFill>
                  <a:srgbClr val="000000"/>
                </a:solidFill>
                <a:latin typeface="Aileron Bold"/>
                <a:ea typeface="Aileron Bold"/>
                <a:cs typeface="Aileron Bold"/>
                <a:sym typeface="Aileron Bold"/>
              </a:rPr>
              <a:t> hình ML (pytest, unittest).</a:t>
            </a:r>
          </a:p>
          <a:p>
            <a:pPr algn="ctr">
              <a:lnSpc>
                <a:spcPts val="3080"/>
              </a:lnSpc>
            </a:pPr>
          </a:p>
        </p:txBody>
      </p:sp>
      <p:sp>
        <p:nvSpPr>
          <p:cNvPr name="TextBox 42" id="42"/>
          <p:cNvSpPr txBox="true"/>
          <p:nvPr/>
        </p:nvSpPr>
        <p:spPr>
          <a:xfrm rot="0">
            <a:off x="11899777" y="4898567"/>
            <a:ext cx="5703343" cy="1590210"/>
          </a:xfrm>
          <a:prstGeom prst="rect">
            <a:avLst/>
          </a:prstGeom>
        </p:spPr>
        <p:txBody>
          <a:bodyPr anchor="t" rtlCol="false" tIns="0" lIns="0" bIns="0" rIns="0">
            <a:spAutoFit/>
          </a:bodyPr>
          <a:lstStyle/>
          <a:p>
            <a:pPr algn="ctr">
              <a:lnSpc>
                <a:spcPts val="3175"/>
              </a:lnSpc>
            </a:pPr>
            <a:r>
              <a:rPr lang="en-US" sz="2268" b="true">
                <a:solidFill>
                  <a:srgbClr val="000000"/>
                </a:solidFill>
                <a:latin typeface="Aileron Bold"/>
                <a:ea typeface="Aileron Bold"/>
                <a:cs typeface="Aileron Bold"/>
                <a:sym typeface="Aileron Bold"/>
              </a:rPr>
              <a:t>Quản lý cod</a:t>
            </a:r>
            <a:r>
              <a:rPr lang="en-US" b="true" sz="2268">
                <a:solidFill>
                  <a:srgbClr val="000000"/>
                </a:solidFill>
                <a:latin typeface="Aileron Bold"/>
                <a:ea typeface="Aileron Bold"/>
                <a:cs typeface="Aileron Bold"/>
                <a:sym typeface="Aileron Bold"/>
              </a:rPr>
              <a:t>e </a:t>
            </a:r>
            <a:r>
              <a:rPr lang="en-US" sz="2268" b="true">
                <a:solidFill>
                  <a:srgbClr val="000000"/>
                </a:solidFill>
                <a:latin typeface="Aileron Bold"/>
                <a:ea typeface="Aileron Bold"/>
                <a:cs typeface="Aileron Bold"/>
                <a:sym typeface="Aileron Bold"/>
              </a:rPr>
              <a:t>bằng</a:t>
            </a:r>
            <a:r>
              <a:rPr lang="en-US" b="true" sz="2268" i="true">
                <a:solidFill>
                  <a:srgbClr val="DB719B"/>
                </a:solidFill>
                <a:latin typeface="Aileron Bold Italics"/>
                <a:ea typeface="Aileron Bold Italics"/>
                <a:cs typeface="Aileron Bold Italics"/>
                <a:sym typeface="Aileron Bold Italics"/>
              </a:rPr>
              <a:t> Git, áp dụng code review, pull request </a:t>
            </a:r>
            <a:r>
              <a:rPr lang="en-US" sz="2268" b="true">
                <a:solidFill>
                  <a:srgbClr val="000000"/>
                </a:solidFill>
                <a:latin typeface="Aileron Bold"/>
                <a:ea typeface="Aileron Bold"/>
                <a:cs typeface="Aileron Bold"/>
                <a:sym typeface="Aileron Bold"/>
              </a:rPr>
              <a:t>để đảm bảo </a:t>
            </a:r>
            <a:r>
              <a:rPr lang="en-US" b="true" sz="2268">
                <a:solidFill>
                  <a:srgbClr val="000000"/>
                </a:solidFill>
                <a:latin typeface="Aileron Bold"/>
                <a:ea typeface="Aileron Bold"/>
                <a:cs typeface="Aileron Bold"/>
                <a:sym typeface="Aileron Bold"/>
              </a:rPr>
              <a:t>c</a:t>
            </a:r>
            <a:r>
              <a:rPr lang="en-US" sz="2268" b="true">
                <a:solidFill>
                  <a:srgbClr val="000000"/>
                </a:solidFill>
                <a:latin typeface="Aileron Bold"/>
                <a:ea typeface="Aileron Bold"/>
                <a:cs typeface="Aileron Bold"/>
                <a:sym typeface="Aileron Bold"/>
              </a:rPr>
              <a:t>hất</a:t>
            </a:r>
            <a:r>
              <a:rPr lang="en-US" sz="2268" b="true">
                <a:solidFill>
                  <a:srgbClr val="000000"/>
                </a:solidFill>
                <a:latin typeface="Aileron Bold"/>
                <a:ea typeface="Aileron Bold"/>
                <a:cs typeface="Aileron Bold"/>
                <a:sym typeface="Aileron Bold"/>
              </a:rPr>
              <a:t> lượng.</a:t>
            </a:r>
          </a:p>
          <a:p>
            <a:pPr algn="ctr">
              <a:lnSpc>
                <a:spcPts val="3175"/>
              </a:lnSpc>
            </a:pPr>
          </a:p>
        </p:txBody>
      </p:sp>
      <p:sp>
        <p:nvSpPr>
          <p:cNvPr name="Freeform 43" id="43"/>
          <p:cNvSpPr/>
          <p:nvPr/>
        </p:nvSpPr>
        <p:spPr>
          <a:xfrm flipH="false" flipV="false" rot="0">
            <a:off x="12516635" y="7155527"/>
            <a:ext cx="1106139" cy="946818"/>
          </a:xfrm>
          <a:custGeom>
            <a:avLst/>
            <a:gdLst/>
            <a:ahLst/>
            <a:cxnLst/>
            <a:rect r="r" b="b" t="t" l="l"/>
            <a:pathLst>
              <a:path h="946818" w="1106139">
                <a:moveTo>
                  <a:pt x="0" y="0"/>
                </a:moveTo>
                <a:lnTo>
                  <a:pt x="1106139" y="0"/>
                </a:lnTo>
                <a:lnTo>
                  <a:pt x="1106139" y="946818"/>
                </a:lnTo>
                <a:lnTo>
                  <a:pt x="0" y="946818"/>
                </a:lnTo>
                <a:lnTo>
                  <a:pt x="0" y="0"/>
                </a:lnTo>
                <a:close/>
              </a:path>
            </a:pathLst>
          </a:custGeom>
          <a:blipFill>
            <a:blip r:embed="rId18"/>
            <a:stretch>
              <a:fillRect l="0" t="0" r="0" b="0"/>
            </a:stretch>
          </a:blipFill>
        </p:spPr>
      </p:sp>
      <p:sp>
        <p:nvSpPr>
          <p:cNvPr name="TextBox 44" id="44"/>
          <p:cNvSpPr txBox="true"/>
          <p:nvPr/>
        </p:nvSpPr>
        <p:spPr>
          <a:xfrm rot="0">
            <a:off x="13777042" y="7107902"/>
            <a:ext cx="4525812" cy="1590210"/>
          </a:xfrm>
          <a:prstGeom prst="rect">
            <a:avLst/>
          </a:prstGeom>
        </p:spPr>
        <p:txBody>
          <a:bodyPr anchor="t" rtlCol="false" tIns="0" lIns="0" bIns="0" rIns="0">
            <a:spAutoFit/>
          </a:bodyPr>
          <a:lstStyle/>
          <a:p>
            <a:pPr algn="ctr">
              <a:lnSpc>
                <a:spcPts val="3175"/>
              </a:lnSpc>
            </a:pPr>
            <a:r>
              <a:rPr lang="en-US" sz="2268" b="true">
                <a:solidFill>
                  <a:srgbClr val="000000"/>
                </a:solidFill>
                <a:latin typeface="Aileron Bold"/>
                <a:ea typeface="Aileron Bold"/>
                <a:cs typeface="Aileron Bold"/>
                <a:sym typeface="Aileron Bold"/>
              </a:rPr>
              <a:t>Contain</a:t>
            </a:r>
            <a:r>
              <a:rPr lang="en-US" b="true" sz="2268">
                <a:solidFill>
                  <a:srgbClr val="000000"/>
                </a:solidFill>
                <a:latin typeface="Aileron Bold"/>
                <a:ea typeface="Aileron Bold"/>
                <a:cs typeface="Aileron Bold"/>
                <a:sym typeface="Aileron Bold"/>
              </a:rPr>
              <a:t>er hóa ứ</a:t>
            </a:r>
            <a:r>
              <a:rPr lang="en-US" sz="2268" b="true">
                <a:solidFill>
                  <a:srgbClr val="000000"/>
                </a:solidFill>
                <a:latin typeface="Aileron Bold"/>
                <a:ea typeface="Aileron Bold"/>
                <a:cs typeface="Aileron Bold"/>
                <a:sym typeface="Aileron Bold"/>
              </a:rPr>
              <a:t>ng</a:t>
            </a:r>
            <a:r>
              <a:rPr lang="en-US" b="true" sz="2268">
                <a:solidFill>
                  <a:srgbClr val="000000"/>
                </a:solidFill>
                <a:latin typeface="Aileron Bold"/>
                <a:ea typeface="Aileron Bold"/>
                <a:cs typeface="Aileron Bold"/>
                <a:sym typeface="Aileron Bold"/>
              </a:rPr>
              <a:t> </a:t>
            </a:r>
            <a:r>
              <a:rPr lang="en-US" sz="2268" b="true">
                <a:solidFill>
                  <a:srgbClr val="000000"/>
                </a:solidFill>
                <a:latin typeface="Aileron Bold"/>
                <a:ea typeface="Aileron Bold"/>
                <a:cs typeface="Aileron Bold"/>
                <a:sym typeface="Aileron Bold"/>
              </a:rPr>
              <a:t>dụng bằng </a:t>
            </a:r>
            <a:r>
              <a:rPr lang="en-US" b="true" sz="2268" i="true">
                <a:solidFill>
                  <a:srgbClr val="DB719B"/>
                </a:solidFill>
                <a:latin typeface="Aileron Bold Italics"/>
                <a:ea typeface="Aileron Bold Italics"/>
                <a:cs typeface="Aileron Bold Italics"/>
                <a:sym typeface="Aileron Bold Italics"/>
              </a:rPr>
              <a:t>Docker</a:t>
            </a:r>
            <a:r>
              <a:rPr lang="en-US" b="true" sz="2268">
                <a:solidFill>
                  <a:srgbClr val="000000"/>
                </a:solidFill>
                <a:latin typeface="Aileron Bold"/>
                <a:ea typeface="Aileron Bold"/>
                <a:cs typeface="Aileron Bold"/>
                <a:sym typeface="Aileron Bold"/>
              </a:rPr>
              <a:t> </a:t>
            </a:r>
            <a:r>
              <a:rPr lang="en-US" sz="2268" b="true">
                <a:solidFill>
                  <a:srgbClr val="000000"/>
                </a:solidFill>
                <a:latin typeface="Aileron Bold"/>
                <a:ea typeface="Aileron Bold"/>
                <a:cs typeface="Aileron Bold"/>
                <a:sym typeface="Aileron Bold"/>
              </a:rPr>
              <a:t>để đảm bảo môi trường </a:t>
            </a:r>
            <a:r>
              <a:rPr lang="en-US" b="true" sz="2268">
                <a:solidFill>
                  <a:srgbClr val="000000"/>
                </a:solidFill>
                <a:latin typeface="Aileron Bold"/>
                <a:ea typeface="Aileron Bold"/>
                <a:cs typeface="Aileron Bold"/>
                <a:sym typeface="Aileron Bold"/>
              </a:rPr>
              <a:t>c</a:t>
            </a:r>
            <a:r>
              <a:rPr lang="en-US" sz="2268" b="true">
                <a:solidFill>
                  <a:srgbClr val="000000"/>
                </a:solidFill>
                <a:latin typeface="Aileron Bold"/>
                <a:ea typeface="Aileron Bold"/>
                <a:cs typeface="Aileron Bold"/>
                <a:sym typeface="Aileron Bold"/>
              </a:rPr>
              <a:t>hạy nhất</a:t>
            </a:r>
            <a:r>
              <a:rPr lang="en-US" sz="2268" b="true">
                <a:solidFill>
                  <a:srgbClr val="000000"/>
                </a:solidFill>
                <a:latin typeface="Aileron Bold"/>
                <a:ea typeface="Aileron Bold"/>
                <a:cs typeface="Aileron Bold"/>
                <a:sym typeface="Aileron Bold"/>
              </a:rPr>
              <a:t> quán.</a:t>
            </a:r>
          </a:p>
          <a:p>
            <a:pPr algn="ctr">
              <a:lnSpc>
                <a:spcPts val="3175"/>
              </a:lnSpc>
            </a:pPr>
          </a:p>
        </p:txBody>
      </p:sp>
      <p:sp>
        <p:nvSpPr>
          <p:cNvPr name="TextBox 45" id="45"/>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37</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4028" y="673302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392170"/>
            <a:ext cx="5650143" cy="5894830"/>
            <a:chOff x="0" y="0"/>
            <a:chExt cx="1488104" cy="1552548"/>
          </a:xfrm>
        </p:grpSpPr>
        <p:sp>
          <p:nvSpPr>
            <p:cNvPr name="Freeform 4" id="4"/>
            <p:cNvSpPr/>
            <p:nvPr/>
          </p:nvSpPr>
          <p:spPr>
            <a:xfrm flipH="false" flipV="false" rot="0">
              <a:off x="0" y="0"/>
              <a:ext cx="1488104" cy="1552548"/>
            </a:xfrm>
            <a:custGeom>
              <a:avLst/>
              <a:gdLst/>
              <a:ahLst/>
              <a:cxnLst/>
              <a:rect r="r" b="b" t="t" l="l"/>
              <a:pathLst>
                <a:path h="1552548" w="1488104">
                  <a:moveTo>
                    <a:pt x="0" y="0"/>
                  </a:moveTo>
                  <a:lnTo>
                    <a:pt x="1488104" y="0"/>
                  </a:lnTo>
                  <a:lnTo>
                    <a:pt x="1488104" y="1552548"/>
                  </a:lnTo>
                  <a:lnTo>
                    <a:pt x="0" y="1552548"/>
                  </a:lnTo>
                  <a:close/>
                </a:path>
              </a:pathLst>
            </a:custGeom>
            <a:solidFill>
              <a:srgbClr val="E1EDFC"/>
            </a:solidFill>
          </p:spPr>
        </p:sp>
        <p:sp>
          <p:nvSpPr>
            <p:cNvPr name="TextBox 5" id="5"/>
            <p:cNvSpPr txBox="true"/>
            <p:nvPr/>
          </p:nvSpPr>
          <p:spPr>
            <a:xfrm>
              <a:off x="0" y="-47625"/>
              <a:ext cx="1488104" cy="1600173"/>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028700" y="1689442"/>
            <a:ext cx="5650143" cy="56501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t="0" r="-25046" b="0"/>
              </a:stretch>
            </a:blipFill>
          </p:spPr>
        </p:sp>
      </p:grpSp>
      <p:grpSp>
        <p:nvGrpSpPr>
          <p:cNvPr name="Group 8" id="8"/>
          <p:cNvGrpSpPr/>
          <p:nvPr/>
        </p:nvGrpSpPr>
        <p:grpSpPr>
          <a:xfrm rot="0">
            <a:off x="4648406" y="1028700"/>
            <a:ext cx="1858734" cy="18587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7558327" y="7453986"/>
            <a:ext cx="2763919" cy="882511"/>
          </a:xfrm>
          <a:custGeom>
            <a:avLst/>
            <a:gdLst/>
            <a:ahLst/>
            <a:cxnLst/>
            <a:rect r="r" b="b" t="t" l="l"/>
            <a:pathLst>
              <a:path h="882511" w="2763919">
                <a:moveTo>
                  <a:pt x="0" y="0"/>
                </a:moveTo>
                <a:lnTo>
                  <a:pt x="2763918" y="0"/>
                </a:lnTo>
                <a:lnTo>
                  <a:pt x="2763918" y="882511"/>
                </a:lnTo>
                <a:lnTo>
                  <a:pt x="0" y="8825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0731524" y="7665975"/>
            <a:ext cx="1483489" cy="458533"/>
          </a:xfrm>
          <a:custGeom>
            <a:avLst/>
            <a:gdLst/>
            <a:ahLst/>
            <a:cxnLst/>
            <a:rect r="r" b="b" t="t" l="l"/>
            <a:pathLst>
              <a:path h="458533" w="1483489">
                <a:moveTo>
                  <a:pt x="0" y="0"/>
                </a:moveTo>
                <a:lnTo>
                  <a:pt x="1483490" y="0"/>
                </a:lnTo>
                <a:lnTo>
                  <a:pt x="1483490" y="458533"/>
                </a:lnTo>
                <a:lnTo>
                  <a:pt x="0" y="4585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6264511" y="5348601"/>
            <a:ext cx="1025128" cy="1025128"/>
          </a:xfrm>
          <a:custGeom>
            <a:avLst/>
            <a:gdLst/>
            <a:ahLst/>
            <a:cxnLst/>
            <a:rect r="r" b="b" t="t" l="l"/>
            <a:pathLst>
              <a:path h="1025128" w="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7558327" y="3548665"/>
            <a:ext cx="6941760" cy="2557780"/>
          </a:xfrm>
          <a:prstGeom prst="rect">
            <a:avLst/>
          </a:prstGeom>
        </p:spPr>
        <p:txBody>
          <a:bodyPr anchor="t" rtlCol="false" tIns="0" lIns="0" bIns="0" rIns="0">
            <a:spAutoFit/>
          </a:bodyPr>
          <a:lstStyle/>
          <a:p>
            <a:pPr algn="l">
              <a:lnSpc>
                <a:spcPts val="10160"/>
              </a:lnSpc>
            </a:pPr>
            <a:r>
              <a:rPr lang="en-US" sz="8000" b="true">
                <a:solidFill>
                  <a:srgbClr val="0E2F5F"/>
                </a:solidFill>
                <a:latin typeface="Roboto Bold"/>
                <a:ea typeface="Roboto Bold"/>
                <a:cs typeface="Roboto Bold"/>
                <a:sym typeface="Roboto Bold"/>
              </a:rPr>
              <a:t>Chia sẻ công nghệ</a:t>
            </a:r>
          </a:p>
        </p:txBody>
      </p:sp>
      <p:sp>
        <p:nvSpPr>
          <p:cNvPr name="TextBox 15" id="15"/>
          <p:cNvSpPr txBox="true"/>
          <p:nvPr/>
        </p:nvSpPr>
        <p:spPr>
          <a:xfrm rot="0">
            <a:off x="5278078" y="1293540"/>
            <a:ext cx="599390" cy="1271905"/>
          </a:xfrm>
          <a:prstGeom prst="rect">
            <a:avLst/>
          </a:prstGeom>
        </p:spPr>
        <p:txBody>
          <a:bodyPr anchor="t" rtlCol="false" tIns="0" lIns="0" bIns="0" rIns="0">
            <a:spAutoFit/>
          </a:bodyPr>
          <a:lstStyle/>
          <a:p>
            <a:pPr algn="l">
              <a:lnSpc>
                <a:spcPts val="10160"/>
              </a:lnSpc>
            </a:pPr>
            <a:r>
              <a:rPr lang="en-US" sz="8000" b="true">
                <a:solidFill>
                  <a:srgbClr val="C5D9F3"/>
                </a:solidFill>
                <a:latin typeface="Roboto Bold"/>
                <a:ea typeface="Roboto Bold"/>
                <a:cs typeface="Roboto Bold"/>
                <a:sym typeface="Roboto Bold"/>
              </a:rPr>
              <a:t>2</a:t>
            </a:r>
          </a:p>
        </p:txBody>
      </p:sp>
      <p:grpSp>
        <p:nvGrpSpPr>
          <p:cNvPr name="Group 16" id="16"/>
          <p:cNvGrpSpPr/>
          <p:nvPr/>
        </p:nvGrpSpPr>
        <p:grpSpPr>
          <a:xfrm rot="0">
            <a:off x="17259300" y="9621299"/>
            <a:ext cx="998671" cy="665701"/>
            <a:chOff x="0" y="0"/>
            <a:chExt cx="263024" cy="175329"/>
          </a:xfrm>
        </p:grpSpPr>
        <p:sp>
          <p:nvSpPr>
            <p:cNvPr name="Freeform 17" id="17"/>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18" id="18"/>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19" id="19"/>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38</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392170"/>
            <a:ext cx="5650143" cy="5894830"/>
            <a:chOff x="0" y="0"/>
            <a:chExt cx="1488104" cy="1552548"/>
          </a:xfrm>
        </p:grpSpPr>
        <p:sp>
          <p:nvSpPr>
            <p:cNvPr name="Freeform 3" id="3"/>
            <p:cNvSpPr/>
            <p:nvPr/>
          </p:nvSpPr>
          <p:spPr>
            <a:xfrm flipH="false" flipV="false" rot="0">
              <a:off x="0" y="0"/>
              <a:ext cx="1488104" cy="1552548"/>
            </a:xfrm>
            <a:custGeom>
              <a:avLst/>
              <a:gdLst/>
              <a:ahLst/>
              <a:cxnLst/>
              <a:rect r="r" b="b" t="t" l="l"/>
              <a:pathLst>
                <a:path h="1552548" w="1488104">
                  <a:moveTo>
                    <a:pt x="0" y="0"/>
                  </a:moveTo>
                  <a:lnTo>
                    <a:pt x="1488104" y="0"/>
                  </a:lnTo>
                  <a:lnTo>
                    <a:pt x="1488104" y="1552548"/>
                  </a:lnTo>
                  <a:lnTo>
                    <a:pt x="0" y="1552548"/>
                  </a:lnTo>
                  <a:close/>
                </a:path>
              </a:pathLst>
            </a:custGeom>
            <a:solidFill>
              <a:srgbClr val="E1EDFC"/>
            </a:solidFill>
          </p:spPr>
        </p:sp>
        <p:sp>
          <p:nvSpPr>
            <p:cNvPr name="TextBox 4" id="4"/>
            <p:cNvSpPr txBox="true"/>
            <p:nvPr/>
          </p:nvSpPr>
          <p:spPr>
            <a:xfrm>
              <a:off x="0" y="-47625"/>
              <a:ext cx="1488104" cy="1600173"/>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10800000">
            <a:off x="1030582" y="1269824"/>
            <a:ext cx="5650143" cy="565014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187442" y="1187442"/>
            <a:ext cx="5332659" cy="5332659"/>
          </a:xfrm>
          <a:custGeom>
            <a:avLst/>
            <a:gdLst/>
            <a:ahLst/>
            <a:cxnLst/>
            <a:rect r="r" b="b" t="t" l="l"/>
            <a:pathLst>
              <a:path h="5332659" w="5332659">
                <a:moveTo>
                  <a:pt x="0" y="0"/>
                </a:moveTo>
                <a:lnTo>
                  <a:pt x="5332659" y="0"/>
                </a:lnTo>
                <a:lnTo>
                  <a:pt x="5332659" y="5332659"/>
                </a:lnTo>
                <a:lnTo>
                  <a:pt x="0" y="5332659"/>
                </a:lnTo>
                <a:lnTo>
                  <a:pt x="0" y="0"/>
                </a:lnTo>
                <a:close/>
              </a:path>
            </a:pathLst>
          </a:custGeom>
          <a:blipFill>
            <a:blip r:embed="rId2"/>
            <a:stretch>
              <a:fillRect l="0" t="0" r="0" b="0"/>
            </a:stretch>
          </a:blipFill>
        </p:spPr>
      </p:sp>
      <p:grpSp>
        <p:nvGrpSpPr>
          <p:cNvPr name="Group 9" id="9"/>
          <p:cNvGrpSpPr/>
          <p:nvPr/>
        </p:nvGrpSpPr>
        <p:grpSpPr>
          <a:xfrm rot="-10800000">
            <a:off x="11609157" y="0"/>
            <a:ext cx="5650143" cy="5894830"/>
            <a:chOff x="0" y="0"/>
            <a:chExt cx="1488104" cy="1552548"/>
          </a:xfrm>
        </p:grpSpPr>
        <p:sp>
          <p:nvSpPr>
            <p:cNvPr name="Freeform 10" id="10"/>
            <p:cNvSpPr/>
            <p:nvPr/>
          </p:nvSpPr>
          <p:spPr>
            <a:xfrm flipH="false" flipV="false" rot="0">
              <a:off x="0" y="0"/>
              <a:ext cx="1488104" cy="1552548"/>
            </a:xfrm>
            <a:custGeom>
              <a:avLst/>
              <a:gdLst/>
              <a:ahLst/>
              <a:cxnLst/>
              <a:rect r="r" b="b" t="t" l="l"/>
              <a:pathLst>
                <a:path h="1552548" w="1488104">
                  <a:moveTo>
                    <a:pt x="0" y="0"/>
                  </a:moveTo>
                  <a:lnTo>
                    <a:pt x="1488104" y="0"/>
                  </a:lnTo>
                  <a:lnTo>
                    <a:pt x="1488104" y="1552548"/>
                  </a:lnTo>
                  <a:lnTo>
                    <a:pt x="0" y="1552548"/>
                  </a:lnTo>
                  <a:close/>
                </a:path>
              </a:pathLst>
            </a:custGeom>
            <a:solidFill>
              <a:srgbClr val="E1EDFC"/>
            </a:solidFill>
          </p:spPr>
        </p:sp>
        <p:sp>
          <p:nvSpPr>
            <p:cNvPr name="TextBox 11" id="11"/>
            <p:cNvSpPr txBox="true"/>
            <p:nvPr/>
          </p:nvSpPr>
          <p:spPr>
            <a:xfrm>
              <a:off x="0" y="-47625"/>
              <a:ext cx="1488104" cy="1600173"/>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10800000">
            <a:off x="11609157" y="3608157"/>
            <a:ext cx="5650143" cy="565014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5" id="15"/>
          <p:cNvSpPr/>
          <p:nvPr/>
        </p:nvSpPr>
        <p:spPr>
          <a:xfrm flipH="false" flipV="false" rot="0">
            <a:off x="12095895" y="4094895"/>
            <a:ext cx="4676666" cy="4676666"/>
          </a:xfrm>
          <a:custGeom>
            <a:avLst/>
            <a:gdLst/>
            <a:ahLst/>
            <a:cxnLst/>
            <a:rect r="r" b="b" t="t" l="l"/>
            <a:pathLst>
              <a:path h="4676666" w="4676666">
                <a:moveTo>
                  <a:pt x="0" y="0"/>
                </a:moveTo>
                <a:lnTo>
                  <a:pt x="4676666" y="0"/>
                </a:lnTo>
                <a:lnTo>
                  <a:pt x="4676666" y="4676666"/>
                </a:lnTo>
                <a:lnTo>
                  <a:pt x="0" y="4676666"/>
                </a:lnTo>
                <a:lnTo>
                  <a:pt x="0" y="0"/>
                </a:lnTo>
                <a:close/>
              </a:path>
            </a:pathLst>
          </a:custGeom>
          <a:blipFill>
            <a:blip r:embed="rId3"/>
            <a:stretch>
              <a:fillRect l="0" t="0" r="0" b="0"/>
            </a:stretch>
          </a:blipFill>
        </p:spPr>
      </p:sp>
      <p:sp>
        <p:nvSpPr>
          <p:cNvPr name="Freeform 16" id="16"/>
          <p:cNvSpPr/>
          <p:nvPr/>
        </p:nvSpPr>
        <p:spPr>
          <a:xfrm flipH="false" flipV="false" rot="0">
            <a:off x="7995175" y="3994675"/>
            <a:ext cx="2297650" cy="2297650"/>
          </a:xfrm>
          <a:custGeom>
            <a:avLst/>
            <a:gdLst/>
            <a:ahLst/>
            <a:cxnLst/>
            <a:rect r="r" b="b" t="t" l="l"/>
            <a:pathLst>
              <a:path h="2297650" w="2297650">
                <a:moveTo>
                  <a:pt x="0" y="0"/>
                </a:moveTo>
                <a:lnTo>
                  <a:pt x="2297650" y="0"/>
                </a:lnTo>
                <a:lnTo>
                  <a:pt x="2297650" y="2297650"/>
                </a:lnTo>
                <a:lnTo>
                  <a:pt x="0" y="2297650"/>
                </a:lnTo>
                <a:lnTo>
                  <a:pt x="0" y="0"/>
                </a:lnTo>
                <a:close/>
              </a:path>
            </a:pathLst>
          </a:custGeom>
          <a:blipFill>
            <a:blip r:embed="rId4"/>
            <a:stretch>
              <a:fillRect l="0" t="0" r="0" b="0"/>
            </a:stretch>
          </a:blipFill>
        </p:spPr>
      </p:sp>
      <p:grpSp>
        <p:nvGrpSpPr>
          <p:cNvPr name="Group 17" id="17"/>
          <p:cNvGrpSpPr/>
          <p:nvPr/>
        </p:nvGrpSpPr>
        <p:grpSpPr>
          <a:xfrm rot="0">
            <a:off x="17259300" y="9621299"/>
            <a:ext cx="998671" cy="665701"/>
            <a:chOff x="0" y="0"/>
            <a:chExt cx="263024" cy="175329"/>
          </a:xfrm>
        </p:grpSpPr>
        <p:sp>
          <p:nvSpPr>
            <p:cNvPr name="Freeform 18" id="18"/>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19" id="19"/>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20" id="20"/>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39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4028" y="673302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392170"/>
            <a:ext cx="5650143" cy="5894830"/>
            <a:chOff x="0" y="0"/>
            <a:chExt cx="1488104" cy="1552548"/>
          </a:xfrm>
        </p:grpSpPr>
        <p:sp>
          <p:nvSpPr>
            <p:cNvPr name="Freeform 4" id="4"/>
            <p:cNvSpPr/>
            <p:nvPr/>
          </p:nvSpPr>
          <p:spPr>
            <a:xfrm flipH="false" flipV="false" rot="0">
              <a:off x="0" y="0"/>
              <a:ext cx="1488104" cy="1552548"/>
            </a:xfrm>
            <a:custGeom>
              <a:avLst/>
              <a:gdLst/>
              <a:ahLst/>
              <a:cxnLst/>
              <a:rect r="r" b="b" t="t" l="l"/>
              <a:pathLst>
                <a:path h="1552548" w="1488104">
                  <a:moveTo>
                    <a:pt x="0" y="0"/>
                  </a:moveTo>
                  <a:lnTo>
                    <a:pt x="1488104" y="0"/>
                  </a:lnTo>
                  <a:lnTo>
                    <a:pt x="1488104" y="1552548"/>
                  </a:lnTo>
                  <a:lnTo>
                    <a:pt x="0" y="1552548"/>
                  </a:lnTo>
                  <a:close/>
                </a:path>
              </a:pathLst>
            </a:custGeom>
            <a:solidFill>
              <a:srgbClr val="E1EDFC"/>
            </a:solidFill>
          </p:spPr>
        </p:sp>
        <p:sp>
          <p:nvSpPr>
            <p:cNvPr name="TextBox 5" id="5"/>
            <p:cNvSpPr txBox="true"/>
            <p:nvPr/>
          </p:nvSpPr>
          <p:spPr>
            <a:xfrm>
              <a:off x="0" y="-47625"/>
              <a:ext cx="1488104" cy="1600173"/>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561340" y="1028700"/>
            <a:ext cx="6584863" cy="658486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028700" y="1689442"/>
            <a:ext cx="5650143" cy="565014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11" id="11"/>
          <p:cNvGrpSpPr/>
          <p:nvPr/>
        </p:nvGrpSpPr>
        <p:grpSpPr>
          <a:xfrm rot="0">
            <a:off x="4648406" y="1028700"/>
            <a:ext cx="1858734" cy="18587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4" id="14"/>
          <p:cNvSpPr/>
          <p:nvPr/>
        </p:nvSpPr>
        <p:spPr>
          <a:xfrm flipH="false" flipV="false" rot="0">
            <a:off x="7558327" y="7453986"/>
            <a:ext cx="2763919" cy="882511"/>
          </a:xfrm>
          <a:custGeom>
            <a:avLst/>
            <a:gdLst/>
            <a:ahLst/>
            <a:cxnLst/>
            <a:rect r="r" b="b" t="t" l="l"/>
            <a:pathLst>
              <a:path h="882511" w="2763919">
                <a:moveTo>
                  <a:pt x="0" y="0"/>
                </a:moveTo>
                <a:lnTo>
                  <a:pt x="2763918" y="0"/>
                </a:lnTo>
                <a:lnTo>
                  <a:pt x="2763918" y="882511"/>
                </a:lnTo>
                <a:lnTo>
                  <a:pt x="0" y="8825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0731524" y="7665975"/>
            <a:ext cx="1483489" cy="458533"/>
          </a:xfrm>
          <a:custGeom>
            <a:avLst/>
            <a:gdLst/>
            <a:ahLst/>
            <a:cxnLst/>
            <a:rect r="r" b="b" t="t" l="l"/>
            <a:pathLst>
              <a:path h="458533" w="1483489">
                <a:moveTo>
                  <a:pt x="0" y="0"/>
                </a:moveTo>
                <a:lnTo>
                  <a:pt x="1483490" y="0"/>
                </a:lnTo>
                <a:lnTo>
                  <a:pt x="1483490" y="458533"/>
                </a:lnTo>
                <a:lnTo>
                  <a:pt x="0" y="4585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6264511" y="5348601"/>
            <a:ext cx="1025128" cy="1025128"/>
          </a:xfrm>
          <a:custGeom>
            <a:avLst/>
            <a:gdLst/>
            <a:ahLst/>
            <a:cxnLst/>
            <a:rect r="r" b="b" t="t" l="l"/>
            <a:pathLst>
              <a:path h="1025128" w="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17259300" y="9621299"/>
            <a:ext cx="998671" cy="665701"/>
            <a:chOff x="0" y="0"/>
            <a:chExt cx="263024" cy="175329"/>
          </a:xfrm>
        </p:grpSpPr>
        <p:sp>
          <p:nvSpPr>
            <p:cNvPr name="Freeform 18" id="18"/>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19" id="19"/>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20" id="20"/>
          <p:cNvSpPr txBox="true"/>
          <p:nvPr/>
        </p:nvSpPr>
        <p:spPr>
          <a:xfrm rot="0">
            <a:off x="7558327" y="3548665"/>
            <a:ext cx="6941760" cy="1271905"/>
          </a:xfrm>
          <a:prstGeom prst="rect">
            <a:avLst/>
          </a:prstGeom>
        </p:spPr>
        <p:txBody>
          <a:bodyPr anchor="t" rtlCol="false" tIns="0" lIns="0" bIns="0" rIns="0">
            <a:spAutoFit/>
          </a:bodyPr>
          <a:lstStyle/>
          <a:p>
            <a:pPr algn="l">
              <a:lnSpc>
                <a:spcPts val="10160"/>
              </a:lnSpc>
            </a:pPr>
            <a:r>
              <a:rPr lang="en-US" sz="8000" b="true">
                <a:solidFill>
                  <a:srgbClr val="0E2F5F"/>
                </a:solidFill>
                <a:latin typeface="Roboto Bold"/>
                <a:ea typeface="Roboto Bold"/>
                <a:cs typeface="Roboto Bold"/>
                <a:sym typeface="Roboto Bold"/>
              </a:rPr>
              <a:t>STUDY CASE</a:t>
            </a:r>
          </a:p>
        </p:txBody>
      </p:sp>
      <p:sp>
        <p:nvSpPr>
          <p:cNvPr name="TextBox 21" id="21"/>
          <p:cNvSpPr txBox="true"/>
          <p:nvPr/>
        </p:nvSpPr>
        <p:spPr>
          <a:xfrm rot="0">
            <a:off x="5278078" y="1293540"/>
            <a:ext cx="599390" cy="1271905"/>
          </a:xfrm>
          <a:prstGeom prst="rect">
            <a:avLst/>
          </a:prstGeom>
        </p:spPr>
        <p:txBody>
          <a:bodyPr anchor="t" rtlCol="false" tIns="0" lIns="0" bIns="0" rIns="0">
            <a:spAutoFit/>
          </a:bodyPr>
          <a:lstStyle/>
          <a:p>
            <a:pPr algn="l">
              <a:lnSpc>
                <a:spcPts val="10160"/>
              </a:lnSpc>
            </a:pPr>
            <a:r>
              <a:rPr lang="en-US" sz="8000" b="true">
                <a:solidFill>
                  <a:srgbClr val="C5D9F3"/>
                </a:solidFill>
                <a:latin typeface="Roboto Bold"/>
                <a:ea typeface="Roboto Bold"/>
                <a:cs typeface="Roboto Bold"/>
                <a:sym typeface="Roboto Bold"/>
              </a:rPr>
              <a:t>1</a:t>
            </a:r>
          </a:p>
        </p:txBody>
      </p:sp>
      <p:sp>
        <p:nvSpPr>
          <p:cNvPr name="TextBox 22" id="22"/>
          <p:cNvSpPr txBox="true"/>
          <p:nvPr/>
        </p:nvSpPr>
        <p:spPr>
          <a:xfrm rot="0">
            <a:off x="7558327" y="4782470"/>
            <a:ext cx="6941760" cy="963930"/>
          </a:xfrm>
          <a:prstGeom prst="rect">
            <a:avLst/>
          </a:prstGeom>
        </p:spPr>
        <p:txBody>
          <a:bodyPr anchor="t" rtlCol="false" tIns="0" lIns="0" bIns="0" rIns="0">
            <a:spAutoFit/>
          </a:bodyPr>
          <a:lstStyle/>
          <a:p>
            <a:pPr algn="l">
              <a:lnSpc>
                <a:spcPts val="3810"/>
              </a:lnSpc>
            </a:pPr>
            <a:r>
              <a:rPr lang="en-US" sz="3000">
                <a:solidFill>
                  <a:srgbClr val="0E2F5F"/>
                </a:solidFill>
                <a:latin typeface="Roboto"/>
                <a:ea typeface="Roboto"/>
                <a:cs typeface="Roboto"/>
                <a:sym typeface="Roboto"/>
              </a:rPr>
              <a:t>Xây dựng hệ thống đề xuất món ăn và phân tích bỏ giỏ hàng trên GrabFood</a:t>
            </a:r>
          </a:p>
        </p:txBody>
      </p:sp>
      <p:sp>
        <p:nvSpPr>
          <p:cNvPr name="TextBox 23" id="23"/>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2607257" y="4431324"/>
            <a:ext cx="13073486" cy="0"/>
          </a:xfrm>
          <a:prstGeom prst="line">
            <a:avLst/>
          </a:prstGeom>
          <a:ln cap="flat" w="38100">
            <a:solidFill>
              <a:srgbClr val="5188CC"/>
            </a:solidFill>
            <a:prstDash val="solid"/>
            <a:headEnd type="none" len="sm" w="sm"/>
            <a:tailEnd type="none" len="sm" w="sm"/>
          </a:ln>
        </p:spPr>
      </p:sp>
      <p:sp>
        <p:nvSpPr>
          <p:cNvPr name="Freeform 3" id="3"/>
          <p:cNvSpPr/>
          <p:nvPr/>
        </p:nvSpPr>
        <p:spPr>
          <a:xfrm flipH="false" flipV="false" rot="0">
            <a:off x="-1222923" y="-184593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85402" y="-2587332"/>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3456540" y="1171454"/>
            <a:ext cx="2219111" cy="2671520"/>
            <a:chOff x="0" y="0"/>
            <a:chExt cx="2958815" cy="3562026"/>
          </a:xfrm>
        </p:grpSpPr>
        <p:sp>
          <p:nvSpPr>
            <p:cNvPr name="Freeform 6" id="6"/>
            <p:cNvSpPr/>
            <p:nvPr/>
          </p:nvSpPr>
          <p:spPr>
            <a:xfrm flipH="false" flipV="false" rot="0">
              <a:off x="324361" y="0"/>
              <a:ext cx="2063038" cy="2063038"/>
            </a:xfrm>
            <a:custGeom>
              <a:avLst/>
              <a:gdLst/>
              <a:ahLst/>
              <a:cxnLst/>
              <a:rect r="r" b="b" t="t" l="l"/>
              <a:pathLst>
                <a:path h="2063038" w="2063038">
                  <a:moveTo>
                    <a:pt x="0" y="0"/>
                  </a:moveTo>
                  <a:lnTo>
                    <a:pt x="2063038" y="0"/>
                  </a:lnTo>
                  <a:lnTo>
                    <a:pt x="2063038" y="2063038"/>
                  </a:lnTo>
                  <a:lnTo>
                    <a:pt x="0" y="2063038"/>
                  </a:lnTo>
                  <a:lnTo>
                    <a:pt x="0" y="0"/>
                  </a:lnTo>
                  <a:close/>
                </a:path>
              </a:pathLst>
            </a:custGeom>
            <a:blipFill>
              <a:blip r:embed="rId4"/>
              <a:stretch>
                <a:fillRect l="0" t="0" r="0" b="0"/>
              </a:stretch>
            </a:blipFill>
          </p:spPr>
        </p:sp>
        <p:sp>
          <p:nvSpPr>
            <p:cNvPr name="TextBox 7" id="7"/>
            <p:cNvSpPr txBox="true"/>
            <p:nvPr/>
          </p:nvSpPr>
          <p:spPr>
            <a:xfrm rot="0">
              <a:off x="0" y="2353700"/>
              <a:ext cx="2958815" cy="1208327"/>
            </a:xfrm>
            <a:prstGeom prst="rect">
              <a:avLst/>
            </a:prstGeom>
          </p:spPr>
          <p:txBody>
            <a:bodyPr anchor="t" rtlCol="false" tIns="0" lIns="0" bIns="0" rIns="0">
              <a:spAutoFit/>
            </a:bodyPr>
            <a:lstStyle/>
            <a:p>
              <a:pPr algn="r" marL="0" indent="0" lvl="0">
                <a:lnSpc>
                  <a:spcPts val="6603"/>
                </a:lnSpc>
                <a:spcBef>
                  <a:spcPct val="0"/>
                </a:spcBef>
              </a:pPr>
              <a:r>
                <a:rPr lang="en-US" b="true" sz="5199">
                  <a:solidFill>
                    <a:srgbClr val="0E2F5F"/>
                  </a:solidFill>
                  <a:latin typeface="Akzidenz-Grotesk Heavy"/>
                  <a:ea typeface="Akzidenz-Grotesk Heavy"/>
                  <a:cs typeface="Akzidenz-Grotesk Heavy"/>
                  <a:sym typeface="Akzidenz-Grotesk Heavy"/>
                </a:rPr>
                <a:t>Netflix</a:t>
              </a:r>
            </a:p>
          </p:txBody>
        </p:sp>
      </p:grpSp>
      <p:grpSp>
        <p:nvGrpSpPr>
          <p:cNvPr name="Group 8" id="8"/>
          <p:cNvGrpSpPr/>
          <p:nvPr/>
        </p:nvGrpSpPr>
        <p:grpSpPr>
          <a:xfrm rot="0">
            <a:off x="11659648" y="465108"/>
            <a:ext cx="4404459" cy="3377865"/>
            <a:chOff x="0" y="0"/>
            <a:chExt cx="5872612" cy="4503821"/>
          </a:xfrm>
        </p:grpSpPr>
        <p:sp>
          <p:nvSpPr>
            <p:cNvPr name="Freeform 9" id="9"/>
            <p:cNvSpPr/>
            <p:nvPr/>
          </p:nvSpPr>
          <p:spPr>
            <a:xfrm flipH="false" flipV="false" rot="0">
              <a:off x="1030144" y="0"/>
              <a:ext cx="3887620" cy="3975857"/>
            </a:xfrm>
            <a:custGeom>
              <a:avLst/>
              <a:gdLst/>
              <a:ahLst/>
              <a:cxnLst/>
              <a:rect r="r" b="b" t="t" l="l"/>
              <a:pathLst>
                <a:path h="3975857" w="3887620">
                  <a:moveTo>
                    <a:pt x="0" y="0"/>
                  </a:moveTo>
                  <a:lnTo>
                    <a:pt x="3887620" y="0"/>
                  </a:lnTo>
                  <a:lnTo>
                    <a:pt x="3887620" y="3975857"/>
                  </a:lnTo>
                  <a:lnTo>
                    <a:pt x="0" y="3975857"/>
                  </a:lnTo>
                  <a:lnTo>
                    <a:pt x="0" y="0"/>
                  </a:lnTo>
                  <a:close/>
                </a:path>
              </a:pathLst>
            </a:custGeom>
            <a:blipFill>
              <a:blip r:embed="rId5"/>
              <a:stretch>
                <a:fillRect l="0" t="0" r="0" b="0"/>
              </a:stretch>
            </a:blipFill>
          </p:spPr>
        </p:sp>
        <p:sp>
          <p:nvSpPr>
            <p:cNvPr name="TextBox 10" id="10"/>
            <p:cNvSpPr txBox="true"/>
            <p:nvPr/>
          </p:nvSpPr>
          <p:spPr>
            <a:xfrm rot="0">
              <a:off x="0" y="3295494"/>
              <a:ext cx="5872612" cy="1208327"/>
            </a:xfrm>
            <a:prstGeom prst="rect">
              <a:avLst/>
            </a:prstGeom>
          </p:spPr>
          <p:txBody>
            <a:bodyPr anchor="t" rtlCol="false" tIns="0" lIns="0" bIns="0" rIns="0">
              <a:spAutoFit/>
            </a:bodyPr>
            <a:lstStyle/>
            <a:p>
              <a:pPr algn="ctr" marL="0" indent="0" lvl="0">
                <a:lnSpc>
                  <a:spcPts val="6603"/>
                </a:lnSpc>
                <a:spcBef>
                  <a:spcPct val="0"/>
                </a:spcBef>
              </a:pPr>
              <a:r>
                <a:rPr lang="en-US" b="true" sz="5199">
                  <a:solidFill>
                    <a:srgbClr val="0E2F5F"/>
                  </a:solidFill>
                  <a:latin typeface="Akzidenz-Grotesk Heavy"/>
                  <a:ea typeface="Akzidenz-Grotesk Heavy"/>
                  <a:cs typeface="Akzidenz-Grotesk Heavy"/>
                  <a:sym typeface="Akzidenz-Grotesk Heavy"/>
                </a:rPr>
                <a:t>Blockbuster</a:t>
              </a:r>
            </a:p>
          </p:txBody>
        </p:sp>
      </p:grpSp>
      <p:grpSp>
        <p:nvGrpSpPr>
          <p:cNvPr name="Group 11" id="11"/>
          <p:cNvGrpSpPr/>
          <p:nvPr/>
        </p:nvGrpSpPr>
        <p:grpSpPr>
          <a:xfrm rot="0">
            <a:off x="1563906" y="3909649"/>
            <a:ext cx="1043351" cy="1043351"/>
            <a:chOff x="0" y="0"/>
            <a:chExt cx="1391135" cy="1391135"/>
          </a:xfrm>
        </p:grpSpPr>
        <p:grpSp>
          <p:nvGrpSpPr>
            <p:cNvPr name="Group 12" id="12"/>
            <p:cNvGrpSpPr/>
            <p:nvPr/>
          </p:nvGrpSpPr>
          <p:grpSpPr>
            <a:xfrm rot="0">
              <a:off x="0" y="0"/>
              <a:ext cx="1391135" cy="139113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28905" y="446843"/>
              <a:ext cx="1133325" cy="449825"/>
            </a:xfrm>
            <a:prstGeom prst="rect">
              <a:avLst/>
            </a:prstGeom>
          </p:spPr>
          <p:txBody>
            <a:bodyPr anchor="t" rtlCol="false" tIns="0" lIns="0" bIns="0" rIns="0">
              <a:spAutoFit/>
            </a:bodyPr>
            <a:lstStyle/>
            <a:p>
              <a:pPr algn="just">
                <a:lnSpc>
                  <a:spcPts val="2800"/>
                </a:lnSpc>
              </a:pPr>
              <a:r>
                <a:rPr lang="en-US" sz="2000" b="true">
                  <a:solidFill>
                    <a:srgbClr val="FFFFFF"/>
                  </a:solidFill>
                  <a:latin typeface="Aileron Ultra-Bold"/>
                  <a:ea typeface="Aileron Ultra-Bold"/>
                  <a:cs typeface="Aileron Ultra-Bold"/>
                  <a:sym typeface="Aileron Ultra-Bold"/>
                </a:rPr>
                <a:t>1990s</a:t>
              </a:r>
            </a:p>
          </p:txBody>
        </p:sp>
      </p:grpSp>
      <p:grpSp>
        <p:nvGrpSpPr>
          <p:cNvPr name="Group 16" id="16"/>
          <p:cNvGrpSpPr/>
          <p:nvPr/>
        </p:nvGrpSpPr>
        <p:grpSpPr>
          <a:xfrm rot="0">
            <a:off x="8622324" y="3909649"/>
            <a:ext cx="1043351" cy="1043351"/>
            <a:chOff x="0" y="0"/>
            <a:chExt cx="1391135" cy="1391135"/>
          </a:xfrm>
        </p:grpSpPr>
        <p:grpSp>
          <p:nvGrpSpPr>
            <p:cNvPr name="Group 17" id="17"/>
            <p:cNvGrpSpPr/>
            <p:nvPr/>
          </p:nvGrpSpPr>
          <p:grpSpPr>
            <a:xfrm rot="0">
              <a:off x="0" y="0"/>
              <a:ext cx="1391135" cy="139113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20" id="20"/>
            <p:cNvSpPr txBox="true"/>
            <p:nvPr/>
          </p:nvSpPr>
          <p:spPr>
            <a:xfrm rot="0">
              <a:off x="128905" y="446843"/>
              <a:ext cx="1133325" cy="449825"/>
            </a:xfrm>
            <a:prstGeom prst="rect">
              <a:avLst/>
            </a:prstGeom>
          </p:spPr>
          <p:txBody>
            <a:bodyPr anchor="t" rtlCol="false" tIns="0" lIns="0" bIns="0" rIns="0">
              <a:spAutoFit/>
            </a:bodyPr>
            <a:lstStyle/>
            <a:p>
              <a:pPr algn="ctr">
                <a:lnSpc>
                  <a:spcPts val="2800"/>
                </a:lnSpc>
              </a:pPr>
              <a:r>
                <a:rPr lang="en-US" sz="2000" b="true">
                  <a:solidFill>
                    <a:srgbClr val="FFFFFF"/>
                  </a:solidFill>
                  <a:latin typeface="Aileron Ultra-Bold"/>
                  <a:ea typeface="Aileron Ultra-Bold"/>
                  <a:cs typeface="Aileron Ultra-Bold"/>
                  <a:sym typeface="Aileron Ultra-Bold"/>
                </a:rPr>
                <a:t>2000</a:t>
              </a:r>
            </a:p>
          </p:txBody>
        </p:sp>
      </p:grpSp>
      <p:grpSp>
        <p:nvGrpSpPr>
          <p:cNvPr name="Group 21" id="21"/>
          <p:cNvGrpSpPr/>
          <p:nvPr/>
        </p:nvGrpSpPr>
        <p:grpSpPr>
          <a:xfrm rot="0">
            <a:off x="15680743" y="3909649"/>
            <a:ext cx="1043351" cy="1043351"/>
            <a:chOff x="0" y="0"/>
            <a:chExt cx="1391135" cy="1391135"/>
          </a:xfrm>
        </p:grpSpPr>
        <p:grpSp>
          <p:nvGrpSpPr>
            <p:cNvPr name="Group 22" id="22"/>
            <p:cNvGrpSpPr/>
            <p:nvPr/>
          </p:nvGrpSpPr>
          <p:grpSpPr>
            <a:xfrm rot="0">
              <a:off x="0" y="0"/>
              <a:ext cx="1391135" cy="139113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25" id="25"/>
            <p:cNvSpPr txBox="true"/>
            <p:nvPr/>
          </p:nvSpPr>
          <p:spPr>
            <a:xfrm rot="0">
              <a:off x="128905" y="446843"/>
              <a:ext cx="1133325" cy="449825"/>
            </a:xfrm>
            <a:prstGeom prst="rect">
              <a:avLst/>
            </a:prstGeom>
          </p:spPr>
          <p:txBody>
            <a:bodyPr anchor="t" rtlCol="false" tIns="0" lIns="0" bIns="0" rIns="0">
              <a:spAutoFit/>
            </a:bodyPr>
            <a:lstStyle/>
            <a:p>
              <a:pPr algn="ctr">
                <a:lnSpc>
                  <a:spcPts val="2800"/>
                </a:lnSpc>
              </a:pPr>
              <a:r>
                <a:rPr lang="en-US" sz="2000" b="true">
                  <a:solidFill>
                    <a:srgbClr val="FFFFFF"/>
                  </a:solidFill>
                  <a:latin typeface="Aileron Ultra-Bold"/>
                  <a:ea typeface="Aileron Ultra-Bold"/>
                  <a:cs typeface="Aileron Ultra-Bold"/>
                  <a:sym typeface="Aileron Ultra-Bold"/>
                </a:rPr>
                <a:t>2010</a:t>
              </a:r>
            </a:p>
          </p:txBody>
        </p:sp>
      </p:grpSp>
      <p:grpSp>
        <p:nvGrpSpPr>
          <p:cNvPr name="Group 26" id="26"/>
          <p:cNvGrpSpPr/>
          <p:nvPr/>
        </p:nvGrpSpPr>
        <p:grpSpPr>
          <a:xfrm rot="0">
            <a:off x="124868" y="5322498"/>
            <a:ext cx="3918298" cy="4119804"/>
            <a:chOff x="0" y="0"/>
            <a:chExt cx="1031980" cy="1085051"/>
          </a:xfrm>
        </p:grpSpPr>
        <p:sp>
          <p:nvSpPr>
            <p:cNvPr name="Freeform 27" id="27"/>
            <p:cNvSpPr/>
            <p:nvPr/>
          </p:nvSpPr>
          <p:spPr>
            <a:xfrm flipH="false" flipV="false" rot="0">
              <a:off x="0" y="0"/>
              <a:ext cx="1031980" cy="1085051"/>
            </a:xfrm>
            <a:custGeom>
              <a:avLst/>
              <a:gdLst/>
              <a:ahLst/>
              <a:cxnLst/>
              <a:rect r="r" b="b" t="t" l="l"/>
              <a:pathLst>
                <a:path h="1085051" w="1031980">
                  <a:moveTo>
                    <a:pt x="29638" y="0"/>
                  </a:moveTo>
                  <a:lnTo>
                    <a:pt x="1002342" y="0"/>
                  </a:lnTo>
                  <a:cubicBezTo>
                    <a:pt x="1010203" y="0"/>
                    <a:pt x="1017741" y="3123"/>
                    <a:pt x="1023299" y="8681"/>
                  </a:cubicBezTo>
                  <a:cubicBezTo>
                    <a:pt x="1028857" y="14239"/>
                    <a:pt x="1031980" y="21777"/>
                    <a:pt x="1031980" y="29638"/>
                  </a:cubicBezTo>
                  <a:lnTo>
                    <a:pt x="1031980" y="1055414"/>
                  </a:lnTo>
                  <a:cubicBezTo>
                    <a:pt x="1031980" y="1071782"/>
                    <a:pt x="1018711" y="1085051"/>
                    <a:pt x="1002342" y="1085051"/>
                  </a:cubicBezTo>
                  <a:lnTo>
                    <a:pt x="29638" y="1085051"/>
                  </a:lnTo>
                  <a:cubicBezTo>
                    <a:pt x="13269" y="1085051"/>
                    <a:pt x="0" y="1071782"/>
                    <a:pt x="0" y="1055414"/>
                  </a:cubicBezTo>
                  <a:lnTo>
                    <a:pt x="0" y="29638"/>
                  </a:lnTo>
                  <a:cubicBezTo>
                    <a:pt x="0" y="13269"/>
                    <a:pt x="13269" y="0"/>
                    <a:pt x="29638" y="0"/>
                  </a:cubicBezTo>
                  <a:close/>
                </a:path>
              </a:pathLst>
            </a:custGeom>
            <a:solidFill>
              <a:srgbClr val="5188CC"/>
            </a:solidFill>
            <a:ln cap="sq">
              <a:noFill/>
              <a:prstDash val="solid"/>
              <a:miter/>
            </a:ln>
          </p:spPr>
        </p:sp>
        <p:sp>
          <p:nvSpPr>
            <p:cNvPr name="TextBox 28" id="28"/>
            <p:cNvSpPr txBox="true"/>
            <p:nvPr/>
          </p:nvSpPr>
          <p:spPr>
            <a:xfrm>
              <a:off x="0" y="-47625"/>
              <a:ext cx="1031980" cy="1132676"/>
            </a:xfrm>
            <a:prstGeom prst="rect">
              <a:avLst/>
            </a:prstGeom>
          </p:spPr>
          <p:txBody>
            <a:bodyPr anchor="ctr" rtlCol="false" tIns="50800" lIns="50800" bIns="50800" rIns="50800"/>
            <a:lstStyle/>
            <a:p>
              <a:pPr algn="ctr">
                <a:lnSpc>
                  <a:spcPts val="2800"/>
                </a:lnSpc>
              </a:pPr>
            </a:p>
          </p:txBody>
        </p:sp>
      </p:grpSp>
      <p:sp>
        <p:nvSpPr>
          <p:cNvPr name="TextBox 29" id="29"/>
          <p:cNvSpPr txBox="true"/>
          <p:nvPr/>
        </p:nvSpPr>
        <p:spPr>
          <a:xfrm rot="0">
            <a:off x="601434" y="5983813"/>
            <a:ext cx="2965165" cy="701727"/>
          </a:xfrm>
          <a:prstGeom prst="rect">
            <a:avLst/>
          </a:prstGeom>
        </p:spPr>
        <p:txBody>
          <a:bodyPr anchor="t" rtlCol="false" tIns="0" lIns="0" bIns="0" rIns="0">
            <a:spAutoFit/>
          </a:bodyPr>
          <a:lstStyle/>
          <a:p>
            <a:pPr algn="l">
              <a:lnSpc>
                <a:spcPts val="2800"/>
              </a:lnSpc>
            </a:pPr>
            <a:r>
              <a:rPr lang="en-US" sz="2000" b="true">
                <a:solidFill>
                  <a:srgbClr val="E1EDFC"/>
                </a:solidFill>
                <a:latin typeface="Aileron Ultra-Bold"/>
                <a:ea typeface="Aileron Ultra-Bold"/>
                <a:cs typeface="Aileron Ultra-Bold"/>
                <a:sym typeface="Aileron Ultra-Bold"/>
              </a:rPr>
              <a:t>Netflix startup cho thuê DVD qua bưu điện</a:t>
            </a:r>
          </a:p>
        </p:txBody>
      </p:sp>
      <p:sp>
        <p:nvSpPr>
          <p:cNvPr name="TextBox 30" id="30"/>
          <p:cNvSpPr txBox="true"/>
          <p:nvPr/>
        </p:nvSpPr>
        <p:spPr>
          <a:xfrm rot="0">
            <a:off x="601434" y="7694448"/>
            <a:ext cx="2965165" cy="1406631"/>
          </a:xfrm>
          <a:prstGeom prst="rect">
            <a:avLst/>
          </a:prstGeom>
        </p:spPr>
        <p:txBody>
          <a:bodyPr anchor="t" rtlCol="false" tIns="0" lIns="0" bIns="0" rIns="0">
            <a:spAutoFit/>
          </a:bodyPr>
          <a:lstStyle/>
          <a:p>
            <a:pPr algn="l">
              <a:lnSpc>
                <a:spcPts val="2800"/>
              </a:lnSpc>
            </a:pPr>
            <a:r>
              <a:rPr lang="en-US" sz="2000" b="true">
                <a:solidFill>
                  <a:srgbClr val="E1EDFC"/>
                </a:solidFill>
                <a:latin typeface="Aileron Ultra-Bold"/>
                <a:ea typeface="Aileron Ultra-Bold"/>
                <a:cs typeface="Aileron Ultra-Bold"/>
                <a:sym typeface="Aileron Ultra-Bold"/>
              </a:rPr>
              <a:t>Blockbuster  "ông lớn" trong lĩnh vực cho thuê băng đĩa với hàng nghìn cửa hàng khắp Mỹ</a:t>
            </a:r>
          </a:p>
        </p:txBody>
      </p:sp>
      <p:grpSp>
        <p:nvGrpSpPr>
          <p:cNvPr name="Group 31" id="31"/>
          <p:cNvGrpSpPr/>
          <p:nvPr/>
        </p:nvGrpSpPr>
        <p:grpSpPr>
          <a:xfrm rot="0">
            <a:off x="7186416" y="5322498"/>
            <a:ext cx="3918298" cy="4119804"/>
            <a:chOff x="0" y="0"/>
            <a:chExt cx="1031980" cy="1085051"/>
          </a:xfrm>
        </p:grpSpPr>
        <p:sp>
          <p:nvSpPr>
            <p:cNvPr name="Freeform 32" id="32"/>
            <p:cNvSpPr/>
            <p:nvPr/>
          </p:nvSpPr>
          <p:spPr>
            <a:xfrm flipH="false" flipV="false" rot="0">
              <a:off x="0" y="0"/>
              <a:ext cx="1031980" cy="1085051"/>
            </a:xfrm>
            <a:custGeom>
              <a:avLst/>
              <a:gdLst/>
              <a:ahLst/>
              <a:cxnLst/>
              <a:rect r="r" b="b" t="t" l="l"/>
              <a:pathLst>
                <a:path h="1085051" w="1031980">
                  <a:moveTo>
                    <a:pt x="29638" y="0"/>
                  </a:moveTo>
                  <a:lnTo>
                    <a:pt x="1002342" y="0"/>
                  </a:lnTo>
                  <a:cubicBezTo>
                    <a:pt x="1010203" y="0"/>
                    <a:pt x="1017741" y="3123"/>
                    <a:pt x="1023299" y="8681"/>
                  </a:cubicBezTo>
                  <a:cubicBezTo>
                    <a:pt x="1028857" y="14239"/>
                    <a:pt x="1031980" y="21777"/>
                    <a:pt x="1031980" y="29638"/>
                  </a:cubicBezTo>
                  <a:lnTo>
                    <a:pt x="1031980" y="1055414"/>
                  </a:lnTo>
                  <a:cubicBezTo>
                    <a:pt x="1031980" y="1071782"/>
                    <a:pt x="1018711" y="1085051"/>
                    <a:pt x="1002342" y="1085051"/>
                  </a:cubicBezTo>
                  <a:lnTo>
                    <a:pt x="29638" y="1085051"/>
                  </a:lnTo>
                  <a:cubicBezTo>
                    <a:pt x="13269" y="1085051"/>
                    <a:pt x="0" y="1071782"/>
                    <a:pt x="0" y="1055414"/>
                  </a:cubicBezTo>
                  <a:lnTo>
                    <a:pt x="0" y="29638"/>
                  </a:lnTo>
                  <a:cubicBezTo>
                    <a:pt x="0" y="13269"/>
                    <a:pt x="13269" y="0"/>
                    <a:pt x="29638" y="0"/>
                  </a:cubicBezTo>
                  <a:close/>
                </a:path>
              </a:pathLst>
            </a:custGeom>
            <a:solidFill>
              <a:srgbClr val="5188CC"/>
            </a:solidFill>
            <a:ln cap="sq">
              <a:noFill/>
              <a:prstDash val="solid"/>
              <a:miter/>
            </a:ln>
          </p:spPr>
        </p:sp>
        <p:sp>
          <p:nvSpPr>
            <p:cNvPr name="TextBox 33" id="33"/>
            <p:cNvSpPr txBox="true"/>
            <p:nvPr/>
          </p:nvSpPr>
          <p:spPr>
            <a:xfrm>
              <a:off x="0" y="-47625"/>
              <a:ext cx="1031980" cy="1132676"/>
            </a:xfrm>
            <a:prstGeom prst="rect">
              <a:avLst/>
            </a:prstGeom>
          </p:spPr>
          <p:txBody>
            <a:bodyPr anchor="ctr" rtlCol="false" tIns="50800" lIns="50800" bIns="50800" rIns="50800"/>
            <a:lstStyle/>
            <a:p>
              <a:pPr algn="ctr">
                <a:lnSpc>
                  <a:spcPts val="2800"/>
                </a:lnSpc>
              </a:pPr>
            </a:p>
          </p:txBody>
        </p:sp>
      </p:grpSp>
      <p:sp>
        <p:nvSpPr>
          <p:cNvPr name="TextBox 34" id="34"/>
          <p:cNvSpPr txBox="true"/>
          <p:nvPr/>
        </p:nvSpPr>
        <p:spPr>
          <a:xfrm rot="0">
            <a:off x="7662982" y="5573442"/>
            <a:ext cx="2965165" cy="1406631"/>
          </a:xfrm>
          <a:prstGeom prst="rect">
            <a:avLst/>
          </a:prstGeom>
        </p:spPr>
        <p:txBody>
          <a:bodyPr anchor="t" rtlCol="false" tIns="0" lIns="0" bIns="0" rIns="0">
            <a:spAutoFit/>
          </a:bodyPr>
          <a:lstStyle/>
          <a:p>
            <a:pPr algn="l">
              <a:lnSpc>
                <a:spcPts val="2800"/>
              </a:lnSpc>
            </a:pPr>
            <a:r>
              <a:rPr lang="en-US" sz="2000" b="true">
                <a:solidFill>
                  <a:srgbClr val="E1EDFC"/>
                </a:solidFill>
                <a:latin typeface="Aileron Ultra-Bold"/>
                <a:ea typeface="Aileron Ultra-Bold"/>
                <a:cs typeface="Aileron Ultra-Bold"/>
                <a:sym typeface="Aileron Ultra-Bold"/>
              </a:rPr>
              <a:t>Netflix lỗ, đối mặt  chi phí cao → đề nghị bán cho Blockbuster giá 50 triệu USD</a:t>
            </a:r>
          </a:p>
        </p:txBody>
      </p:sp>
      <p:sp>
        <p:nvSpPr>
          <p:cNvPr name="TextBox 35" id="35"/>
          <p:cNvSpPr txBox="true"/>
          <p:nvPr/>
        </p:nvSpPr>
        <p:spPr>
          <a:xfrm rot="0">
            <a:off x="7662982" y="7694448"/>
            <a:ext cx="2965165" cy="1406631"/>
          </a:xfrm>
          <a:prstGeom prst="rect">
            <a:avLst/>
          </a:prstGeom>
        </p:spPr>
        <p:txBody>
          <a:bodyPr anchor="t" rtlCol="false" tIns="0" lIns="0" bIns="0" rIns="0">
            <a:spAutoFit/>
          </a:bodyPr>
          <a:lstStyle/>
          <a:p>
            <a:pPr algn="l">
              <a:lnSpc>
                <a:spcPts val="2800"/>
              </a:lnSpc>
            </a:pPr>
            <a:r>
              <a:rPr lang="en-US" sz="2000" b="true">
                <a:solidFill>
                  <a:srgbClr val="E1EDFC"/>
                </a:solidFill>
                <a:latin typeface="Aileron Ultra-Bold"/>
                <a:ea typeface="Aileron Ultra-Bold"/>
                <a:cs typeface="Aileron Ultra-Bold"/>
                <a:sym typeface="Aileron Ultra-Bold"/>
              </a:rPr>
              <a:t>CEO Blockbuster từ chối, chê mô hình Netflix là "ý tưởng nhỏ bé"</a:t>
            </a:r>
          </a:p>
        </p:txBody>
      </p:sp>
      <p:grpSp>
        <p:nvGrpSpPr>
          <p:cNvPr name="Group 36" id="36"/>
          <p:cNvGrpSpPr/>
          <p:nvPr/>
        </p:nvGrpSpPr>
        <p:grpSpPr>
          <a:xfrm rot="0">
            <a:off x="14244834" y="5322498"/>
            <a:ext cx="3918298" cy="4119804"/>
            <a:chOff x="0" y="0"/>
            <a:chExt cx="1031980" cy="1085051"/>
          </a:xfrm>
        </p:grpSpPr>
        <p:sp>
          <p:nvSpPr>
            <p:cNvPr name="Freeform 37" id="37"/>
            <p:cNvSpPr/>
            <p:nvPr/>
          </p:nvSpPr>
          <p:spPr>
            <a:xfrm flipH="false" flipV="false" rot="0">
              <a:off x="0" y="0"/>
              <a:ext cx="1031980" cy="1085051"/>
            </a:xfrm>
            <a:custGeom>
              <a:avLst/>
              <a:gdLst/>
              <a:ahLst/>
              <a:cxnLst/>
              <a:rect r="r" b="b" t="t" l="l"/>
              <a:pathLst>
                <a:path h="1085051" w="1031980">
                  <a:moveTo>
                    <a:pt x="29638" y="0"/>
                  </a:moveTo>
                  <a:lnTo>
                    <a:pt x="1002342" y="0"/>
                  </a:lnTo>
                  <a:cubicBezTo>
                    <a:pt x="1010203" y="0"/>
                    <a:pt x="1017741" y="3123"/>
                    <a:pt x="1023299" y="8681"/>
                  </a:cubicBezTo>
                  <a:cubicBezTo>
                    <a:pt x="1028857" y="14239"/>
                    <a:pt x="1031980" y="21777"/>
                    <a:pt x="1031980" y="29638"/>
                  </a:cubicBezTo>
                  <a:lnTo>
                    <a:pt x="1031980" y="1055414"/>
                  </a:lnTo>
                  <a:cubicBezTo>
                    <a:pt x="1031980" y="1071782"/>
                    <a:pt x="1018711" y="1085051"/>
                    <a:pt x="1002342" y="1085051"/>
                  </a:cubicBezTo>
                  <a:lnTo>
                    <a:pt x="29638" y="1085051"/>
                  </a:lnTo>
                  <a:cubicBezTo>
                    <a:pt x="13269" y="1085051"/>
                    <a:pt x="0" y="1071782"/>
                    <a:pt x="0" y="1055414"/>
                  </a:cubicBezTo>
                  <a:lnTo>
                    <a:pt x="0" y="29638"/>
                  </a:lnTo>
                  <a:cubicBezTo>
                    <a:pt x="0" y="13269"/>
                    <a:pt x="13269" y="0"/>
                    <a:pt x="29638" y="0"/>
                  </a:cubicBezTo>
                  <a:close/>
                </a:path>
              </a:pathLst>
            </a:custGeom>
            <a:solidFill>
              <a:srgbClr val="5188CC"/>
            </a:solidFill>
            <a:ln cap="sq">
              <a:noFill/>
              <a:prstDash val="solid"/>
              <a:miter/>
            </a:ln>
          </p:spPr>
        </p:sp>
        <p:sp>
          <p:nvSpPr>
            <p:cNvPr name="TextBox 38" id="38"/>
            <p:cNvSpPr txBox="true"/>
            <p:nvPr/>
          </p:nvSpPr>
          <p:spPr>
            <a:xfrm>
              <a:off x="0" y="-47625"/>
              <a:ext cx="1031980" cy="1132676"/>
            </a:xfrm>
            <a:prstGeom prst="rect">
              <a:avLst/>
            </a:prstGeom>
          </p:spPr>
          <p:txBody>
            <a:bodyPr anchor="ctr" rtlCol="false" tIns="50800" lIns="50800" bIns="50800" rIns="50800"/>
            <a:lstStyle/>
            <a:p>
              <a:pPr algn="ctr">
                <a:lnSpc>
                  <a:spcPts val="2800"/>
                </a:lnSpc>
              </a:pPr>
            </a:p>
          </p:txBody>
        </p:sp>
      </p:grpSp>
      <p:sp>
        <p:nvSpPr>
          <p:cNvPr name="TextBox 39" id="39"/>
          <p:cNvSpPr txBox="true"/>
          <p:nvPr/>
        </p:nvSpPr>
        <p:spPr>
          <a:xfrm rot="0">
            <a:off x="14721401" y="5645579"/>
            <a:ext cx="2965165" cy="1759083"/>
          </a:xfrm>
          <a:prstGeom prst="rect">
            <a:avLst/>
          </a:prstGeom>
        </p:spPr>
        <p:txBody>
          <a:bodyPr anchor="t" rtlCol="false" tIns="0" lIns="0" bIns="0" rIns="0">
            <a:spAutoFit/>
          </a:bodyPr>
          <a:lstStyle/>
          <a:p>
            <a:pPr algn="l">
              <a:lnSpc>
                <a:spcPts val="2800"/>
              </a:lnSpc>
            </a:pPr>
            <a:r>
              <a:rPr lang="en-US" sz="2000" b="true">
                <a:solidFill>
                  <a:srgbClr val="E1EDFC"/>
                </a:solidFill>
                <a:latin typeface="Aileron Ultra-Bold"/>
                <a:ea typeface="Aileron Ultra-Bold"/>
                <a:cs typeface="Aileron Ultra-Bold"/>
                <a:sym typeface="Aileron Ultra-Bold"/>
              </a:rPr>
              <a:t>Netflix chuyển sang streaming, trở thành đế chế toàn cầu</a:t>
            </a:r>
          </a:p>
          <a:p>
            <a:pPr algn="l">
              <a:lnSpc>
                <a:spcPts val="2800"/>
              </a:lnSpc>
            </a:pPr>
          </a:p>
          <a:p>
            <a:pPr algn="l">
              <a:lnSpc>
                <a:spcPts val="2800"/>
              </a:lnSpc>
            </a:pPr>
          </a:p>
        </p:txBody>
      </p:sp>
      <p:sp>
        <p:nvSpPr>
          <p:cNvPr name="TextBox 40" id="40"/>
          <p:cNvSpPr txBox="true"/>
          <p:nvPr/>
        </p:nvSpPr>
        <p:spPr>
          <a:xfrm rot="0">
            <a:off x="14719836" y="7694448"/>
            <a:ext cx="2965165" cy="701727"/>
          </a:xfrm>
          <a:prstGeom prst="rect">
            <a:avLst/>
          </a:prstGeom>
        </p:spPr>
        <p:txBody>
          <a:bodyPr anchor="t" rtlCol="false" tIns="0" lIns="0" bIns="0" rIns="0">
            <a:spAutoFit/>
          </a:bodyPr>
          <a:lstStyle/>
          <a:p>
            <a:pPr algn="l">
              <a:lnSpc>
                <a:spcPts val="2800"/>
              </a:lnSpc>
            </a:pPr>
            <a:r>
              <a:rPr lang="en-US" sz="2000" b="true">
                <a:solidFill>
                  <a:srgbClr val="E1EDFC"/>
                </a:solidFill>
                <a:latin typeface="Aileron Ultra-Bold"/>
                <a:ea typeface="Aileron Ultra-Bold"/>
                <a:cs typeface="Aileron Ultra-Bold"/>
                <a:sym typeface="Aileron Ultra-Bold"/>
              </a:rPr>
              <a:t>Blockbuster  không kịp thích nghi, phá sản</a:t>
            </a:r>
          </a:p>
        </p:txBody>
      </p:sp>
      <p:grpSp>
        <p:nvGrpSpPr>
          <p:cNvPr name="Group 41" id="41"/>
          <p:cNvGrpSpPr/>
          <p:nvPr/>
        </p:nvGrpSpPr>
        <p:grpSpPr>
          <a:xfrm rot="0">
            <a:off x="17259300" y="9621299"/>
            <a:ext cx="998671" cy="665701"/>
            <a:chOff x="0" y="0"/>
            <a:chExt cx="263024" cy="175329"/>
          </a:xfrm>
        </p:grpSpPr>
        <p:sp>
          <p:nvSpPr>
            <p:cNvPr name="Freeform 42" id="42"/>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43" id="43"/>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44" id="44"/>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40</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80466" y="1028700"/>
            <a:ext cx="3076459" cy="3076459"/>
          </a:xfrm>
          <a:custGeom>
            <a:avLst/>
            <a:gdLst/>
            <a:ahLst/>
            <a:cxnLst/>
            <a:rect r="r" b="b" t="t" l="l"/>
            <a:pathLst>
              <a:path h="3076459" w="3076459">
                <a:moveTo>
                  <a:pt x="0" y="0"/>
                </a:moveTo>
                <a:lnTo>
                  <a:pt x="3076459" y="0"/>
                </a:lnTo>
                <a:lnTo>
                  <a:pt x="3076459"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123130" y="3861098"/>
            <a:ext cx="5650143" cy="6425902"/>
            <a:chOff x="0" y="0"/>
            <a:chExt cx="1488104" cy="1692419"/>
          </a:xfrm>
        </p:grpSpPr>
        <p:sp>
          <p:nvSpPr>
            <p:cNvPr name="Freeform 4" id="4"/>
            <p:cNvSpPr/>
            <p:nvPr/>
          </p:nvSpPr>
          <p:spPr>
            <a:xfrm flipH="false" flipV="false" rot="0">
              <a:off x="0" y="0"/>
              <a:ext cx="1488104" cy="1692419"/>
            </a:xfrm>
            <a:custGeom>
              <a:avLst/>
              <a:gdLst/>
              <a:ahLst/>
              <a:cxnLst/>
              <a:rect r="r" b="b" t="t" l="l"/>
              <a:pathLst>
                <a:path h="1692419" w="1488104">
                  <a:moveTo>
                    <a:pt x="0" y="0"/>
                  </a:moveTo>
                  <a:lnTo>
                    <a:pt x="1488104" y="0"/>
                  </a:lnTo>
                  <a:lnTo>
                    <a:pt x="1488104" y="1692419"/>
                  </a:lnTo>
                  <a:lnTo>
                    <a:pt x="0" y="1692419"/>
                  </a:lnTo>
                  <a:close/>
                </a:path>
              </a:pathLst>
            </a:custGeom>
            <a:solidFill>
              <a:srgbClr val="E1EDFC"/>
            </a:solidFill>
          </p:spPr>
        </p:sp>
        <p:sp>
          <p:nvSpPr>
            <p:cNvPr name="TextBox 5" id="5"/>
            <p:cNvSpPr txBox="true"/>
            <p:nvPr/>
          </p:nvSpPr>
          <p:spPr>
            <a:xfrm>
              <a:off x="0" y="-47625"/>
              <a:ext cx="1488104" cy="1740044"/>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0716754" y="1028700"/>
            <a:ext cx="6448242" cy="5932602"/>
            <a:chOff x="0" y="0"/>
            <a:chExt cx="883446" cy="812800"/>
          </a:xfrm>
        </p:grpSpPr>
        <p:sp>
          <p:nvSpPr>
            <p:cNvPr name="Freeform 7" id="7"/>
            <p:cNvSpPr/>
            <p:nvPr/>
          </p:nvSpPr>
          <p:spPr>
            <a:xfrm flipH="false" flipV="false" rot="0">
              <a:off x="0" y="0"/>
              <a:ext cx="883446" cy="812800"/>
            </a:xfrm>
            <a:custGeom>
              <a:avLst/>
              <a:gdLst/>
              <a:ahLst/>
              <a:cxnLst/>
              <a:rect r="r" b="b" t="t" l="l"/>
              <a:pathLst>
                <a:path h="812800" w="883446">
                  <a:moveTo>
                    <a:pt x="441723" y="0"/>
                  </a:moveTo>
                  <a:cubicBezTo>
                    <a:pt x="197766" y="0"/>
                    <a:pt x="0" y="181951"/>
                    <a:pt x="0" y="406400"/>
                  </a:cubicBezTo>
                  <a:cubicBezTo>
                    <a:pt x="0" y="630849"/>
                    <a:pt x="197766" y="812800"/>
                    <a:pt x="441723" y="812800"/>
                  </a:cubicBezTo>
                  <a:cubicBezTo>
                    <a:pt x="685680" y="812800"/>
                    <a:pt x="883446" y="630849"/>
                    <a:pt x="883446" y="406400"/>
                  </a:cubicBezTo>
                  <a:cubicBezTo>
                    <a:pt x="883446" y="181951"/>
                    <a:pt x="685680" y="0"/>
                    <a:pt x="441723" y="0"/>
                  </a:cubicBezTo>
                  <a:close/>
                </a:path>
              </a:pathLst>
            </a:custGeom>
            <a:solidFill>
              <a:srgbClr val="FFFFFF"/>
            </a:solidFill>
          </p:spPr>
        </p:sp>
        <p:sp>
          <p:nvSpPr>
            <p:cNvPr name="TextBox 8" id="8"/>
            <p:cNvSpPr txBox="true"/>
            <p:nvPr/>
          </p:nvSpPr>
          <p:spPr>
            <a:xfrm>
              <a:off x="82823" y="28575"/>
              <a:ext cx="717800" cy="70802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1108476" y="1028700"/>
            <a:ext cx="5664797" cy="566479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alphaModFix amt="68000"/>
              </a:blip>
              <a:stretch>
                <a:fillRect l="0" t="-1134" r="0" b="-1134"/>
              </a:stretch>
            </a:blipFill>
          </p:spPr>
        </p:sp>
      </p:grpSp>
      <p:sp>
        <p:nvSpPr>
          <p:cNvPr name="Freeform 11" id="11"/>
          <p:cNvSpPr/>
          <p:nvPr/>
        </p:nvSpPr>
        <p:spPr>
          <a:xfrm flipH="false" flipV="false" rot="0">
            <a:off x="8155324" y="2064279"/>
            <a:ext cx="1291547" cy="1291547"/>
          </a:xfrm>
          <a:custGeom>
            <a:avLst/>
            <a:gdLst/>
            <a:ahLst/>
            <a:cxnLst/>
            <a:rect r="r" b="b" t="t" l="l"/>
            <a:pathLst>
              <a:path h="1291547" w="1291547">
                <a:moveTo>
                  <a:pt x="0" y="0"/>
                </a:moveTo>
                <a:lnTo>
                  <a:pt x="1291548" y="0"/>
                </a:lnTo>
                <a:lnTo>
                  <a:pt x="1291548" y="1291547"/>
                </a:lnTo>
                <a:lnTo>
                  <a:pt x="0" y="12915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2" id="12"/>
          <p:cNvSpPr/>
          <p:nvPr/>
        </p:nvSpPr>
        <p:spPr>
          <a:xfrm flipH="false" flipV="false" rot="0">
            <a:off x="2167033" y="2979461"/>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3181211" y="8788690"/>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4" id="14"/>
          <p:cNvGrpSpPr/>
          <p:nvPr/>
        </p:nvGrpSpPr>
        <p:grpSpPr>
          <a:xfrm rot="0">
            <a:off x="2167033" y="7074049"/>
            <a:ext cx="7613433" cy="2184251"/>
            <a:chOff x="0" y="0"/>
            <a:chExt cx="2005184" cy="575276"/>
          </a:xfrm>
        </p:grpSpPr>
        <p:sp>
          <p:nvSpPr>
            <p:cNvPr name="Freeform 15" id="15"/>
            <p:cNvSpPr/>
            <p:nvPr/>
          </p:nvSpPr>
          <p:spPr>
            <a:xfrm flipH="false" flipV="false" rot="0">
              <a:off x="0" y="0"/>
              <a:ext cx="2005184" cy="575276"/>
            </a:xfrm>
            <a:custGeom>
              <a:avLst/>
              <a:gdLst/>
              <a:ahLst/>
              <a:cxnLst/>
              <a:rect r="r" b="b" t="t" l="l"/>
              <a:pathLst>
                <a:path h="575276" w="2005184">
                  <a:moveTo>
                    <a:pt x="19321" y="0"/>
                  </a:moveTo>
                  <a:lnTo>
                    <a:pt x="1985863" y="0"/>
                  </a:lnTo>
                  <a:cubicBezTo>
                    <a:pt x="1996534" y="0"/>
                    <a:pt x="2005184" y="8650"/>
                    <a:pt x="2005184" y="19321"/>
                  </a:cubicBezTo>
                  <a:lnTo>
                    <a:pt x="2005184" y="555955"/>
                  </a:lnTo>
                  <a:cubicBezTo>
                    <a:pt x="2005184" y="566626"/>
                    <a:pt x="1996534" y="575276"/>
                    <a:pt x="1985863" y="575276"/>
                  </a:cubicBezTo>
                  <a:lnTo>
                    <a:pt x="19321" y="575276"/>
                  </a:lnTo>
                  <a:cubicBezTo>
                    <a:pt x="8650" y="575276"/>
                    <a:pt x="0" y="566626"/>
                    <a:pt x="0" y="555955"/>
                  </a:cubicBezTo>
                  <a:lnTo>
                    <a:pt x="0" y="19321"/>
                  </a:lnTo>
                  <a:cubicBezTo>
                    <a:pt x="0" y="8650"/>
                    <a:pt x="8650" y="0"/>
                    <a:pt x="19321" y="0"/>
                  </a:cubicBezTo>
                  <a:close/>
                </a:path>
              </a:pathLst>
            </a:custGeom>
            <a:solidFill>
              <a:srgbClr val="5188CC"/>
            </a:solidFill>
          </p:spPr>
        </p:sp>
        <p:sp>
          <p:nvSpPr>
            <p:cNvPr name="TextBox 16" id="16"/>
            <p:cNvSpPr txBox="true"/>
            <p:nvPr/>
          </p:nvSpPr>
          <p:spPr>
            <a:xfrm>
              <a:off x="0" y="-47625"/>
              <a:ext cx="2005184" cy="622901"/>
            </a:xfrm>
            <a:prstGeom prst="rect">
              <a:avLst/>
            </a:prstGeom>
          </p:spPr>
          <p:txBody>
            <a:bodyPr anchor="ctr" rtlCol="false" tIns="50800" lIns="50800" bIns="50800" rIns="50800"/>
            <a:lstStyle/>
            <a:p>
              <a:pPr algn="ctr">
                <a:lnSpc>
                  <a:spcPts val="2800"/>
                </a:lnSpc>
              </a:pPr>
              <a:r>
                <a:rPr lang="en-US" b="true" sz="2000">
                  <a:solidFill>
                    <a:srgbClr val="FFFFFF"/>
                  </a:solidFill>
                  <a:latin typeface="Aileron Bold"/>
                  <a:ea typeface="Aileron Bold"/>
                  <a:cs typeface="Aileron Bold"/>
                  <a:sym typeface="Aileron Bold"/>
                </a:rPr>
                <a:t>Netflix chính thức "data-driven by design" từ năm 2006, và trở thành data-first trong mọi quyết định từ 2013 trở đi </a:t>
              </a:r>
            </a:p>
          </p:txBody>
        </p:sp>
      </p:grpSp>
      <p:grpSp>
        <p:nvGrpSpPr>
          <p:cNvPr name="Group 17" id="17"/>
          <p:cNvGrpSpPr/>
          <p:nvPr/>
        </p:nvGrpSpPr>
        <p:grpSpPr>
          <a:xfrm rot="0">
            <a:off x="2167033" y="6146039"/>
            <a:ext cx="7613433" cy="665701"/>
            <a:chOff x="0" y="0"/>
            <a:chExt cx="10151244" cy="887601"/>
          </a:xfrm>
        </p:grpSpPr>
        <p:grpSp>
          <p:nvGrpSpPr>
            <p:cNvPr name="Group 18" id="18"/>
            <p:cNvGrpSpPr/>
            <p:nvPr/>
          </p:nvGrpSpPr>
          <p:grpSpPr>
            <a:xfrm rot="0">
              <a:off x="0" y="0"/>
              <a:ext cx="10151244" cy="887601"/>
              <a:chOff x="0" y="0"/>
              <a:chExt cx="2005184" cy="175329"/>
            </a:xfrm>
          </p:grpSpPr>
          <p:sp>
            <p:nvSpPr>
              <p:cNvPr name="Freeform 19" id="19"/>
              <p:cNvSpPr/>
              <p:nvPr/>
            </p:nvSpPr>
            <p:spPr>
              <a:xfrm flipH="false" flipV="false" rot="0">
                <a:off x="0" y="0"/>
                <a:ext cx="2005184" cy="175329"/>
              </a:xfrm>
              <a:custGeom>
                <a:avLst/>
                <a:gdLst/>
                <a:ahLst/>
                <a:cxnLst/>
                <a:rect r="r" b="b" t="t" l="l"/>
                <a:pathLst>
                  <a:path h="175329" w="2005184">
                    <a:moveTo>
                      <a:pt x="51861" y="0"/>
                    </a:moveTo>
                    <a:lnTo>
                      <a:pt x="1953323" y="0"/>
                    </a:lnTo>
                    <a:cubicBezTo>
                      <a:pt x="1967078" y="0"/>
                      <a:pt x="1980269" y="5464"/>
                      <a:pt x="1989994" y="15190"/>
                    </a:cubicBezTo>
                    <a:cubicBezTo>
                      <a:pt x="1999720" y="24915"/>
                      <a:pt x="2005184" y="38106"/>
                      <a:pt x="2005184" y="51861"/>
                    </a:cubicBezTo>
                    <a:lnTo>
                      <a:pt x="2005184" y="123468"/>
                    </a:lnTo>
                    <a:cubicBezTo>
                      <a:pt x="2005184" y="152110"/>
                      <a:pt x="1981965" y="175329"/>
                      <a:pt x="1953323" y="175329"/>
                    </a:cubicBezTo>
                    <a:lnTo>
                      <a:pt x="51861" y="175329"/>
                    </a:lnTo>
                    <a:cubicBezTo>
                      <a:pt x="38106" y="175329"/>
                      <a:pt x="24915" y="169865"/>
                      <a:pt x="15190" y="160139"/>
                    </a:cubicBezTo>
                    <a:cubicBezTo>
                      <a:pt x="5464" y="150413"/>
                      <a:pt x="0" y="137222"/>
                      <a:pt x="0" y="123468"/>
                    </a:cubicBezTo>
                    <a:lnTo>
                      <a:pt x="0" y="51861"/>
                    </a:lnTo>
                    <a:cubicBezTo>
                      <a:pt x="0" y="38106"/>
                      <a:pt x="5464" y="24915"/>
                      <a:pt x="15190" y="15190"/>
                    </a:cubicBezTo>
                    <a:cubicBezTo>
                      <a:pt x="24915" y="5464"/>
                      <a:pt x="38106" y="0"/>
                      <a:pt x="51861" y="0"/>
                    </a:cubicBezTo>
                    <a:close/>
                  </a:path>
                </a:pathLst>
              </a:custGeom>
              <a:solidFill>
                <a:srgbClr val="3A577B"/>
              </a:solidFill>
            </p:spPr>
          </p:sp>
          <p:sp>
            <p:nvSpPr>
              <p:cNvPr name="TextBox 20" id="20"/>
              <p:cNvSpPr txBox="true"/>
              <p:nvPr/>
            </p:nvSpPr>
            <p:spPr>
              <a:xfrm>
                <a:off x="0" y="-47625"/>
                <a:ext cx="2005184" cy="222954"/>
              </a:xfrm>
              <a:prstGeom prst="rect">
                <a:avLst/>
              </a:prstGeom>
            </p:spPr>
            <p:txBody>
              <a:bodyPr anchor="ctr" rtlCol="false" tIns="50800" lIns="50800" bIns="50800" rIns="50800"/>
              <a:lstStyle/>
              <a:p>
                <a:pPr algn="ctr">
                  <a:lnSpc>
                    <a:spcPts val="2800"/>
                  </a:lnSpc>
                </a:pPr>
              </a:p>
            </p:txBody>
          </p:sp>
        </p:grpSp>
        <p:sp>
          <p:nvSpPr>
            <p:cNvPr name="TextBox 21" id="21"/>
            <p:cNvSpPr txBox="true"/>
            <p:nvPr/>
          </p:nvSpPr>
          <p:spPr>
            <a:xfrm rot="0">
              <a:off x="391613" y="187372"/>
              <a:ext cx="9368019" cy="484309"/>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Heavy"/>
                  <a:ea typeface="Aileron Heavy"/>
                  <a:cs typeface="Aileron Heavy"/>
                  <a:sym typeface="Aileron Heavy"/>
                </a:rPr>
                <a:t>Tầm nhìn công nghệ</a:t>
              </a:r>
            </a:p>
          </p:txBody>
        </p:sp>
      </p:grpSp>
      <p:sp>
        <p:nvSpPr>
          <p:cNvPr name="TextBox 22" id="22"/>
          <p:cNvSpPr txBox="true"/>
          <p:nvPr/>
        </p:nvSpPr>
        <p:spPr>
          <a:xfrm rot="0">
            <a:off x="2167033" y="4051174"/>
            <a:ext cx="8601583" cy="2094865"/>
          </a:xfrm>
          <a:prstGeom prst="rect">
            <a:avLst/>
          </a:prstGeom>
        </p:spPr>
        <p:txBody>
          <a:bodyPr anchor="t" rtlCol="false" tIns="0" lIns="0" bIns="0" rIns="0">
            <a:spAutoFit/>
          </a:bodyPr>
          <a:lstStyle/>
          <a:p>
            <a:pPr algn="l" marL="0" indent="0" lvl="0">
              <a:lnSpc>
                <a:spcPts val="8254"/>
              </a:lnSpc>
              <a:spcBef>
                <a:spcPct val="0"/>
              </a:spcBef>
            </a:pPr>
            <a:r>
              <a:rPr lang="en-US" b="true" sz="6499">
                <a:solidFill>
                  <a:srgbClr val="0E2F5F"/>
                </a:solidFill>
                <a:latin typeface="Roboto Bold"/>
                <a:ea typeface="Roboto Bold"/>
                <a:cs typeface="Roboto Bold"/>
                <a:sym typeface="Roboto Bold"/>
              </a:rPr>
              <a:t>Điều gì </a:t>
            </a:r>
            <a:r>
              <a:rPr lang="en-US" b="true" sz="6499" strike="noStrike" u="none">
                <a:solidFill>
                  <a:srgbClr val="0E2F5F"/>
                </a:solidFill>
                <a:latin typeface="Roboto Bold"/>
                <a:ea typeface="Roboto Bold"/>
                <a:cs typeface="Roboto Bold"/>
                <a:sym typeface="Roboto Bold"/>
              </a:rPr>
              <a:t>làm một Netflix thành công</a:t>
            </a:r>
          </a:p>
        </p:txBody>
      </p:sp>
      <p:grpSp>
        <p:nvGrpSpPr>
          <p:cNvPr name="Group 23" id="23"/>
          <p:cNvGrpSpPr/>
          <p:nvPr/>
        </p:nvGrpSpPr>
        <p:grpSpPr>
          <a:xfrm rot="0">
            <a:off x="17259300" y="9621299"/>
            <a:ext cx="998671" cy="665701"/>
            <a:chOff x="0" y="0"/>
            <a:chExt cx="263024" cy="175329"/>
          </a:xfrm>
        </p:grpSpPr>
        <p:sp>
          <p:nvSpPr>
            <p:cNvPr name="Freeform 24" id="24"/>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25" id="25"/>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26" id="26"/>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41</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2310024"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2646066"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4788044" y="5143500"/>
            <a:ext cx="1627162" cy="1627162"/>
          </a:xfrm>
          <a:custGeom>
            <a:avLst/>
            <a:gdLst/>
            <a:ahLst/>
            <a:cxnLst/>
            <a:rect r="r" b="b" t="t" l="l"/>
            <a:pathLst>
              <a:path h="1627162" w="1627162">
                <a:moveTo>
                  <a:pt x="0" y="0"/>
                </a:moveTo>
                <a:lnTo>
                  <a:pt x="1627162" y="0"/>
                </a:lnTo>
                <a:lnTo>
                  <a:pt x="1627162" y="1627162"/>
                </a:lnTo>
                <a:lnTo>
                  <a:pt x="0" y="1627162"/>
                </a:lnTo>
                <a:lnTo>
                  <a:pt x="0" y="0"/>
                </a:lnTo>
                <a:close/>
              </a:path>
            </a:pathLst>
          </a:custGeom>
          <a:blipFill>
            <a:blip r:embed="rId6"/>
            <a:stretch>
              <a:fillRect l="0" t="0" r="0" b="0"/>
            </a:stretch>
          </a:blipFill>
        </p:spPr>
      </p:sp>
      <p:sp>
        <p:nvSpPr>
          <p:cNvPr name="Freeform 11" id="11"/>
          <p:cNvSpPr/>
          <p:nvPr/>
        </p:nvSpPr>
        <p:spPr>
          <a:xfrm flipH="false" flipV="false" rot="0">
            <a:off x="7920359" y="4522300"/>
            <a:ext cx="2869562" cy="2869562"/>
          </a:xfrm>
          <a:custGeom>
            <a:avLst/>
            <a:gdLst/>
            <a:ahLst/>
            <a:cxnLst/>
            <a:rect r="r" b="b" t="t" l="l"/>
            <a:pathLst>
              <a:path h="2869562" w="2869562">
                <a:moveTo>
                  <a:pt x="0" y="0"/>
                </a:moveTo>
                <a:lnTo>
                  <a:pt x="2869562" y="0"/>
                </a:lnTo>
                <a:lnTo>
                  <a:pt x="2869562" y="2869562"/>
                </a:lnTo>
                <a:lnTo>
                  <a:pt x="0" y="2869562"/>
                </a:lnTo>
                <a:lnTo>
                  <a:pt x="0" y="0"/>
                </a:lnTo>
                <a:close/>
              </a:path>
            </a:pathLst>
          </a:custGeom>
          <a:blipFill>
            <a:blip r:embed="rId7"/>
            <a:stretch>
              <a:fillRect l="0" t="0" r="0" b="0"/>
            </a:stretch>
          </a:blipFill>
        </p:spPr>
      </p:sp>
      <p:sp>
        <p:nvSpPr>
          <p:cNvPr name="AutoShape 12" id="12"/>
          <p:cNvSpPr/>
          <p:nvPr/>
        </p:nvSpPr>
        <p:spPr>
          <a:xfrm flipH="true" flipV="true">
            <a:off x="14937743" y="3840139"/>
            <a:ext cx="0" cy="5209103"/>
          </a:xfrm>
          <a:prstGeom prst="line">
            <a:avLst/>
          </a:prstGeom>
          <a:ln cap="flat" w="38100">
            <a:solidFill>
              <a:srgbClr val="5188CC"/>
            </a:solidFill>
            <a:prstDash val="solid"/>
            <a:headEnd type="none" len="sm" w="sm"/>
            <a:tailEnd type="none" len="sm" w="sm"/>
          </a:ln>
        </p:spPr>
      </p:sp>
      <p:grpSp>
        <p:nvGrpSpPr>
          <p:cNvPr name="Group 13" id="13"/>
          <p:cNvGrpSpPr/>
          <p:nvPr/>
        </p:nvGrpSpPr>
        <p:grpSpPr>
          <a:xfrm rot="0">
            <a:off x="12616186" y="8378041"/>
            <a:ext cx="4643114" cy="665701"/>
            <a:chOff x="0" y="0"/>
            <a:chExt cx="1222878" cy="175329"/>
          </a:xfrm>
        </p:grpSpPr>
        <p:sp>
          <p:nvSpPr>
            <p:cNvPr name="Freeform 14" id="14"/>
            <p:cNvSpPr/>
            <p:nvPr/>
          </p:nvSpPr>
          <p:spPr>
            <a:xfrm flipH="false" flipV="false" rot="0">
              <a:off x="0" y="0"/>
              <a:ext cx="1222878" cy="175329"/>
            </a:xfrm>
            <a:custGeom>
              <a:avLst/>
              <a:gdLst/>
              <a:ahLst/>
              <a:cxnLst/>
              <a:rect r="r" b="b" t="t" l="l"/>
              <a:pathLst>
                <a:path h="175329" w="1222878">
                  <a:moveTo>
                    <a:pt x="85037" y="0"/>
                  </a:moveTo>
                  <a:lnTo>
                    <a:pt x="1137840" y="0"/>
                  </a:lnTo>
                  <a:cubicBezTo>
                    <a:pt x="1184805" y="0"/>
                    <a:pt x="1222878" y="38073"/>
                    <a:pt x="1222878" y="85037"/>
                  </a:cubicBezTo>
                  <a:lnTo>
                    <a:pt x="1222878" y="90291"/>
                  </a:lnTo>
                  <a:cubicBezTo>
                    <a:pt x="1222878" y="137256"/>
                    <a:pt x="1184805" y="175329"/>
                    <a:pt x="1137840" y="175329"/>
                  </a:cubicBezTo>
                  <a:lnTo>
                    <a:pt x="85037" y="175329"/>
                  </a:lnTo>
                  <a:cubicBezTo>
                    <a:pt x="38073" y="175329"/>
                    <a:pt x="0" y="137256"/>
                    <a:pt x="0" y="90291"/>
                  </a:cubicBezTo>
                  <a:lnTo>
                    <a:pt x="0" y="85037"/>
                  </a:lnTo>
                  <a:cubicBezTo>
                    <a:pt x="0" y="38073"/>
                    <a:pt x="38073" y="0"/>
                    <a:pt x="85037" y="0"/>
                  </a:cubicBezTo>
                  <a:close/>
                </a:path>
              </a:pathLst>
            </a:custGeom>
            <a:solidFill>
              <a:srgbClr val="3A577B"/>
            </a:solidFill>
          </p:spPr>
        </p:sp>
        <p:sp>
          <p:nvSpPr>
            <p:cNvPr name="TextBox 15" id="15"/>
            <p:cNvSpPr txBox="true"/>
            <p:nvPr/>
          </p:nvSpPr>
          <p:spPr>
            <a:xfrm>
              <a:off x="0" y="-47625"/>
              <a:ext cx="1222878" cy="222954"/>
            </a:xfrm>
            <a:prstGeom prst="rect">
              <a:avLst/>
            </a:prstGeom>
          </p:spPr>
          <p:txBody>
            <a:bodyPr anchor="ctr" rtlCol="false" tIns="50800" lIns="50800" bIns="50800" rIns="50800"/>
            <a:lstStyle/>
            <a:p>
              <a:pPr algn="ctr">
                <a:lnSpc>
                  <a:spcPts val="2800"/>
                </a:lnSpc>
              </a:pPr>
            </a:p>
          </p:txBody>
        </p:sp>
      </p:grpSp>
      <p:grpSp>
        <p:nvGrpSpPr>
          <p:cNvPr name="Group 16" id="16"/>
          <p:cNvGrpSpPr/>
          <p:nvPr/>
        </p:nvGrpSpPr>
        <p:grpSpPr>
          <a:xfrm rot="0">
            <a:off x="12616186" y="3503819"/>
            <a:ext cx="4643114" cy="665701"/>
            <a:chOff x="0" y="0"/>
            <a:chExt cx="1222878" cy="175329"/>
          </a:xfrm>
        </p:grpSpPr>
        <p:sp>
          <p:nvSpPr>
            <p:cNvPr name="Freeform 17" id="17"/>
            <p:cNvSpPr/>
            <p:nvPr/>
          </p:nvSpPr>
          <p:spPr>
            <a:xfrm flipH="false" flipV="false" rot="0">
              <a:off x="0" y="0"/>
              <a:ext cx="1222878" cy="175329"/>
            </a:xfrm>
            <a:custGeom>
              <a:avLst/>
              <a:gdLst/>
              <a:ahLst/>
              <a:cxnLst/>
              <a:rect r="r" b="b" t="t" l="l"/>
              <a:pathLst>
                <a:path h="175329" w="1222878">
                  <a:moveTo>
                    <a:pt x="85037" y="0"/>
                  </a:moveTo>
                  <a:lnTo>
                    <a:pt x="1137840" y="0"/>
                  </a:lnTo>
                  <a:cubicBezTo>
                    <a:pt x="1184805" y="0"/>
                    <a:pt x="1222878" y="38073"/>
                    <a:pt x="1222878" y="85037"/>
                  </a:cubicBezTo>
                  <a:lnTo>
                    <a:pt x="1222878" y="90291"/>
                  </a:lnTo>
                  <a:cubicBezTo>
                    <a:pt x="1222878" y="137256"/>
                    <a:pt x="1184805" y="175329"/>
                    <a:pt x="1137840" y="175329"/>
                  </a:cubicBezTo>
                  <a:lnTo>
                    <a:pt x="85037" y="175329"/>
                  </a:lnTo>
                  <a:cubicBezTo>
                    <a:pt x="38073" y="175329"/>
                    <a:pt x="0" y="137256"/>
                    <a:pt x="0" y="90291"/>
                  </a:cubicBezTo>
                  <a:lnTo>
                    <a:pt x="0" y="85037"/>
                  </a:lnTo>
                  <a:cubicBezTo>
                    <a:pt x="0" y="38073"/>
                    <a:pt x="38073" y="0"/>
                    <a:pt x="85037" y="0"/>
                  </a:cubicBezTo>
                  <a:close/>
                </a:path>
              </a:pathLst>
            </a:custGeom>
            <a:solidFill>
              <a:srgbClr val="3A577B"/>
            </a:solidFill>
          </p:spPr>
        </p:sp>
        <p:sp>
          <p:nvSpPr>
            <p:cNvPr name="TextBox 18" id="18"/>
            <p:cNvSpPr txBox="true"/>
            <p:nvPr/>
          </p:nvSpPr>
          <p:spPr>
            <a:xfrm>
              <a:off x="0" y="-47625"/>
              <a:ext cx="1222878" cy="222954"/>
            </a:xfrm>
            <a:prstGeom prst="rect">
              <a:avLst/>
            </a:prstGeom>
          </p:spPr>
          <p:txBody>
            <a:bodyPr anchor="ctr" rtlCol="false" tIns="50800" lIns="50800" bIns="50800" rIns="50800"/>
            <a:lstStyle/>
            <a:p>
              <a:pPr algn="ctr">
                <a:lnSpc>
                  <a:spcPts val="2800"/>
                </a:lnSpc>
              </a:pPr>
            </a:p>
          </p:txBody>
        </p:sp>
      </p:grpSp>
      <p:grpSp>
        <p:nvGrpSpPr>
          <p:cNvPr name="Group 19" id="19"/>
          <p:cNvGrpSpPr/>
          <p:nvPr/>
        </p:nvGrpSpPr>
        <p:grpSpPr>
          <a:xfrm rot="0">
            <a:off x="12616186" y="5940930"/>
            <a:ext cx="4643114" cy="665701"/>
            <a:chOff x="0" y="0"/>
            <a:chExt cx="1222878" cy="175329"/>
          </a:xfrm>
        </p:grpSpPr>
        <p:sp>
          <p:nvSpPr>
            <p:cNvPr name="Freeform 20" id="20"/>
            <p:cNvSpPr/>
            <p:nvPr/>
          </p:nvSpPr>
          <p:spPr>
            <a:xfrm flipH="false" flipV="false" rot="0">
              <a:off x="0" y="0"/>
              <a:ext cx="1222878" cy="175329"/>
            </a:xfrm>
            <a:custGeom>
              <a:avLst/>
              <a:gdLst/>
              <a:ahLst/>
              <a:cxnLst/>
              <a:rect r="r" b="b" t="t" l="l"/>
              <a:pathLst>
                <a:path h="175329" w="1222878">
                  <a:moveTo>
                    <a:pt x="85037" y="0"/>
                  </a:moveTo>
                  <a:lnTo>
                    <a:pt x="1137840" y="0"/>
                  </a:lnTo>
                  <a:cubicBezTo>
                    <a:pt x="1184805" y="0"/>
                    <a:pt x="1222878" y="38073"/>
                    <a:pt x="1222878" y="85037"/>
                  </a:cubicBezTo>
                  <a:lnTo>
                    <a:pt x="1222878" y="90291"/>
                  </a:lnTo>
                  <a:cubicBezTo>
                    <a:pt x="1222878" y="137256"/>
                    <a:pt x="1184805" y="175329"/>
                    <a:pt x="1137840" y="175329"/>
                  </a:cubicBezTo>
                  <a:lnTo>
                    <a:pt x="85037" y="175329"/>
                  </a:lnTo>
                  <a:cubicBezTo>
                    <a:pt x="38073" y="175329"/>
                    <a:pt x="0" y="137256"/>
                    <a:pt x="0" y="90291"/>
                  </a:cubicBezTo>
                  <a:lnTo>
                    <a:pt x="0" y="85037"/>
                  </a:lnTo>
                  <a:cubicBezTo>
                    <a:pt x="0" y="38073"/>
                    <a:pt x="38073" y="0"/>
                    <a:pt x="85037" y="0"/>
                  </a:cubicBezTo>
                  <a:close/>
                </a:path>
              </a:pathLst>
            </a:custGeom>
            <a:solidFill>
              <a:srgbClr val="3A577B"/>
            </a:solidFill>
          </p:spPr>
        </p:sp>
        <p:sp>
          <p:nvSpPr>
            <p:cNvPr name="TextBox 21" id="21"/>
            <p:cNvSpPr txBox="true"/>
            <p:nvPr/>
          </p:nvSpPr>
          <p:spPr>
            <a:xfrm>
              <a:off x="0" y="-47625"/>
              <a:ext cx="1222878" cy="222954"/>
            </a:xfrm>
            <a:prstGeom prst="rect">
              <a:avLst/>
            </a:prstGeom>
          </p:spPr>
          <p:txBody>
            <a:bodyPr anchor="ctr" rtlCol="false" tIns="50800" lIns="50800" bIns="50800" rIns="50800"/>
            <a:lstStyle/>
            <a:p>
              <a:pPr algn="ctr">
                <a:lnSpc>
                  <a:spcPts val="2800"/>
                </a:lnSpc>
              </a:pPr>
            </a:p>
          </p:txBody>
        </p:sp>
      </p:grpSp>
      <p:grpSp>
        <p:nvGrpSpPr>
          <p:cNvPr name="Group 22" id="22"/>
          <p:cNvGrpSpPr/>
          <p:nvPr/>
        </p:nvGrpSpPr>
        <p:grpSpPr>
          <a:xfrm rot="0">
            <a:off x="11345476" y="5623791"/>
            <a:ext cx="894277" cy="1307143"/>
            <a:chOff x="0" y="0"/>
            <a:chExt cx="556074" cy="812800"/>
          </a:xfrm>
        </p:grpSpPr>
        <p:sp>
          <p:nvSpPr>
            <p:cNvPr name="Freeform 23" id="23"/>
            <p:cNvSpPr/>
            <p:nvPr/>
          </p:nvSpPr>
          <p:spPr>
            <a:xfrm flipH="false" flipV="false" rot="0">
              <a:off x="0" y="0"/>
              <a:ext cx="556074" cy="812800"/>
            </a:xfrm>
            <a:custGeom>
              <a:avLst/>
              <a:gdLst/>
              <a:ahLst/>
              <a:cxnLst/>
              <a:rect r="r" b="b" t="t" l="l"/>
              <a:pathLst>
                <a:path h="812800" w="556074">
                  <a:moveTo>
                    <a:pt x="556074" y="406400"/>
                  </a:moveTo>
                  <a:lnTo>
                    <a:pt x="149674" y="0"/>
                  </a:lnTo>
                  <a:lnTo>
                    <a:pt x="149674" y="203200"/>
                  </a:lnTo>
                  <a:lnTo>
                    <a:pt x="0" y="203200"/>
                  </a:lnTo>
                  <a:lnTo>
                    <a:pt x="0" y="609600"/>
                  </a:lnTo>
                  <a:lnTo>
                    <a:pt x="149674" y="609600"/>
                  </a:lnTo>
                  <a:lnTo>
                    <a:pt x="149674" y="812800"/>
                  </a:lnTo>
                  <a:lnTo>
                    <a:pt x="556074" y="406400"/>
                  </a:lnTo>
                  <a:close/>
                </a:path>
              </a:pathLst>
            </a:custGeom>
            <a:solidFill>
              <a:srgbClr val="C5D9F3"/>
            </a:solidFill>
          </p:spPr>
        </p:sp>
        <p:sp>
          <p:nvSpPr>
            <p:cNvPr name="TextBox 24" id="24"/>
            <p:cNvSpPr txBox="true"/>
            <p:nvPr/>
          </p:nvSpPr>
          <p:spPr>
            <a:xfrm>
              <a:off x="0" y="155575"/>
              <a:ext cx="454474" cy="454025"/>
            </a:xfrm>
            <a:prstGeom prst="rect">
              <a:avLst/>
            </a:prstGeom>
          </p:spPr>
          <p:txBody>
            <a:bodyPr anchor="ctr" rtlCol="false" tIns="50800" lIns="50800" bIns="50800" rIns="50800"/>
            <a:lstStyle/>
            <a:p>
              <a:pPr algn="ctr">
                <a:lnSpc>
                  <a:spcPts val="2800"/>
                </a:lnSpc>
              </a:pPr>
            </a:p>
          </p:txBody>
        </p:sp>
      </p:grpSp>
      <p:sp>
        <p:nvSpPr>
          <p:cNvPr name="TextBox 25" id="25"/>
          <p:cNvSpPr txBox="true"/>
          <p:nvPr/>
        </p:nvSpPr>
        <p:spPr>
          <a:xfrm rot="0">
            <a:off x="4788044" y="1582176"/>
            <a:ext cx="10916959" cy="943469"/>
          </a:xfrm>
          <a:prstGeom prst="rect">
            <a:avLst/>
          </a:prstGeom>
        </p:spPr>
        <p:txBody>
          <a:bodyPr anchor="t" rtlCol="false" tIns="0" lIns="0" bIns="0" rIns="0">
            <a:spAutoFit/>
          </a:bodyPr>
          <a:lstStyle/>
          <a:p>
            <a:pPr algn="l" marL="0" indent="0" lvl="0">
              <a:lnSpc>
                <a:spcPts val="6730"/>
              </a:lnSpc>
              <a:spcBef>
                <a:spcPct val="0"/>
              </a:spcBef>
            </a:pPr>
            <a:r>
              <a:rPr lang="en-US" b="true" sz="5299">
                <a:solidFill>
                  <a:srgbClr val="0E2F5F"/>
                </a:solidFill>
                <a:latin typeface="Akzidenz-Grotesk Heavy"/>
                <a:ea typeface="Akzidenz-Grotesk Heavy"/>
                <a:cs typeface="Akzidenz-Grotesk Heavy"/>
                <a:sym typeface="Akzidenz-Grotesk Heavy"/>
              </a:rPr>
              <a:t>Netf</a:t>
            </a:r>
            <a:r>
              <a:rPr lang="en-US" b="true" sz="5299" strike="noStrike" u="none">
                <a:solidFill>
                  <a:srgbClr val="0E2F5F"/>
                </a:solidFill>
                <a:latin typeface="Akzidenz-Grotesk Heavy"/>
                <a:ea typeface="Akzidenz-Grotesk Heavy"/>
                <a:cs typeface="Akzidenz-Grotesk Heavy"/>
                <a:sym typeface="Akzidenz-Grotesk Heavy"/>
              </a:rPr>
              <a:t>lix là data-driven company</a:t>
            </a:r>
          </a:p>
        </p:txBody>
      </p:sp>
      <p:sp>
        <p:nvSpPr>
          <p:cNvPr name="TextBox 26" id="26"/>
          <p:cNvSpPr txBox="true"/>
          <p:nvPr/>
        </p:nvSpPr>
        <p:spPr>
          <a:xfrm rot="0">
            <a:off x="4788044" y="2740524"/>
            <a:ext cx="10647116" cy="763295"/>
          </a:xfrm>
          <a:prstGeom prst="rect">
            <a:avLst/>
          </a:prstGeom>
        </p:spPr>
        <p:txBody>
          <a:bodyPr anchor="t" rtlCol="false" tIns="0" lIns="0" bIns="0" rIns="0">
            <a:spAutoFit/>
          </a:bodyPr>
          <a:lstStyle/>
          <a:p>
            <a:pPr algn="just" marL="0" indent="0" lvl="0">
              <a:lnSpc>
                <a:spcPts val="3080"/>
              </a:lnSpc>
              <a:spcBef>
                <a:spcPct val="0"/>
              </a:spcBef>
            </a:pPr>
            <a:r>
              <a:rPr lang="en-US" b="true" sz="2200">
                <a:solidFill>
                  <a:srgbClr val="021828"/>
                </a:solidFill>
                <a:latin typeface="Aileron Bold"/>
                <a:ea typeface="Aileron Bold"/>
                <a:cs typeface="Aileron Bold"/>
                <a:sym typeface="Aileron Bold"/>
              </a:rPr>
              <a:t>N</a:t>
            </a:r>
            <a:r>
              <a:rPr lang="en-US" b="true" sz="2200" strike="noStrike" u="none">
                <a:solidFill>
                  <a:srgbClr val="021828"/>
                </a:solidFill>
                <a:latin typeface="Aileron Bold"/>
                <a:ea typeface="Aileron Bold"/>
                <a:cs typeface="Aileron Bold"/>
                <a:sym typeface="Aileron Bold"/>
              </a:rPr>
              <a:t>hiều chiến dịch kinh doanh của doanh nghiệp đều dựa trên insights có được nhờ data analysis.</a:t>
            </a:r>
          </a:p>
        </p:txBody>
      </p:sp>
      <p:sp>
        <p:nvSpPr>
          <p:cNvPr name="TextBox 27" id="27"/>
          <p:cNvSpPr txBox="true"/>
          <p:nvPr/>
        </p:nvSpPr>
        <p:spPr>
          <a:xfrm rot="0">
            <a:off x="4788044" y="3922962"/>
            <a:ext cx="6547779" cy="372757"/>
          </a:xfrm>
          <a:prstGeom prst="rect">
            <a:avLst/>
          </a:prstGeom>
        </p:spPr>
        <p:txBody>
          <a:bodyPr anchor="t" rtlCol="false" tIns="0" lIns="0" bIns="0" rIns="0">
            <a:spAutoFit/>
          </a:bodyPr>
          <a:lstStyle/>
          <a:p>
            <a:pPr algn="just" marL="0" indent="0" lvl="0">
              <a:lnSpc>
                <a:spcPts val="3080"/>
              </a:lnSpc>
              <a:spcBef>
                <a:spcPct val="0"/>
              </a:spcBef>
            </a:pPr>
            <a:r>
              <a:rPr lang="en-US" b="true" sz="2200">
                <a:solidFill>
                  <a:srgbClr val="021828"/>
                </a:solidFill>
                <a:latin typeface="Aileron Bold"/>
                <a:ea typeface="Aileron Bold"/>
                <a:cs typeface="Aileron Bold"/>
                <a:sym typeface="Aileron Bold"/>
              </a:rPr>
              <a:t>2016, “Evol</a:t>
            </a:r>
            <a:r>
              <a:rPr lang="en-US" b="true" sz="2200" strike="noStrike" u="none">
                <a:solidFill>
                  <a:srgbClr val="021828"/>
                </a:solidFill>
                <a:latin typeface="Aileron Bold"/>
                <a:ea typeface="Aileron Bold"/>
                <a:cs typeface="Aileron Bold"/>
                <a:sym typeface="Aileron Bold"/>
              </a:rPr>
              <a:t>ution of the Netflix Data Pipeline”</a:t>
            </a:r>
          </a:p>
        </p:txBody>
      </p:sp>
      <p:sp>
        <p:nvSpPr>
          <p:cNvPr name="TextBox 28" id="28"/>
          <p:cNvSpPr txBox="true"/>
          <p:nvPr/>
        </p:nvSpPr>
        <p:spPr>
          <a:xfrm rot="0">
            <a:off x="4788044" y="6989737"/>
            <a:ext cx="2371097" cy="1153834"/>
          </a:xfrm>
          <a:prstGeom prst="rect">
            <a:avLst/>
          </a:prstGeom>
        </p:spPr>
        <p:txBody>
          <a:bodyPr anchor="t" rtlCol="false" tIns="0" lIns="0" bIns="0" rIns="0">
            <a:spAutoFit/>
          </a:bodyPr>
          <a:lstStyle/>
          <a:p>
            <a:pPr algn="l" marL="0" indent="0" lvl="0">
              <a:lnSpc>
                <a:spcPts val="3080"/>
              </a:lnSpc>
              <a:spcBef>
                <a:spcPct val="0"/>
              </a:spcBef>
            </a:pPr>
            <a:r>
              <a:rPr lang="en-US" b="true" sz="2200">
                <a:solidFill>
                  <a:srgbClr val="021828"/>
                </a:solidFill>
                <a:latin typeface="Aileron Bold"/>
                <a:ea typeface="Aileron Bold"/>
                <a:cs typeface="Aileron Bold"/>
                <a:sym typeface="Aileron Bold"/>
              </a:rPr>
              <a:t>~500 </a:t>
            </a:r>
            <a:r>
              <a:rPr lang="en-US" b="true" sz="2200" strike="noStrike" u="none">
                <a:solidFill>
                  <a:srgbClr val="021828"/>
                </a:solidFill>
                <a:latin typeface="Aileron Bold"/>
                <a:ea typeface="Aileron Bold"/>
                <a:cs typeface="Aileron Bold"/>
                <a:sym typeface="Aileron Bold"/>
              </a:rPr>
              <a:t>tỷ sự kiện và ~1,3 PB mỗi ngày</a:t>
            </a:r>
          </a:p>
        </p:txBody>
      </p:sp>
      <p:sp>
        <p:nvSpPr>
          <p:cNvPr name="TextBox 29" id="29"/>
          <p:cNvSpPr txBox="true"/>
          <p:nvPr/>
        </p:nvSpPr>
        <p:spPr>
          <a:xfrm rot="0">
            <a:off x="8418824" y="6989737"/>
            <a:ext cx="2371097" cy="1544372"/>
          </a:xfrm>
          <a:prstGeom prst="rect">
            <a:avLst/>
          </a:prstGeom>
        </p:spPr>
        <p:txBody>
          <a:bodyPr anchor="t" rtlCol="false" tIns="0" lIns="0" bIns="0" rIns="0">
            <a:spAutoFit/>
          </a:bodyPr>
          <a:lstStyle/>
          <a:p>
            <a:pPr algn="l" marL="0" indent="0" lvl="0">
              <a:lnSpc>
                <a:spcPts val="3080"/>
              </a:lnSpc>
              <a:spcBef>
                <a:spcPct val="0"/>
              </a:spcBef>
            </a:pPr>
            <a:r>
              <a:rPr lang="en-US" b="true" sz="2200">
                <a:solidFill>
                  <a:srgbClr val="021828"/>
                </a:solidFill>
                <a:latin typeface="Aileron Bold"/>
                <a:ea typeface="Aileron Bold"/>
                <a:cs typeface="Aileron Bold"/>
                <a:sym typeface="Aileron Bold"/>
              </a:rPr>
              <a:t>~8 </a:t>
            </a:r>
            <a:r>
              <a:rPr lang="en-US" b="true" sz="2200" strike="noStrike" u="none">
                <a:solidFill>
                  <a:srgbClr val="021828"/>
                </a:solidFill>
                <a:latin typeface="Aileron Bold"/>
                <a:ea typeface="Aileron Bold"/>
                <a:cs typeface="Aileron Bold"/>
                <a:sym typeface="Aileron Bold"/>
              </a:rPr>
              <a:t>triệu sự kiện và ~24 GB mỗi giây trong giờ cao điểm</a:t>
            </a:r>
          </a:p>
        </p:txBody>
      </p:sp>
      <p:sp>
        <p:nvSpPr>
          <p:cNvPr name="TextBox 30" id="30"/>
          <p:cNvSpPr txBox="true"/>
          <p:nvPr/>
        </p:nvSpPr>
        <p:spPr>
          <a:xfrm rot="0">
            <a:off x="12795307" y="8509045"/>
            <a:ext cx="4748947" cy="372757"/>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Heavy"/>
                <a:ea typeface="Aileron Heavy"/>
                <a:cs typeface="Aileron Heavy"/>
                <a:sym typeface="Aileron Heavy"/>
              </a:rPr>
              <a:t>Tối ưu hoá trải nghiệm</a:t>
            </a:r>
          </a:p>
        </p:txBody>
      </p:sp>
      <p:sp>
        <p:nvSpPr>
          <p:cNvPr name="TextBox 31" id="31"/>
          <p:cNvSpPr txBox="true"/>
          <p:nvPr/>
        </p:nvSpPr>
        <p:spPr>
          <a:xfrm rot="0">
            <a:off x="12786228" y="3634598"/>
            <a:ext cx="4303029" cy="372757"/>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Heavy"/>
                <a:ea typeface="Aileron Heavy"/>
                <a:cs typeface="Aileron Heavy"/>
                <a:sym typeface="Aileron Heavy"/>
              </a:rPr>
              <a:t>Hệ thống đề xuất cá nhân hoá</a:t>
            </a:r>
          </a:p>
        </p:txBody>
      </p:sp>
      <p:sp>
        <p:nvSpPr>
          <p:cNvPr name="TextBox 32" id="32"/>
          <p:cNvSpPr txBox="true"/>
          <p:nvPr/>
        </p:nvSpPr>
        <p:spPr>
          <a:xfrm rot="0">
            <a:off x="12795307" y="6071934"/>
            <a:ext cx="4284872" cy="372757"/>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Heavy"/>
                <a:ea typeface="Aileron Heavy"/>
                <a:cs typeface="Aileron Heavy"/>
                <a:sym typeface="Aileron Heavy"/>
              </a:rPr>
              <a:t>Nắm bắt tốt nhu cầu thị trường</a:t>
            </a:r>
          </a:p>
        </p:txBody>
      </p:sp>
      <p:grpSp>
        <p:nvGrpSpPr>
          <p:cNvPr name="Group 33" id="33"/>
          <p:cNvGrpSpPr/>
          <p:nvPr/>
        </p:nvGrpSpPr>
        <p:grpSpPr>
          <a:xfrm rot="0">
            <a:off x="17268825" y="9621299"/>
            <a:ext cx="998671" cy="665701"/>
            <a:chOff x="0" y="0"/>
            <a:chExt cx="263024" cy="175329"/>
          </a:xfrm>
        </p:grpSpPr>
        <p:sp>
          <p:nvSpPr>
            <p:cNvPr name="Freeform 34" id="34"/>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35" id="35"/>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36" id="36"/>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42</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00313" y="6166687"/>
            <a:ext cx="4643114" cy="665701"/>
            <a:chOff x="0" y="0"/>
            <a:chExt cx="1222878" cy="175329"/>
          </a:xfrm>
        </p:grpSpPr>
        <p:sp>
          <p:nvSpPr>
            <p:cNvPr name="Freeform 3" id="3"/>
            <p:cNvSpPr/>
            <p:nvPr/>
          </p:nvSpPr>
          <p:spPr>
            <a:xfrm flipH="false" flipV="false" rot="0">
              <a:off x="0" y="0"/>
              <a:ext cx="1222878" cy="175329"/>
            </a:xfrm>
            <a:custGeom>
              <a:avLst/>
              <a:gdLst/>
              <a:ahLst/>
              <a:cxnLst/>
              <a:rect r="r" b="b" t="t" l="l"/>
              <a:pathLst>
                <a:path h="175329" w="1222878">
                  <a:moveTo>
                    <a:pt x="85037" y="0"/>
                  </a:moveTo>
                  <a:lnTo>
                    <a:pt x="1137840" y="0"/>
                  </a:lnTo>
                  <a:cubicBezTo>
                    <a:pt x="1184805" y="0"/>
                    <a:pt x="1222878" y="38073"/>
                    <a:pt x="1222878" y="85037"/>
                  </a:cubicBezTo>
                  <a:lnTo>
                    <a:pt x="1222878" y="90291"/>
                  </a:lnTo>
                  <a:cubicBezTo>
                    <a:pt x="1222878" y="137256"/>
                    <a:pt x="1184805" y="175329"/>
                    <a:pt x="1137840" y="175329"/>
                  </a:cubicBezTo>
                  <a:lnTo>
                    <a:pt x="85037" y="175329"/>
                  </a:lnTo>
                  <a:cubicBezTo>
                    <a:pt x="38073" y="175329"/>
                    <a:pt x="0" y="137256"/>
                    <a:pt x="0" y="90291"/>
                  </a:cubicBezTo>
                  <a:lnTo>
                    <a:pt x="0" y="85037"/>
                  </a:lnTo>
                  <a:cubicBezTo>
                    <a:pt x="0" y="38073"/>
                    <a:pt x="38073" y="0"/>
                    <a:pt x="85037" y="0"/>
                  </a:cubicBezTo>
                  <a:close/>
                </a:path>
              </a:pathLst>
            </a:custGeom>
            <a:solidFill>
              <a:srgbClr val="3A577B">
                <a:alpha val="50980"/>
              </a:srgbClr>
            </a:solidFill>
          </p:spPr>
        </p:sp>
        <p:sp>
          <p:nvSpPr>
            <p:cNvPr name="TextBox 4" id="4"/>
            <p:cNvSpPr txBox="true"/>
            <p:nvPr/>
          </p:nvSpPr>
          <p:spPr>
            <a:xfrm>
              <a:off x="0" y="-47625"/>
              <a:ext cx="1222878" cy="222954"/>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2900313" y="7205609"/>
            <a:ext cx="4643114" cy="2052691"/>
            <a:chOff x="0" y="0"/>
            <a:chExt cx="1222878" cy="540626"/>
          </a:xfrm>
        </p:grpSpPr>
        <p:sp>
          <p:nvSpPr>
            <p:cNvPr name="Freeform 6" id="6"/>
            <p:cNvSpPr/>
            <p:nvPr/>
          </p:nvSpPr>
          <p:spPr>
            <a:xfrm flipH="false" flipV="false" rot="0">
              <a:off x="0" y="0"/>
              <a:ext cx="1222878" cy="540626"/>
            </a:xfrm>
            <a:custGeom>
              <a:avLst/>
              <a:gdLst/>
              <a:ahLst/>
              <a:cxnLst/>
              <a:rect r="r" b="b" t="t" l="l"/>
              <a:pathLst>
                <a:path h="540626" w="1222878">
                  <a:moveTo>
                    <a:pt x="31681" y="0"/>
                  </a:moveTo>
                  <a:lnTo>
                    <a:pt x="1191197" y="0"/>
                  </a:lnTo>
                  <a:cubicBezTo>
                    <a:pt x="1199599" y="0"/>
                    <a:pt x="1207657" y="3338"/>
                    <a:pt x="1213599" y="9279"/>
                  </a:cubicBezTo>
                  <a:cubicBezTo>
                    <a:pt x="1219540" y="15220"/>
                    <a:pt x="1222878" y="23278"/>
                    <a:pt x="1222878" y="31681"/>
                  </a:cubicBezTo>
                  <a:lnTo>
                    <a:pt x="1222878" y="508946"/>
                  </a:lnTo>
                  <a:cubicBezTo>
                    <a:pt x="1222878" y="517348"/>
                    <a:pt x="1219540" y="525406"/>
                    <a:pt x="1213599" y="531347"/>
                  </a:cubicBezTo>
                  <a:cubicBezTo>
                    <a:pt x="1207657" y="537289"/>
                    <a:pt x="1199599" y="540626"/>
                    <a:pt x="1191197" y="540626"/>
                  </a:cubicBezTo>
                  <a:lnTo>
                    <a:pt x="31681" y="540626"/>
                  </a:lnTo>
                  <a:cubicBezTo>
                    <a:pt x="23278" y="540626"/>
                    <a:pt x="15220" y="537289"/>
                    <a:pt x="9279" y="531347"/>
                  </a:cubicBezTo>
                  <a:cubicBezTo>
                    <a:pt x="3338" y="525406"/>
                    <a:pt x="0" y="517348"/>
                    <a:pt x="0" y="508946"/>
                  </a:cubicBezTo>
                  <a:lnTo>
                    <a:pt x="0" y="31681"/>
                  </a:lnTo>
                  <a:cubicBezTo>
                    <a:pt x="0" y="23278"/>
                    <a:pt x="3338" y="15220"/>
                    <a:pt x="9279" y="9279"/>
                  </a:cubicBezTo>
                  <a:cubicBezTo>
                    <a:pt x="15220" y="3338"/>
                    <a:pt x="23278" y="0"/>
                    <a:pt x="31681" y="0"/>
                  </a:cubicBezTo>
                  <a:close/>
                </a:path>
              </a:pathLst>
            </a:custGeom>
            <a:solidFill>
              <a:srgbClr val="5188CC">
                <a:alpha val="50980"/>
              </a:srgbClr>
            </a:solidFill>
          </p:spPr>
        </p:sp>
        <p:sp>
          <p:nvSpPr>
            <p:cNvPr name="TextBox 7" id="7"/>
            <p:cNvSpPr txBox="true"/>
            <p:nvPr/>
          </p:nvSpPr>
          <p:spPr>
            <a:xfrm>
              <a:off x="0" y="-47625"/>
              <a:ext cx="1222878" cy="588251"/>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744572" y="4368239"/>
            <a:ext cx="4643114" cy="665701"/>
            <a:chOff x="0" y="0"/>
            <a:chExt cx="1222878" cy="175329"/>
          </a:xfrm>
        </p:grpSpPr>
        <p:sp>
          <p:nvSpPr>
            <p:cNvPr name="Freeform 9" id="9"/>
            <p:cNvSpPr/>
            <p:nvPr/>
          </p:nvSpPr>
          <p:spPr>
            <a:xfrm flipH="false" flipV="false" rot="0">
              <a:off x="0" y="0"/>
              <a:ext cx="1222878" cy="175329"/>
            </a:xfrm>
            <a:custGeom>
              <a:avLst/>
              <a:gdLst/>
              <a:ahLst/>
              <a:cxnLst/>
              <a:rect r="r" b="b" t="t" l="l"/>
              <a:pathLst>
                <a:path h="175329" w="1222878">
                  <a:moveTo>
                    <a:pt x="85037" y="0"/>
                  </a:moveTo>
                  <a:lnTo>
                    <a:pt x="1137840" y="0"/>
                  </a:lnTo>
                  <a:cubicBezTo>
                    <a:pt x="1184805" y="0"/>
                    <a:pt x="1222878" y="38073"/>
                    <a:pt x="1222878" y="85037"/>
                  </a:cubicBezTo>
                  <a:lnTo>
                    <a:pt x="1222878" y="90291"/>
                  </a:lnTo>
                  <a:cubicBezTo>
                    <a:pt x="1222878" y="137256"/>
                    <a:pt x="1184805" y="175329"/>
                    <a:pt x="1137840" y="175329"/>
                  </a:cubicBezTo>
                  <a:lnTo>
                    <a:pt x="85037" y="175329"/>
                  </a:lnTo>
                  <a:cubicBezTo>
                    <a:pt x="38073" y="175329"/>
                    <a:pt x="0" y="137256"/>
                    <a:pt x="0" y="90291"/>
                  </a:cubicBezTo>
                  <a:lnTo>
                    <a:pt x="0" y="85037"/>
                  </a:lnTo>
                  <a:cubicBezTo>
                    <a:pt x="0" y="38073"/>
                    <a:pt x="38073" y="0"/>
                    <a:pt x="85037" y="0"/>
                  </a:cubicBezTo>
                  <a:close/>
                </a:path>
              </a:pathLst>
            </a:custGeom>
            <a:solidFill>
              <a:srgbClr val="3A577B"/>
            </a:solidFill>
          </p:spPr>
        </p:sp>
        <p:sp>
          <p:nvSpPr>
            <p:cNvPr name="TextBox 10" id="10"/>
            <p:cNvSpPr txBox="true"/>
            <p:nvPr/>
          </p:nvSpPr>
          <p:spPr>
            <a:xfrm>
              <a:off x="0" y="-47625"/>
              <a:ext cx="1222878" cy="222954"/>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6733199" y="6166687"/>
            <a:ext cx="4643114" cy="665701"/>
            <a:chOff x="0" y="0"/>
            <a:chExt cx="1222878" cy="175329"/>
          </a:xfrm>
        </p:grpSpPr>
        <p:sp>
          <p:nvSpPr>
            <p:cNvPr name="Freeform 12" id="12"/>
            <p:cNvSpPr/>
            <p:nvPr/>
          </p:nvSpPr>
          <p:spPr>
            <a:xfrm flipH="false" flipV="false" rot="0">
              <a:off x="0" y="0"/>
              <a:ext cx="1222878" cy="175329"/>
            </a:xfrm>
            <a:custGeom>
              <a:avLst/>
              <a:gdLst/>
              <a:ahLst/>
              <a:cxnLst/>
              <a:rect r="r" b="b" t="t" l="l"/>
              <a:pathLst>
                <a:path h="175329" w="1222878">
                  <a:moveTo>
                    <a:pt x="85037" y="0"/>
                  </a:moveTo>
                  <a:lnTo>
                    <a:pt x="1137840" y="0"/>
                  </a:lnTo>
                  <a:cubicBezTo>
                    <a:pt x="1184805" y="0"/>
                    <a:pt x="1222878" y="38073"/>
                    <a:pt x="1222878" y="85037"/>
                  </a:cubicBezTo>
                  <a:lnTo>
                    <a:pt x="1222878" y="90291"/>
                  </a:lnTo>
                  <a:cubicBezTo>
                    <a:pt x="1222878" y="137256"/>
                    <a:pt x="1184805" y="175329"/>
                    <a:pt x="1137840" y="175329"/>
                  </a:cubicBezTo>
                  <a:lnTo>
                    <a:pt x="85037" y="175329"/>
                  </a:lnTo>
                  <a:cubicBezTo>
                    <a:pt x="38073" y="175329"/>
                    <a:pt x="0" y="137256"/>
                    <a:pt x="0" y="90291"/>
                  </a:cubicBezTo>
                  <a:lnTo>
                    <a:pt x="0" y="85037"/>
                  </a:lnTo>
                  <a:cubicBezTo>
                    <a:pt x="0" y="38073"/>
                    <a:pt x="38073" y="0"/>
                    <a:pt x="85037" y="0"/>
                  </a:cubicBezTo>
                  <a:close/>
                </a:path>
              </a:pathLst>
            </a:custGeom>
            <a:solidFill>
              <a:srgbClr val="3A577B">
                <a:alpha val="50980"/>
              </a:srgbClr>
            </a:solidFill>
          </p:spPr>
        </p:sp>
        <p:sp>
          <p:nvSpPr>
            <p:cNvPr name="TextBox 13" id="13"/>
            <p:cNvSpPr txBox="true"/>
            <p:nvPr/>
          </p:nvSpPr>
          <p:spPr>
            <a:xfrm>
              <a:off x="0" y="-47625"/>
              <a:ext cx="1222878" cy="222954"/>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744572" y="5152919"/>
            <a:ext cx="4643114" cy="4105381"/>
            <a:chOff x="0" y="0"/>
            <a:chExt cx="1222878" cy="1081253"/>
          </a:xfrm>
        </p:grpSpPr>
        <p:sp>
          <p:nvSpPr>
            <p:cNvPr name="Freeform 15" id="15"/>
            <p:cNvSpPr/>
            <p:nvPr/>
          </p:nvSpPr>
          <p:spPr>
            <a:xfrm flipH="false" flipV="false" rot="0">
              <a:off x="0" y="0"/>
              <a:ext cx="1222878" cy="1081253"/>
            </a:xfrm>
            <a:custGeom>
              <a:avLst/>
              <a:gdLst/>
              <a:ahLst/>
              <a:cxnLst/>
              <a:rect r="r" b="b" t="t" l="l"/>
              <a:pathLst>
                <a:path h="1081253" w="1222878">
                  <a:moveTo>
                    <a:pt x="31681" y="0"/>
                  </a:moveTo>
                  <a:lnTo>
                    <a:pt x="1191197" y="0"/>
                  </a:lnTo>
                  <a:cubicBezTo>
                    <a:pt x="1199599" y="0"/>
                    <a:pt x="1207657" y="3338"/>
                    <a:pt x="1213599" y="9279"/>
                  </a:cubicBezTo>
                  <a:cubicBezTo>
                    <a:pt x="1219540" y="15220"/>
                    <a:pt x="1222878" y="23278"/>
                    <a:pt x="1222878" y="31681"/>
                  </a:cubicBezTo>
                  <a:lnTo>
                    <a:pt x="1222878" y="1049572"/>
                  </a:lnTo>
                  <a:cubicBezTo>
                    <a:pt x="1222878" y="1057974"/>
                    <a:pt x="1219540" y="1066032"/>
                    <a:pt x="1213599" y="1071974"/>
                  </a:cubicBezTo>
                  <a:cubicBezTo>
                    <a:pt x="1207657" y="1077915"/>
                    <a:pt x="1199599" y="1081253"/>
                    <a:pt x="1191197" y="1081253"/>
                  </a:cubicBezTo>
                  <a:lnTo>
                    <a:pt x="31681" y="1081253"/>
                  </a:lnTo>
                  <a:cubicBezTo>
                    <a:pt x="23278" y="1081253"/>
                    <a:pt x="15220" y="1077915"/>
                    <a:pt x="9279" y="1071974"/>
                  </a:cubicBezTo>
                  <a:cubicBezTo>
                    <a:pt x="3338" y="1066032"/>
                    <a:pt x="0" y="1057974"/>
                    <a:pt x="0" y="1049572"/>
                  </a:cubicBezTo>
                  <a:lnTo>
                    <a:pt x="0" y="31681"/>
                  </a:lnTo>
                  <a:cubicBezTo>
                    <a:pt x="0" y="23278"/>
                    <a:pt x="3338" y="15220"/>
                    <a:pt x="9279" y="9279"/>
                  </a:cubicBezTo>
                  <a:cubicBezTo>
                    <a:pt x="15220" y="3338"/>
                    <a:pt x="23278" y="0"/>
                    <a:pt x="31681" y="0"/>
                  </a:cubicBezTo>
                  <a:close/>
                </a:path>
              </a:pathLst>
            </a:custGeom>
            <a:solidFill>
              <a:srgbClr val="5188CC"/>
            </a:solidFill>
          </p:spPr>
        </p:sp>
        <p:sp>
          <p:nvSpPr>
            <p:cNvPr name="TextBox 16" id="16"/>
            <p:cNvSpPr txBox="true"/>
            <p:nvPr/>
          </p:nvSpPr>
          <p:spPr>
            <a:xfrm>
              <a:off x="0" y="-47625"/>
              <a:ext cx="1222878" cy="1128878"/>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0">
            <a:off x="6733199" y="7205609"/>
            <a:ext cx="4643114" cy="2052691"/>
            <a:chOff x="0" y="0"/>
            <a:chExt cx="1222878" cy="540626"/>
          </a:xfrm>
        </p:grpSpPr>
        <p:sp>
          <p:nvSpPr>
            <p:cNvPr name="Freeform 18" id="18"/>
            <p:cNvSpPr/>
            <p:nvPr/>
          </p:nvSpPr>
          <p:spPr>
            <a:xfrm flipH="false" flipV="false" rot="0">
              <a:off x="0" y="0"/>
              <a:ext cx="1222878" cy="540626"/>
            </a:xfrm>
            <a:custGeom>
              <a:avLst/>
              <a:gdLst/>
              <a:ahLst/>
              <a:cxnLst/>
              <a:rect r="r" b="b" t="t" l="l"/>
              <a:pathLst>
                <a:path h="540626" w="1222878">
                  <a:moveTo>
                    <a:pt x="31681" y="0"/>
                  </a:moveTo>
                  <a:lnTo>
                    <a:pt x="1191197" y="0"/>
                  </a:lnTo>
                  <a:cubicBezTo>
                    <a:pt x="1199599" y="0"/>
                    <a:pt x="1207657" y="3338"/>
                    <a:pt x="1213599" y="9279"/>
                  </a:cubicBezTo>
                  <a:cubicBezTo>
                    <a:pt x="1219540" y="15220"/>
                    <a:pt x="1222878" y="23278"/>
                    <a:pt x="1222878" y="31681"/>
                  </a:cubicBezTo>
                  <a:lnTo>
                    <a:pt x="1222878" y="508946"/>
                  </a:lnTo>
                  <a:cubicBezTo>
                    <a:pt x="1222878" y="517348"/>
                    <a:pt x="1219540" y="525406"/>
                    <a:pt x="1213599" y="531347"/>
                  </a:cubicBezTo>
                  <a:cubicBezTo>
                    <a:pt x="1207657" y="537289"/>
                    <a:pt x="1199599" y="540626"/>
                    <a:pt x="1191197" y="540626"/>
                  </a:cubicBezTo>
                  <a:lnTo>
                    <a:pt x="31681" y="540626"/>
                  </a:lnTo>
                  <a:cubicBezTo>
                    <a:pt x="23278" y="540626"/>
                    <a:pt x="15220" y="537289"/>
                    <a:pt x="9279" y="531347"/>
                  </a:cubicBezTo>
                  <a:cubicBezTo>
                    <a:pt x="3338" y="525406"/>
                    <a:pt x="0" y="517348"/>
                    <a:pt x="0" y="508946"/>
                  </a:cubicBezTo>
                  <a:lnTo>
                    <a:pt x="0" y="31681"/>
                  </a:lnTo>
                  <a:cubicBezTo>
                    <a:pt x="0" y="23278"/>
                    <a:pt x="3338" y="15220"/>
                    <a:pt x="9279" y="9279"/>
                  </a:cubicBezTo>
                  <a:cubicBezTo>
                    <a:pt x="15220" y="3338"/>
                    <a:pt x="23278" y="0"/>
                    <a:pt x="31681" y="0"/>
                  </a:cubicBezTo>
                  <a:close/>
                </a:path>
              </a:pathLst>
            </a:custGeom>
            <a:solidFill>
              <a:srgbClr val="5188CC">
                <a:alpha val="50980"/>
              </a:srgbClr>
            </a:solidFill>
          </p:spPr>
        </p:sp>
        <p:sp>
          <p:nvSpPr>
            <p:cNvPr name="TextBox 19" id="19"/>
            <p:cNvSpPr txBox="true"/>
            <p:nvPr/>
          </p:nvSpPr>
          <p:spPr>
            <a:xfrm>
              <a:off x="0" y="-47625"/>
              <a:ext cx="1222878" cy="588251"/>
            </a:xfrm>
            <a:prstGeom prst="rect">
              <a:avLst/>
            </a:prstGeom>
          </p:spPr>
          <p:txBody>
            <a:bodyPr anchor="ctr" rtlCol="false" tIns="50800" lIns="50800" bIns="50800" rIns="50800"/>
            <a:lstStyle/>
            <a:p>
              <a:pPr algn="ctr">
                <a:lnSpc>
                  <a:spcPts val="2800"/>
                </a:lnSpc>
              </a:pPr>
            </a:p>
          </p:txBody>
        </p:sp>
      </p:grpSp>
      <p:grpSp>
        <p:nvGrpSpPr>
          <p:cNvPr name="Group 20" id="20"/>
          <p:cNvGrpSpPr/>
          <p:nvPr/>
        </p:nvGrpSpPr>
        <p:grpSpPr>
          <a:xfrm rot="0">
            <a:off x="744572" y="583957"/>
            <a:ext cx="16798855" cy="3086100"/>
            <a:chOff x="0" y="0"/>
            <a:chExt cx="4424390" cy="812800"/>
          </a:xfrm>
        </p:grpSpPr>
        <p:sp>
          <p:nvSpPr>
            <p:cNvPr name="Freeform 21" id="21"/>
            <p:cNvSpPr/>
            <p:nvPr/>
          </p:nvSpPr>
          <p:spPr>
            <a:xfrm flipH="false" flipV="false" rot="0">
              <a:off x="0" y="0"/>
              <a:ext cx="4424390" cy="812800"/>
            </a:xfrm>
            <a:custGeom>
              <a:avLst/>
              <a:gdLst/>
              <a:ahLst/>
              <a:cxnLst/>
              <a:rect r="r" b="b" t="t" l="l"/>
              <a:pathLst>
                <a:path h="812800" w="4424390">
                  <a:moveTo>
                    <a:pt x="23504" y="0"/>
                  </a:moveTo>
                  <a:lnTo>
                    <a:pt x="4400886" y="0"/>
                  </a:lnTo>
                  <a:cubicBezTo>
                    <a:pt x="4407120" y="0"/>
                    <a:pt x="4413098" y="2476"/>
                    <a:pt x="4417506" y="6884"/>
                  </a:cubicBezTo>
                  <a:cubicBezTo>
                    <a:pt x="4421914" y="11292"/>
                    <a:pt x="4424390" y="17270"/>
                    <a:pt x="4424390" y="23504"/>
                  </a:cubicBezTo>
                  <a:lnTo>
                    <a:pt x="4424390" y="789296"/>
                  </a:lnTo>
                  <a:cubicBezTo>
                    <a:pt x="4424390" y="802277"/>
                    <a:pt x="4413867" y="812800"/>
                    <a:pt x="4400886" y="812800"/>
                  </a:cubicBezTo>
                  <a:lnTo>
                    <a:pt x="23504" y="812800"/>
                  </a:lnTo>
                  <a:cubicBezTo>
                    <a:pt x="10523" y="812800"/>
                    <a:pt x="0" y="802277"/>
                    <a:pt x="0" y="789296"/>
                  </a:cubicBezTo>
                  <a:lnTo>
                    <a:pt x="0" y="23504"/>
                  </a:lnTo>
                  <a:cubicBezTo>
                    <a:pt x="0" y="10523"/>
                    <a:pt x="10523" y="0"/>
                    <a:pt x="23504" y="0"/>
                  </a:cubicBezTo>
                  <a:close/>
                </a:path>
              </a:pathLst>
            </a:custGeom>
            <a:solidFill>
              <a:srgbClr val="000000">
                <a:alpha val="0"/>
              </a:srgbClr>
            </a:solidFill>
            <a:ln w="38100" cap="rnd">
              <a:solidFill>
                <a:srgbClr val="463C34"/>
              </a:solidFill>
              <a:prstDash val="lgDash"/>
              <a:round/>
            </a:ln>
          </p:spPr>
        </p:sp>
        <p:sp>
          <p:nvSpPr>
            <p:cNvPr name="TextBox 22" id="22"/>
            <p:cNvSpPr txBox="true"/>
            <p:nvPr/>
          </p:nvSpPr>
          <p:spPr>
            <a:xfrm>
              <a:off x="0" y="-47625"/>
              <a:ext cx="4424390" cy="860425"/>
            </a:xfrm>
            <a:prstGeom prst="rect">
              <a:avLst/>
            </a:prstGeom>
          </p:spPr>
          <p:txBody>
            <a:bodyPr anchor="ctr" rtlCol="false" tIns="50800" lIns="50800" bIns="50800" rIns="50800"/>
            <a:lstStyle/>
            <a:p>
              <a:pPr algn="ctr">
                <a:lnSpc>
                  <a:spcPts val="2800"/>
                </a:lnSpc>
              </a:pPr>
            </a:p>
          </p:txBody>
        </p:sp>
      </p:grpSp>
      <p:sp>
        <p:nvSpPr>
          <p:cNvPr name="TextBox 23" id="23"/>
          <p:cNvSpPr txBox="true"/>
          <p:nvPr/>
        </p:nvSpPr>
        <p:spPr>
          <a:xfrm rot="0">
            <a:off x="13079435" y="6288166"/>
            <a:ext cx="4284872" cy="382282"/>
          </a:xfrm>
          <a:prstGeom prst="rect">
            <a:avLst/>
          </a:prstGeom>
        </p:spPr>
        <p:txBody>
          <a:bodyPr anchor="t" rtlCol="false" tIns="0" lIns="0" bIns="0" rIns="0">
            <a:spAutoFit/>
          </a:bodyPr>
          <a:lstStyle/>
          <a:p>
            <a:pPr algn="ctr">
              <a:lnSpc>
                <a:spcPts val="3080"/>
              </a:lnSpc>
            </a:pPr>
            <a:r>
              <a:rPr lang="en-US" sz="2200" b="true">
                <a:solidFill>
                  <a:srgbClr val="FFFFFF">
                    <a:alpha val="50980"/>
                  </a:srgbClr>
                </a:solidFill>
                <a:latin typeface="Roboto Bold"/>
                <a:ea typeface="Roboto Bold"/>
                <a:cs typeface="Roboto Bold"/>
                <a:sym typeface="Roboto Bold"/>
              </a:rPr>
              <a:t>Tối ưu hoá trải nghiệm</a:t>
            </a:r>
          </a:p>
        </p:txBody>
      </p:sp>
      <p:sp>
        <p:nvSpPr>
          <p:cNvPr name="TextBox 24" id="24"/>
          <p:cNvSpPr txBox="true"/>
          <p:nvPr/>
        </p:nvSpPr>
        <p:spPr>
          <a:xfrm rot="0">
            <a:off x="13258546" y="7681053"/>
            <a:ext cx="3926649" cy="1054179"/>
          </a:xfrm>
          <a:prstGeom prst="rect">
            <a:avLst/>
          </a:prstGeom>
        </p:spPr>
        <p:txBody>
          <a:bodyPr anchor="t" rtlCol="false" tIns="0" lIns="0" bIns="0" rIns="0">
            <a:spAutoFit/>
          </a:bodyPr>
          <a:lstStyle/>
          <a:p>
            <a:pPr algn="just">
              <a:lnSpc>
                <a:spcPts val="2800"/>
              </a:lnSpc>
            </a:pPr>
            <a:r>
              <a:rPr lang="en-US" sz="2000" b="true">
                <a:solidFill>
                  <a:srgbClr val="FFFFFF">
                    <a:alpha val="50980"/>
                  </a:srgbClr>
                </a:solidFill>
                <a:latin typeface="Aileron Bold"/>
                <a:ea typeface="Aileron Bold"/>
                <a:cs typeface="Aileron Bold"/>
                <a:sym typeface="Aileron Bold"/>
              </a:rPr>
              <a:t>Giao diện bắt mắt</a:t>
            </a:r>
          </a:p>
          <a:p>
            <a:pPr algn="just">
              <a:lnSpc>
                <a:spcPts val="2800"/>
              </a:lnSpc>
            </a:pPr>
            <a:r>
              <a:rPr lang="en-US" sz="2000" b="true">
                <a:solidFill>
                  <a:srgbClr val="FFFFFF">
                    <a:alpha val="50980"/>
                  </a:srgbClr>
                </a:solidFill>
                <a:latin typeface="Aileron Bold"/>
                <a:ea typeface="Aileron Bold"/>
                <a:cs typeface="Aileron Bold"/>
                <a:sym typeface="Aileron Bold"/>
              </a:rPr>
              <a:t>Tốc độ ổn định</a:t>
            </a:r>
          </a:p>
          <a:p>
            <a:pPr algn="just">
              <a:lnSpc>
                <a:spcPts val="2800"/>
              </a:lnSpc>
            </a:pPr>
            <a:r>
              <a:rPr lang="en-US" sz="2000" b="true">
                <a:solidFill>
                  <a:srgbClr val="FFFFFF">
                    <a:alpha val="50980"/>
                  </a:srgbClr>
                </a:solidFill>
                <a:latin typeface="Aileron Bold"/>
                <a:ea typeface="Aileron Bold"/>
                <a:cs typeface="Aileron Bold"/>
                <a:sym typeface="Aileron Bold"/>
              </a:rPr>
              <a:t>Giải quyết nhanh khi có sự cố</a:t>
            </a:r>
          </a:p>
        </p:txBody>
      </p:sp>
      <p:sp>
        <p:nvSpPr>
          <p:cNvPr name="TextBox 25" id="25"/>
          <p:cNvSpPr txBox="true"/>
          <p:nvPr/>
        </p:nvSpPr>
        <p:spPr>
          <a:xfrm rot="0">
            <a:off x="927506" y="4486136"/>
            <a:ext cx="4277247" cy="382282"/>
          </a:xfrm>
          <a:prstGeom prst="rect">
            <a:avLst/>
          </a:prstGeom>
        </p:spPr>
        <p:txBody>
          <a:bodyPr anchor="t" rtlCol="false" tIns="0" lIns="0" bIns="0" rIns="0">
            <a:spAutoFit/>
          </a:bodyPr>
          <a:lstStyle/>
          <a:p>
            <a:pPr algn="ctr">
              <a:lnSpc>
                <a:spcPts val="3080"/>
              </a:lnSpc>
            </a:pPr>
            <a:r>
              <a:rPr lang="en-US" sz="2200" b="true">
                <a:solidFill>
                  <a:srgbClr val="FFFFFF"/>
                </a:solidFill>
                <a:latin typeface="Roboto Bold"/>
                <a:ea typeface="Roboto Bold"/>
                <a:cs typeface="Roboto Bold"/>
                <a:sym typeface="Roboto Bold"/>
              </a:rPr>
              <a:t>Hệ thống đề xuất cá nhân hoá</a:t>
            </a:r>
          </a:p>
        </p:txBody>
      </p:sp>
      <p:sp>
        <p:nvSpPr>
          <p:cNvPr name="TextBox 26" id="26"/>
          <p:cNvSpPr txBox="true"/>
          <p:nvPr/>
        </p:nvSpPr>
        <p:spPr>
          <a:xfrm rot="0">
            <a:off x="6912321" y="6288166"/>
            <a:ext cx="4284872" cy="382282"/>
          </a:xfrm>
          <a:prstGeom prst="rect">
            <a:avLst/>
          </a:prstGeom>
        </p:spPr>
        <p:txBody>
          <a:bodyPr anchor="t" rtlCol="false" tIns="0" lIns="0" bIns="0" rIns="0">
            <a:spAutoFit/>
          </a:bodyPr>
          <a:lstStyle/>
          <a:p>
            <a:pPr algn="ctr">
              <a:lnSpc>
                <a:spcPts val="3080"/>
              </a:lnSpc>
            </a:pPr>
            <a:r>
              <a:rPr lang="en-US" sz="2200" b="true">
                <a:solidFill>
                  <a:srgbClr val="FFFFFF">
                    <a:alpha val="50980"/>
                  </a:srgbClr>
                </a:solidFill>
                <a:latin typeface="Roboto Bold"/>
                <a:ea typeface="Roboto Bold"/>
                <a:cs typeface="Roboto Bold"/>
                <a:sym typeface="Roboto Bold"/>
              </a:rPr>
              <a:t>Nắm bắt tốt nhu cầu thị trường</a:t>
            </a:r>
          </a:p>
        </p:txBody>
      </p:sp>
      <p:sp>
        <p:nvSpPr>
          <p:cNvPr name="TextBox 27" id="27"/>
          <p:cNvSpPr txBox="true"/>
          <p:nvPr/>
        </p:nvSpPr>
        <p:spPr>
          <a:xfrm rot="0">
            <a:off x="1101576" y="6292730"/>
            <a:ext cx="3926649" cy="1416156"/>
          </a:xfrm>
          <a:prstGeom prst="rect">
            <a:avLst/>
          </a:prstGeom>
        </p:spPr>
        <p:txBody>
          <a:bodyPr anchor="t" rtlCol="false" tIns="0" lIns="0" bIns="0" rIns="0">
            <a:spAutoFit/>
          </a:bodyPr>
          <a:lstStyle/>
          <a:p>
            <a:pPr algn="just" marL="431817" indent="-215908" lvl="1">
              <a:lnSpc>
                <a:spcPts val="2800"/>
              </a:lnSpc>
              <a:buFont typeface="Arial"/>
              <a:buChar char="•"/>
            </a:pPr>
            <a:r>
              <a:rPr lang="en-US" b="true" sz="2000">
                <a:solidFill>
                  <a:srgbClr val="FFFFFF"/>
                </a:solidFill>
                <a:latin typeface="Roboto Bold"/>
                <a:ea typeface="Roboto Bold"/>
                <a:cs typeface="Roboto Bold"/>
                <a:sym typeface="Roboto Bold"/>
              </a:rPr>
              <a:t>Được Netflix ưu tiên phát triển</a:t>
            </a:r>
          </a:p>
          <a:p>
            <a:pPr algn="just">
              <a:lnSpc>
                <a:spcPts val="2800"/>
              </a:lnSpc>
            </a:pPr>
          </a:p>
          <a:p>
            <a:pPr algn="just" marL="431817" indent="-215908" lvl="1">
              <a:lnSpc>
                <a:spcPts val="2800"/>
              </a:lnSpc>
              <a:buFont typeface="Arial"/>
              <a:buChar char="•"/>
            </a:pPr>
            <a:r>
              <a:rPr lang="en-US" b="true" sz="2000">
                <a:solidFill>
                  <a:srgbClr val="FFFFFF"/>
                </a:solidFill>
                <a:latin typeface="Roboto Bold"/>
                <a:ea typeface="Roboto Bold"/>
                <a:cs typeface="Roboto Bold"/>
                <a:sym typeface="Roboto Bold"/>
              </a:rPr>
              <a:t>Xương sống giữ chân người dùng</a:t>
            </a:r>
          </a:p>
        </p:txBody>
      </p:sp>
      <p:sp>
        <p:nvSpPr>
          <p:cNvPr name="TextBox 28" id="28"/>
          <p:cNvSpPr txBox="true"/>
          <p:nvPr/>
        </p:nvSpPr>
        <p:spPr>
          <a:xfrm rot="0">
            <a:off x="7091432" y="7328601"/>
            <a:ext cx="3926649" cy="1759083"/>
          </a:xfrm>
          <a:prstGeom prst="rect">
            <a:avLst/>
          </a:prstGeom>
        </p:spPr>
        <p:txBody>
          <a:bodyPr anchor="t" rtlCol="false" tIns="0" lIns="0" bIns="0" rIns="0">
            <a:spAutoFit/>
          </a:bodyPr>
          <a:lstStyle/>
          <a:p>
            <a:pPr algn="just">
              <a:lnSpc>
                <a:spcPts val="2800"/>
              </a:lnSpc>
            </a:pPr>
            <a:r>
              <a:rPr lang="en-US" sz="2000" b="true">
                <a:solidFill>
                  <a:srgbClr val="FFFFFF">
                    <a:alpha val="50980"/>
                  </a:srgbClr>
                </a:solidFill>
                <a:latin typeface="Aileron Bold"/>
                <a:ea typeface="Aileron Bold"/>
                <a:cs typeface="Aileron Bold"/>
                <a:sym typeface="Aileron Bold"/>
              </a:rPr>
              <a:t>Nhằm đề xuất phim chất lượng</a:t>
            </a:r>
          </a:p>
          <a:p>
            <a:pPr algn="just">
              <a:lnSpc>
                <a:spcPts val="2800"/>
              </a:lnSpc>
            </a:pPr>
            <a:r>
              <a:rPr lang="en-US" sz="2000" b="true">
                <a:solidFill>
                  <a:srgbClr val="FFFFFF">
                    <a:alpha val="50980"/>
                  </a:srgbClr>
                </a:solidFill>
                <a:latin typeface="Aileron Bold"/>
                <a:ea typeface="Aileron Bold"/>
                <a:cs typeface="Aileron Bold"/>
                <a:sym typeface="Aileron Bold"/>
              </a:rPr>
              <a:t>Đầu tư những bộ phim hay</a:t>
            </a:r>
          </a:p>
          <a:p>
            <a:pPr algn="just">
              <a:lnSpc>
                <a:spcPts val="2800"/>
              </a:lnSpc>
            </a:pPr>
            <a:r>
              <a:rPr lang="en-US" sz="2000" b="true">
                <a:solidFill>
                  <a:srgbClr val="FFFFFF">
                    <a:alpha val="50980"/>
                  </a:srgbClr>
                </a:solidFill>
                <a:latin typeface="Aileron Bold"/>
                <a:ea typeface="Aileron Bold"/>
                <a:cs typeface="Aileron Bold"/>
                <a:sym typeface="Aileron Bold"/>
              </a:rPr>
              <a:t>Tham gia sản xuất phim xu hướng</a:t>
            </a:r>
          </a:p>
          <a:p>
            <a:pPr algn="just">
              <a:lnSpc>
                <a:spcPts val="2800"/>
              </a:lnSpc>
            </a:pPr>
          </a:p>
        </p:txBody>
      </p:sp>
      <p:sp>
        <p:nvSpPr>
          <p:cNvPr name="TextBox 29" id="29"/>
          <p:cNvSpPr txBox="true"/>
          <p:nvPr/>
        </p:nvSpPr>
        <p:spPr>
          <a:xfrm rot="0">
            <a:off x="12900313" y="3092603"/>
            <a:ext cx="4277247" cy="372757"/>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Heavy"/>
                <a:ea typeface="Aileron Heavy"/>
                <a:cs typeface="Aileron Heavy"/>
                <a:sym typeface="Aileron Heavy"/>
              </a:rPr>
              <a:t>Nguồn:  businessinsider, 2012</a:t>
            </a:r>
          </a:p>
        </p:txBody>
      </p:sp>
      <p:sp>
        <p:nvSpPr>
          <p:cNvPr name="TextBox 30" id="30"/>
          <p:cNvSpPr txBox="true"/>
          <p:nvPr/>
        </p:nvSpPr>
        <p:spPr>
          <a:xfrm rot="0">
            <a:off x="1274919" y="1493939"/>
            <a:ext cx="15738163" cy="1189936"/>
          </a:xfrm>
          <a:prstGeom prst="rect">
            <a:avLst/>
          </a:prstGeom>
        </p:spPr>
        <p:txBody>
          <a:bodyPr anchor="t" rtlCol="false" tIns="0" lIns="0" bIns="0" rIns="0">
            <a:spAutoFit/>
          </a:bodyPr>
          <a:lstStyle/>
          <a:p>
            <a:pPr algn="ctr" marL="0" indent="0" lvl="0">
              <a:lnSpc>
                <a:spcPts val="4759"/>
              </a:lnSpc>
              <a:spcBef>
                <a:spcPct val="0"/>
              </a:spcBef>
            </a:pPr>
            <a:r>
              <a:rPr lang="en-US" b="true" sz="3399">
                <a:solidFill>
                  <a:srgbClr val="DA7D6C"/>
                </a:solidFill>
                <a:latin typeface="Roboto Bold"/>
                <a:ea typeface="Roboto Bold"/>
                <a:cs typeface="Roboto Bold"/>
                <a:sym typeface="Roboto Bold"/>
              </a:rPr>
              <a:t>75–80%</a:t>
            </a:r>
            <a:r>
              <a:rPr lang="en-US" sz="3399" strike="noStrike" u="none">
                <a:solidFill>
                  <a:srgbClr val="000000"/>
                </a:solidFill>
                <a:latin typeface="Roboto"/>
                <a:ea typeface="Roboto"/>
                <a:cs typeface="Roboto"/>
                <a:sym typeface="Roboto"/>
              </a:rPr>
              <a:t> nội dung </a:t>
            </a:r>
            <a:r>
              <a:rPr lang="en-US" sz="3399" strike="noStrike" u="none">
                <a:solidFill>
                  <a:srgbClr val="000000"/>
                </a:solidFill>
                <a:latin typeface="Roboto"/>
                <a:ea typeface="Roboto"/>
                <a:cs typeface="Roboto"/>
                <a:sym typeface="Roboto"/>
              </a:rPr>
              <a:t>người dù</a:t>
            </a:r>
            <a:r>
              <a:rPr lang="en-US" sz="3399" strike="noStrike" u="none">
                <a:solidFill>
                  <a:srgbClr val="000000"/>
                </a:solidFill>
                <a:latin typeface="Roboto"/>
                <a:ea typeface="Roboto"/>
                <a:cs typeface="Roboto"/>
                <a:sym typeface="Roboto"/>
              </a:rPr>
              <a:t>n</a:t>
            </a:r>
            <a:r>
              <a:rPr lang="en-US" sz="3399" strike="noStrike" u="none">
                <a:solidFill>
                  <a:srgbClr val="000000"/>
                </a:solidFill>
                <a:latin typeface="Roboto"/>
                <a:ea typeface="Roboto"/>
                <a:cs typeface="Roboto"/>
                <a:sym typeface="Roboto"/>
              </a:rPr>
              <a:t>g</a:t>
            </a:r>
            <a:r>
              <a:rPr lang="en-US" sz="3399" strike="noStrike" u="none">
                <a:solidFill>
                  <a:srgbClr val="000000"/>
                </a:solidFill>
                <a:latin typeface="Roboto"/>
                <a:ea typeface="Roboto"/>
                <a:cs typeface="Roboto"/>
                <a:sym typeface="Roboto"/>
              </a:rPr>
              <a:t> </a:t>
            </a:r>
            <a:r>
              <a:rPr lang="en-US" sz="3399" strike="noStrike" u="none">
                <a:solidFill>
                  <a:srgbClr val="000000"/>
                </a:solidFill>
                <a:latin typeface="Roboto"/>
                <a:ea typeface="Roboto"/>
                <a:cs typeface="Roboto"/>
                <a:sym typeface="Roboto"/>
              </a:rPr>
              <a:t>xem trê</a:t>
            </a:r>
            <a:r>
              <a:rPr lang="en-US" sz="3399" strike="noStrike" u="none">
                <a:solidFill>
                  <a:srgbClr val="000000"/>
                </a:solidFill>
                <a:latin typeface="Roboto"/>
                <a:ea typeface="Roboto"/>
                <a:cs typeface="Roboto"/>
                <a:sym typeface="Roboto"/>
              </a:rPr>
              <a:t>n</a:t>
            </a:r>
            <a:r>
              <a:rPr lang="en-US" sz="3399" strike="noStrike" u="none">
                <a:solidFill>
                  <a:srgbClr val="000000"/>
                </a:solidFill>
                <a:latin typeface="Roboto"/>
                <a:ea typeface="Roboto"/>
                <a:cs typeface="Roboto"/>
                <a:sym typeface="Roboto"/>
              </a:rPr>
              <a:t> Netflix đến từ các đề xuất được cá nhân hóa</a:t>
            </a:r>
          </a:p>
        </p:txBody>
      </p:sp>
      <p:sp>
        <p:nvSpPr>
          <p:cNvPr name="Freeform 31" id="31"/>
          <p:cNvSpPr/>
          <p:nvPr/>
        </p:nvSpPr>
        <p:spPr>
          <a:xfrm flipH="false" flipV="false" rot="0">
            <a:off x="-645774" y="9621299"/>
            <a:ext cx="1291547" cy="1291547"/>
          </a:xfrm>
          <a:custGeom>
            <a:avLst/>
            <a:gdLst/>
            <a:ahLst/>
            <a:cxnLst/>
            <a:rect r="r" b="b" t="t" l="l"/>
            <a:pathLst>
              <a:path h="1291547" w="1291547">
                <a:moveTo>
                  <a:pt x="0" y="0"/>
                </a:moveTo>
                <a:lnTo>
                  <a:pt x="1291548" y="0"/>
                </a:lnTo>
                <a:lnTo>
                  <a:pt x="1291548" y="1291548"/>
                </a:lnTo>
                <a:lnTo>
                  <a:pt x="0" y="12915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2" id="32"/>
          <p:cNvSpPr/>
          <p:nvPr/>
        </p:nvSpPr>
        <p:spPr>
          <a:xfrm flipH="false" flipV="false" rot="0">
            <a:off x="17259300" y="3330188"/>
            <a:ext cx="3076459" cy="3076459"/>
          </a:xfrm>
          <a:custGeom>
            <a:avLst/>
            <a:gdLst/>
            <a:ahLst/>
            <a:cxnLst/>
            <a:rect r="r" b="b" t="t" l="l"/>
            <a:pathLst>
              <a:path h="3076459" w="3076459">
                <a:moveTo>
                  <a:pt x="0" y="0"/>
                </a:moveTo>
                <a:lnTo>
                  <a:pt x="3076459" y="0"/>
                </a:lnTo>
                <a:lnTo>
                  <a:pt x="3076459" y="3076459"/>
                </a:lnTo>
                <a:lnTo>
                  <a:pt x="0" y="30764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3" id="33"/>
          <p:cNvGrpSpPr/>
          <p:nvPr/>
        </p:nvGrpSpPr>
        <p:grpSpPr>
          <a:xfrm rot="0">
            <a:off x="17259300" y="9621299"/>
            <a:ext cx="998671" cy="665701"/>
            <a:chOff x="0" y="0"/>
            <a:chExt cx="263024" cy="175329"/>
          </a:xfrm>
        </p:grpSpPr>
        <p:sp>
          <p:nvSpPr>
            <p:cNvPr name="Freeform 34" id="34"/>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35" id="35"/>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36" id="36"/>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43</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00313" y="6166687"/>
            <a:ext cx="4643114" cy="665701"/>
            <a:chOff x="0" y="0"/>
            <a:chExt cx="1222878" cy="175329"/>
          </a:xfrm>
        </p:grpSpPr>
        <p:sp>
          <p:nvSpPr>
            <p:cNvPr name="Freeform 3" id="3"/>
            <p:cNvSpPr/>
            <p:nvPr/>
          </p:nvSpPr>
          <p:spPr>
            <a:xfrm flipH="false" flipV="false" rot="0">
              <a:off x="0" y="0"/>
              <a:ext cx="1222878" cy="175329"/>
            </a:xfrm>
            <a:custGeom>
              <a:avLst/>
              <a:gdLst/>
              <a:ahLst/>
              <a:cxnLst/>
              <a:rect r="r" b="b" t="t" l="l"/>
              <a:pathLst>
                <a:path h="175329" w="1222878">
                  <a:moveTo>
                    <a:pt x="85037" y="0"/>
                  </a:moveTo>
                  <a:lnTo>
                    <a:pt x="1137840" y="0"/>
                  </a:lnTo>
                  <a:cubicBezTo>
                    <a:pt x="1184805" y="0"/>
                    <a:pt x="1222878" y="38073"/>
                    <a:pt x="1222878" y="85037"/>
                  </a:cubicBezTo>
                  <a:lnTo>
                    <a:pt x="1222878" y="90291"/>
                  </a:lnTo>
                  <a:cubicBezTo>
                    <a:pt x="1222878" y="137256"/>
                    <a:pt x="1184805" y="175329"/>
                    <a:pt x="1137840" y="175329"/>
                  </a:cubicBezTo>
                  <a:lnTo>
                    <a:pt x="85037" y="175329"/>
                  </a:lnTo>
                  <a:cubicBezTo>
                    <a:pt x="38073" y="175329"/>
                    <a:pt x="0" y="137256"/>
                    <a:pt x="0" y="90291"/>
                  </a:cubicBezTo>
                  <a:lnTo>
                    <a:pt x="0" y="85037"/>
                  </a:lnTo>
                  <a:cubicBezTo>
                    <a:pt x="0" y="38073"/>
                    <a:pt x="38073" y="0"/>
                    <a:pt x="85037" y="0"/>
                  </a:cubicBezTo>
                  <a:close/>
                </a:path>
              </a:pathLst>
            </a:custGeom>
            <a:solidFill>
              <a:srgbClr val="3A577B">
                <a:alpha val="50980"/>
              </a:srgbClr>
            </a:solidFill>
          </p:spPr>
        </p:sp>
        <p:sp>
          <p:nvSpPr>
            <p:cNvPr name="TextBox 4" id="4"/>
            <p:cNvSpPr txBox="true"/>
            <p:nvPr/>
          </p:nvSpPr>
          <p:spPr>
            <a:xfrm>
              <a:off x="0" y="-47625"/>
              <a:ext cx="1222878" cy="222954"/>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2900313" y="7205609"/>
            <a:ext cx="4643114" cy="2052691"/>
            <a:chOff x="0" y="0"/>
            <a:chExt cx="1222878" cy="540626"/>
          </a:xfrm>
        </p:grpSpPr>
        <p:sp>
          <p:nvSpPr>
            <p:cNvPr name="Freeform 6" id="6"/>
            <p:cNvSpPr/>
            <p:nvPr/>
          </p:nvSpPr>
          <p:spPr>
            <a:xfrm flipH="false" flipV="false" rot="0">
              <a:off x="0" y="0"/>
              <a:ext cx="1222878" cy="540626"/>
            </a:xfrm>
            <a:custGeom>
              <a:avLst/>
              <a:gdLst/>
              <a:ahLst/>
              <a:cxnLst/>
              <a:rect r="r" b="b" t="t" l="l"/>
              <a:pathLst>
                <a:path h="540626" w="1222878">
                  <a:moveTo>
                    <a:pt x="31681" y="0"/>
                  </a:moveTo>
                  <a:lnTo>
                    <a:pt x="1191197" y="0"/>
                  </a:lnTo>
                  <a:cubicBezTo>
                    <a:pt x="1199599" y="0"/>
                    <a:pt x="1207657" y="3338"/>
                    <a:pt x="1213599" y="9279"/>
                  </a:cubicBezTo>
                  <a:cubicBezTo>
                    <a:pt x="1219540" y="15220"/>
                    <a:pt x="1222878" y="23278"/>
                    <a:pt x="1222878" y="31681"/>
                  </a:cubicBezTo>
                  <a:lnTo>
                    <a:pt x="1222878" y="508946"/>
                  </a:lnTo>
                  <a:cubicBezTo>
                    <a:pt x="1222878" y="517348"/>
                    <a:pt x="1219540" y="525406"/>
                    <a:pt x="1213599" y="531347"/>
                  </a:cubicBezTo>
                  <a:cubicBezTo>
                    <a:pt x="1207657" y="537289"/>
                    <a:pt x="1199599" y="540626"/>
                    <a:pt x="1191197" y="540626"/>
                  </a:cubicBezTo>
                  <a:lnTo>
                    <a:pt x="31681" y="540626"/>
                  </a:lnTo>
                  <a:cubicBezTo>
                    <a:pt x="23278" y="540626"/>
                    <a:pt x="15220" y="537289"/>
                    <a:pt x="9279" y="531347"/>
                  </a:cubicBezTo>
                  <a:cubicBezTo>
                    <a:pt x="3338" y="525406"/>
                    <a:pt x="0" y="517348"/>
                    <a:pt x="0" y="508946"/>
                  </a:cubicBezTo>
                  <a:lnTo>
                    <a:pt x="0" y="31681"/>
                  </a:lnTo>
                  <a:cubicBezTo>
                    <a:pt x="0" y="23278"/>
                    <a:pt x="3338" y="15220"/>
                    <a:pt x="9279" y="9279"/>
                  </a:cubicBezTo>
                  <a:cubicBezTo>
                    <a:pt x="15220" y="3338"/>
                    <a:pt x="23278" y="0"/>
                    <a:pt x="31681" y="0"/>
                  </a:cubicBezTo>
                  <a:close/>
                </a:path>
              </a:pathLst>
            </a:custGeom>
            <a:solidFill>
              <a:srgbClr val="5188CC">
                <a:alpha val="50980"/>
              </a:srgbClr>
            </a:solidFill>
          </p:spPr>
        </p:sp>
        <p:sp>
          <p:nvSpPr>
            <p:cNvPr name="TextBox 7" id="7"/>
            <p:cNvSpPr txBox="true"/>
            <p:nvPr/>
          </p:nvSpPr>
          <p:spPr>
            <a:xfrm>
              <a:off x="0" y="-47625"/>
              <a:ext cx="1222878" cy="588251"/>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744572" y="6170213"/>
            <a:ext cx="4643114" cy="665701"/>
            <a:chOff x="0" y="0"/>
            <a:chExt cx="1222878" cy="175329"/>
          </a:xfrm>
        </p:grpSpPr>
        <p:sp>
          <p:nvSpPr>
            <p:cNvPr name="Freeform 9" id="9"/>
            <p:cNvSpPr/>
            <p:nvPr/>
          </p:nvSpPr>
          <p:spPr>
            <a:xfrm flipH="false" flipV="false" rot="0">
              <a:off x="0" y="0"/>
              <a:ext cx="1222878" cy="175329"/>
            </a:xfrm>
            <a:custGeom>
              <a:avLst/>
              <a:gdLst/>
              <a:ahLst/>
              <a:cxnLst/>
              <a:rect r="r" b="b" t="t" l="l"/>
              <a:pathLst>
                <a:path h="175329" w="1222878">
                  <a:moveTo>
                    <a:pt x="85037" y="0"/>
                  </a:moveTo>
                  <a:lnTo>
                    <a:pt x="1137840" y="0"/>
                  </a:lnTo>
                  <a:cubicBezTo>
                    <a:pt x="1184805" y="0"/>
                    <a:pt x="1222878" y="38073"/>
                    <a:pt x="1222878" y="85037"/>
                  </a:cubicBezTo>
                  <a:lnTo>
                    <a:pt x="1222878" y="90291"/>
                  </a:lnTo>
                  <a:cubicBezTo>
                    <a:pt x="1222878" y="137256"/>
                    <a:pt x="1184805" y="175329"/>
                    <a:pt x="1137840" y="175329"/>
                  </a:cubicBezTo>
                  <a:lnTo>
                    <a:pt x="85037" y="175329"/>
                  </a:lnTo>
                  <a:cubicBezTo>
                    <a:pt x="38073" y="175329"/>
                    <a:pt x="0" y="137256"/>
                    <a:pt x="0" y="90291"/>
                  </a:cubicBezTo>
                  <a:lnTo>
                    <a:pt x="0" y="85037"/>
                  </a:lnTo>
                  <a:cubicBezTo>
                    <a:pt x="0" y="38073"/>
                    <a:pt x="38073" y="0"/>
                    <a:pt x="85037" y="0"/>
                  </a:cubicBezTo>
                  <a:close/>
                </a:path>
              </a:pathLst>
            </a:custGeom>
            <a:solidFill>
              <a:srgbClr val="3A577B">
                <a:alpha val="49804"/>
              </a:srgbClr>
            </a:solidFill>
          </p:spPr>
        </p:sp>
        <p:sp>
          <p:nvSpPr>
            <p:cNvPr name="TextBox 10" id="10"/>
            <p:cNvSpPr txBox="true"/>
            <p:nvPr/>
          </p:nvSpPr>
          <p:spPr>
            <a:xfrm>
              <a:off x="0" y="-47625"/>
              <a:ext cx="1222878" cy="222954"/>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6733199" y="4574257"/>
            <a:ext cx="4643114" cy="665701"/>
            <a:chOff x="0" y="0"/>
            <a:chExt cx="1222878" cy="175329"/>
          </a:xfrm>
        </p:grpSpPr>
        <p:sp>
          <p:nvSpPr>
            <p:cNvPr name="Freeform 12" id="12"/>
            <p:cNvSpPr/>
            <p:nvPr/>
          </p:nvSpPr>
          <p:spPr>
            <a:xfrm flipH="false" flipV="false" rot="0">
              <a:off x="0" y="0"/>
              <a:ext cx="1222878" cy="175329"/>
            </a:xfrm>
            <a:custGeom>
              <a:avLst/>
              <a:gdLst/>
              <a:ahLst/>
              <a:cxnLst/>
              <a:rect r="r" b="b" t="t" l="l"/>
              <a:pathLst>
                <a:path h="175329" w="1222878">
                  <a:moveTo>
                    <a:pt x="85037" y="0"/>
                  </a:moveTo>
                  <a:lnTo>
                    <a:pt x="1137840" y="0"/>
                  </a:lnTo>
                  <a:cubicBezTo>
                    <a:pt x="1184805" y="0"/>
                    <a:pt x="1222878" y="38073"/>
                    <a:pt x="1222878" y="85037"/>
                  </a:cubicBezTo>
                  <a:lnTo>
                    <a:pt x="1222878" y="90291"/>
                  </a:lnTo>
                  <a:cubicBezTo>
                    <a:pt x="1222878" y="137256"/>
                    <a:pt x="1184805" y="175329"/>
                    <a:pt x="1137840" y="175329"/>
                  </a:cubicBezTo>
                  <a:lnTo>
                    <a:pt x="85037" y="175329"/>
                  </a:lnTo>
                  <a:cubicBezTo>
                    <a:pt x="38073" y="175329"/>
                    <a:pt x="0" y="137256"/>
                    <a:pt x="0" y="90291"/>
                  </a:cubicBezTo>
                  <a:lnTo>
                    <a:pt x="0" y="85037"/>
                  </a:lnTo>
                  <a:cubicBezTo>
                    <a:pt x="0" y="38073"/>
                    <a:pt x="38073" y="0"/>
                    <a:pt x="85037" y="0"/>
                  </a:cubicBezTo>
                  <a:close/>
                </a:path>
              </a:pathLst>
            </a:custGeom>
            <a:solidFill>
              <a:srgbClr val="3A577B"/>
            </a:solidFill>
          </p:spPr>
        </p:sp>
        <p:sp>
          <p:nvSpPr>
            <p:cNvPr name="TextBox 13" id="13"/>
            <p:cNvSpPr txBox="true"/>
            <p:nvPr/>
          </p:nvSpPr>
          <p:spPr>
            <a:xfrm>
              <a:off x="0" y="-47625"/>
              <a:ext cx="1222878" cy="222954"/>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744572" y="7205609"/>
            <a:ext cx="4643114" cy="2052691"/>
            <a:chOff x="0" y="0"/>
            <a:chExt cx="1222878" cy="540626"/>
          </a:xfrm>
        </p:grpSpPr>
        <p:sp>
          <p:nvSpPr>
            <p:cNvPr name="Freeform 15" id="15"/>
            <p:cNvSpPr/>
            <p:nvPr/>
          </p:nvSpPr>
          <p:spPr>
            <a:xfrm flipH="false" flipV="false" rot="0">
              <a:off x="0" y="0"/>
              <a:ext cx="1222878" cy="540626"/>
            </a:xfrm>
            <a:custGeom>
              <a:avLst/>
              <a:gdLst/>
              <a:ahLst/>
              <a:cxnLst/>
              <a:rect r="r" b="b" t="t" l="l"/>
              <a:pathLst>
                <a:path h="540626" w="1222878">
                  <a:moveTo>
                    <a:pt x="31681" y="0"/>
                  </a:moveTo>
                  <a:lnTo>
                    <a:pt x="1191197" y="0"/>
                  </a:lnTo>
                  <a:cubicBezTo>
                    <a:pt x="1199599" y="0"/>
                    <a:pt x="1207657" y="3338"/>
                    <a:pt x="1213599" y="9279"/>
                  </a:cubicBezTo>
                  <a:cubicBezTo>
                    <a:pt x="1219540" y="15220"/>
                    <a:pt x="1222878" y="23278"/>
                    <a:pt x="1222878" y="31681"/>
                  </a:cubicBezTo>
                  <a:lnTo>
                    <a:pt x="1222878" y="508946"/>
                  </a:lnTo>
                  <a:cubicBezTo>
                    <a:pt x="1222878" y="517348"/>
                    <a:pt x="1219540" y="525406"/>
                    <a:pt x="1213599" y="531347"/>
                  </a:cubicBezTo>
                  <a:cubicBezTo>
                    <a:pt x="1207657" y="537289"/>
                    <a:pt x="1199599" y="540626"/>
                    <a:pt x="1191197" y="540626"/>
                  </a:cubicBezTo>
                  <a:lnTo>
                    <a:pt x="31681" y="540626"/>
                  </a:lnTo>
                  <a:cubicBezTo>
                    <a:pt x="23278" y="540626"/>
                    <a:pt x="15220" y="537289"/>
                    <a:pt x="9279" y="531347"/>
                  </a:cubicBezTo>
                  <a:cubicBezTo>
                    <a:pt x="3338" y="525406"/>
                    <a:pt x="0" y="517348"/>
                    <a:pt x="0" y="508946"/>
                  </a:cubicBezTo>
                  <a:lnTo>
                    <a:pt x="0" y="31681"/>
                  </a:lnTo>
                  <a:cubicBezTo>
                    <a:pt x="0" y="23278"/>
                    <a:pt x="3338" y="15220"/>
                    <a:pt x="9279" y="9279"/>
                  </a:cubicBezTo>
                  <a:cubicBezTo>
                    <a:pt x="15220" y="3338"/>
                    <a:pt x="23278" y="0"/>
                    <a:pt x="31681" y="0"/>
                  </a:cubicBezTo>
                  <a:close/>
                </a:path>
              </a:pathLst>
            </a:custGeom>
            <a:solidFill>
              <a:srgbClr val="5188CC">
                <a:alpha val="49804"/>
              </a:srgbClr>
            </a:solidFill>
          </p:spPr>
        </p:sp>
        <p:sp>
          <p:nvSpPr>
            <p:cNvPr name="TextBox 16" id="16"/>
            <p:cNvSpPr txBox="true"/>
            <p:nvPr/>
          </p:nvSpPr>
          <p:spPr>
            <a:xfrm>
              <a:off x="0" y="-47625"/>
              <a:ext cx="1222878" cy="588251"/>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0">
            <a:off x="6733199" y="5410739"/>
            <a:ext cx="4643114" cy="3847561"/>
            <a:chOff x="0" y="0"/>
            <a:chExt cx="1222878" cy="1013349"/>
          </a:xfrm>
        </p:grpSpPr>
        <p:sp>
          <p:nvSpPr>
            <p:cNvPr name="Freeform 18" id="18"/>
            <p:cNvSpPr/>
            <p:nvPr/>
          </p:nvSpPr>
          <p:spPr>
            <a:xfrm flipH="false" flipV="false" rot="0">
              <a:off x="0" y="0"/>
              <a:ext cx="1222878" cy="1013349"/>
            </a:xfrm>
            <a:custGeom>
              <a:avLst/>
              <a:gdLst/>
              <a:ahLst/>
              <a:cxnLst/>
              <a:rect r="r" b="b" t="t" l="l"/>
              <a:pathLst>
                <a:path h="1013349" w="1222878">
                  <a:moveTo>
                    <a:pt x="31681" y="0"/>
                  </a:moveTo>
                  <a:lnTo>
                    <a:pt x="1191197" y="0"/>
                  </a:lnTo>
                  <a:cubicBezTo>
                    <a:pt x="1199599" y="0"/>
                    <a:pt x="1207657" y="3338"/>
                    <a:pt x="1213599" y="9279"/>
                  </a:cubicBezTo>
                  <a:cubicBezTo>
                    <a:pt x="1219540" y="15220"/>
                    <a:pt x="1222878" y="23278"/>
                    <a:pt x="1222878" y="31681"/>
                  </a:cubicBezTo>
                  <a:lnTo>
                    <a:pt x="1222878" y="981669"/>
                  </a:lnTo>
                  <a:cubicBezTo>
                    <a:pt x="1222878" y="990071"/>
                    <a:pt x="1219540" y="998129"/>
                    <a:pt x="1213599" y="1004070"/>
                  </a:cubicBezTo>
                  <a:cubicBezTo>
                    <a:pt x="1207657" y="1010012"/>
                    <a:pt x="1199599" y="1013349"/>
                    <a:pt x="1191197" y="1013349"/>
                  </a:cubicBezTo>
                  <a:lnTo>
                    <a:pt x="31681" y="1013349"/>
                  </a:lnTo>
                  <a:cubicBezTo>
                    <a:pt x="23278" y="1013349"/>
                    <a:pt x="15220" y="1010012"/>
                    <a:pt x="9279" y="1004070"/>
                  </a:cubicBezTo>
                  <a:cubicBezTo>
                    <a:pt x="3338" y="998129"/>
                    <a:pt x="0" y="990071"/>
                    <a:pt x="0" y="981669"/>
                  </a:cubicBezTo>
                  <a:lnTo>
                    <a:pt x="0" y="31681"/>
                  </a:lnTo>
                  <a:cubicBezTo>
                    <a:pt x="0" y="23278"/>
                    <a:pt x="3338" y="15220"/>
                    <a:pt x="9279" y="9279"/>
                  </a:cubicBezTo>
                  <a:cubicBezTo>
                    <a:pt x="15220" y="3338"/>
                    <a:pt x="23278" y="0"/>
                    <a:pt x="31681" y="0"/>
                  </a:cubicBezTo>
                  <a:close/>
                </a:path>
              </a:pathLst>
            </a:custGeom>
            <a:solidFill>
              <a:srgbClr val="5188CC"/>
            </a:solidFill>
          </p:spPr>
        </p:sp>
        <p:sp>
          <p:nvSpPr>
            <p:cNvPr name="TextBox 19" id="19"/>
            <p:cNvSpPr txBox="true"/>
            <p:nvPr/>
          </p:nvSpPr>
          <p:spPr>
            <a:xfrm>
              <a:off x="0" y="-47625"/>
              <a:ext cx="1222878" cy="1060974"/>
            </a:xfrm>
            <a:prstGeom prst="rect">
              <a:avLst/>
            </a:prstGeom>
          </p:spPr>
          <p:txBody>
            <a:bodyPr anchor="ctr" rtlCol="false" tIns="50800" lIns="50800" bIns="50800" rIns="50800"/>
            <a:lstStyle/>
            <a:p>
              <a:pPr algn="ctr">
                <a:lnSpc>
                  <a:spcPts val="2800"/>
                </a:lnSpc>
              </a:pPr>
            </a:p>
          </p:txBody>
        </p:sp>
      </p:grpSp>
      <p:sp>
        <p:nvSpPr>
          <p:cNvPr name="Freeform 20" id="20"/>
          <p:cNvSpPr/>
          <p:nvPr/>
        </p:nvSpPr>
        <p:spPr>
          <a:xfrm flipH="false" flipV="false" rot="0">
            <a:off x="409407" y="282127"/>
            <a:ext cx="5466429" cy="3258026"/>
          </a:xfrm>
          <a:custGeom>
            <a:avLst/>
            <a:gdLst/>
            <a:ahLst/>
            <a:cxnLst/>
            <a:rect r="r" b="b" t="t" l="l"/>
            <a:pathLst>
              <a:path h="3258026" w="5466429">
                <a:moveTo>
                  <a:pt x="0" y="0"/>
                </a:moveTo>
                <a:lnTo>
                  <a:pt x="5466428" y="0"/>
                </a:lnTo>
                <a:lnTo>
                  <a:pt x="5466428" y="3258026"/>
                </a:lnTo>
                <a:lnTo>
                  <a:pt x="0" y="3258026"/>
                </a:lnTo>
                <a:lnTo>
                  <a:pt x="0" y="0"/>
                </a:lnTo>
                <a:close/>
              </a:path>
            </a:pathLst>
          </a:custGeom>
          <a:blipFill>
            <a:blip r:embed="rId2"/>
            <a:stretch>
              <a:fillRect l="0" t="-3712" r="0" b="-13945"/>
            </a:stretch>
          </a:blipFill>
        </p:spPr>
      </p:sp>
      <p:sp>
        <p:nvSpPr>
          <p:cNvPr name="Freeform 21" id="21"/>
          <p:cNvSpPr/>
          <p:nvPr/>
        </p:nvSpPr>
        <p:spPr>
          <a:xfrm flipH="false" flipV="false" rot="0">
            <a:off x="6269358" y="301177"/>
            <a:ext cx="5737764" cy="3219926"/>
          </a:xfrm>
          <a:custGeom>
            <a:avLst/>
            <a:gdLst/>
            <a:ahLst/>
            <a:cxnLst/>
            <a:rect r="r" b="b" t="t" l="l"/>
            <a:pathLst>
              <a:path h="3219926" w="5737764">
                <a:moveTo>
                  <a:pt x="0" y="0"/>
                </a:moveTo>
                <a:lnTo>
                  <a:pt x="5737763" y="0"/>
                </a:lnTo>
                <a:lnTo>
                  <a:pt x="5737763" y="3219926"/>
                </a:lnTo>
                <a:lnTo>
                  <a:pt x="0" y="3219926"/>
                </a:lnTo>
                <a:lnTo>
                  <a:pt x="0" y="0"/>
                </a:lnTo>
                <a:close/>
              </a:path>
            </a:pathLst>
          </a:custGeom>
          <a:blipFill>
            <a:blip r:embed="rId3"/>
            <a:stretch>
              <a:fillRect l="0" t="0" r="0" b="0"/>
            </a:stretch>
          </a:blipFill>
        </p:spPr>
      </p:sp>
      <p:grpSp>
        <p:nvGrpSpPr>
          <p:cNvPr name="Group 22" id="22"/>
          <p:cNvGrpSpPr/>
          <p:nvPr/>
        </p:nvGrpSpPr>
        <p:grpSpPr>
          <a:xfrm rot="0">
            <a:off x="17268825" y="9621299"/>
            <a:ext cx="998671" cy="665701"/>
            <a:chOff x="0" y="0"/>
            <a:chExt cx="263024" cy="175329"/>
          </a:xfrm>
        </p:grpSpPr>
        <p:sp>
          <p:nvSpPr>
            <p:cNvPr name="Freeform 23" id="23"/>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24" id="24"/>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Freeform 25" id="25"/>
          <p:cNvSpPr/>
          <p:nvPr/>
        </p:nvSpPr>
        <p:spPr>
          <a:xfrm flipH="false" flipV="false" rot="0">
            <a:off x="12442357" y="301177"/>
            <a:ext cx="5503068" cy="3219926"/>
          </a:xfrm>
          <a:custGeom>
            <a:avLst/>
            <a:gdLst/>
            <a:ahLst/>
            <a:cxnLst/>
            <a:rect r="r" b="b" t="t" l="l"/>
            <a:pathLst>
              <a:path h="3219926" w="5503068">
                <a:moveTo>
                  <a:pt x="0" y="0"/>
                </a:moveTo>
                <a:lnTo>
                  <a:pt x="5503068" y="0"/>
                </a:lnTo>
                <a:lnTo>
                  <a:pt x="5503068" y="3219926"/>
                </a:lnTo>
                <a:lnTo>
                  <a:pt x="0" y="3219926"/>
                </a:lnTo>
                <a:lnTo>
                  <a:pt x="0" y="0"/>
                </a:lnTo>
                <a:close/>
              </a:path>
            </a:pathLst>
          </a:custGeom>
          <a:blipFill>
            <a:blip r:embed="rId4"/>
            <a:stretch>
              <a:fillRect l="0" t="0" r="0" b="-5748"/>
            </a:stretch>
          </a:blipFill>
        </p:spPr>
      </p:sp>
      <p:sp>
        <p:nvSpPr>
          <p:cNvPr name="TextBox 26" id="26"/>
          <p:cNvSpPr txBox="true"/>
          <p:nvPr/>
        </p:nvSpPr>
        <p:spPr>
          <a:xfrm rot="0">
            <a:off x="13079435" y="6297691"/>
            <a:ext cx="4284872" cy="372757"/>
          </a:xfrm>
          <a:prstGeom prst="rect">
            <a:avLst/>
          </a:prstGeom>
        </p:spPr>
        <p:txBody>
          <a:bodyPr anchor="t" rtlCol="false" tIns="0" lIns="0" bIns="0" rIns="0">
            <a:spAutoFit/>
          </a:bodyPr>
          <a:lstStyle/>
          <a:p>
            <a:pPr algn="ctr">
              <a:lnSpc>
                <a:spcPts val="3080"/>
              </a:lnSpc>
            </a:pPr>
            <a:r>
              <a:rPr lang="en-US" sz="2200" b="true">
                <a:solidFill>
                  <a:srgbClr val="FFFFFF">
                    <a:alpha val="50980"/>
                  </a:srgbClr>
                </a:solidFill>
                <a:latin typeface="Aileron Heavy"/>
                <a:ea typeface="Aileron Heavy"/>
                <a:cs typeface="Aileron Heavy"/>
                <a:sym typeface="Aileron Heavy"/>
              </a:rPr>
              <a:t>Tối ưu hoá trải nghiệm</a:t>
            </a:r>
          </a:p>
        </p:txBody>
      </p:sp>
      <p:sp>
        <p:nvSpPr>
          <p:cNvPr name="TextBox 27" id="27"/>
          <p:cNvSpPr txBox="true"/>
          <p:nvPr/>
        </p:nvSpPr>
        <p:spPr>
          <a:xfrm rot="0">
            <a:off x="927506" y="6288109"/>
            <a:ext cx="4277247" cy="382282"/>
          </a:xfrm>
          <a:prstGeom prst="rect">
            <a:avLst/>
          </a:prstGeom>
        </p:spPr>
        <p:txBody>
          <a:bodyPr anchor="t" rtlCol="false" tIns="0" lIns="0" bIns="0" rIns="0">
            <a:spAutoFit/>
          </a:bodyPr>
          <a:lstStyle/>
          <a:p>
            <a:pPr algn="ctr">
              <a:lnSpc>
                <a:spcPts val="3080"/>
              </a:lnSpc>
            </a:pPr>
            <a:r>
              <a:rPr lang="en-US" sz="2200" b="true">
                <a:solidFill>
                  <a:srgbClr val="FFFFFF">
                    <a:alpha val="49804"/>
                  </a:srgbClr>
                </a:solidFill>
                <a:latin typeface="Roboto Bold"/>
                <a:ea typeface="Roboto Bold"/>
                <a:cs typeface="Roboto Bold"/>
                <a:sym typeface="Roboto Bold"/>
              </a:rPr>
              <a:t>Hệ thống đề xuất cá nhân hoá</a:t>
            </a:r>
          </a:p>
        </p:txBody>
      </p:sp>
      <p:sp>
        <p:nvSpPr>
          <p:cNvPr name="TextBox 28" id="28"/>
          <p:cNvSpPr txBox="true"/>
          <p:nvPr/>
        </p:nvSpPr>
        <p:spPr>
          <a:xfrm rot="0">
            <a:off x="6912321" y="4695735"/>
            <a:ext cx="4284872" cy="382282"/>
          </a:xfrm>
          <a:prstGeom prst="rect">
            <a:avLst/>
          </a:prstGeom>
        </p:spPr>
        <p:txBody>
          <a:bodyPr anchor="t" rtlCol="false" tIns="0" lIns="0" bIns="0" rIns="0">
            <a:spAutoFit/>
          </a:bodyPr>
          <a:lstStyle/>
          <a:p>
            <a:pPr algn="ctr">
              <a:lnSpc>
                <a:spcPts val="3080"/>
              </a:lnSpc>
            </a:pPr>
            <a:r>
              <a:rPr lang="en-US" sz="2200" b="true">
                <a:solidFill>
                  <a:srgbClr val="FFFFFF"/>
                </a:solidFill>
                <a:latin typeface="Roboto Bold"/>
                <a:ea typeface="Roboto Bold"/>
                <a:cs typeface="Roboto Bold"/>
                <a:sym typeface="Roboto Bold"/>
              </a:rPr>
              <a:t>Nắm bắt tốt nhu cầu thị trường</a:t>
            </a:r>
          </a:p>
        </p:txBody>
      </p:sp>
      <p:sp>
        <p:nvSpPr>
          <p:cNvPr name="TextBox 29" id="29"/>
          <p:cNvSpPr txBox="true"/>
          <p:nvPr/>
        </p:nvSpPr>
        <p:spPr>
          <a:xfrm rot="0">
            <a:off x="1102805" y="7802562"/>
            <a:ext cx="3926649" cy="711252"/>
          </a:xfrm>
          <a:prstGeom prst="rect">
            <a:avLst/>
          </a:prstGeom>
        </p:spPr>
        <p:txBody>
          <a:bodyPr anchor="t" rtlCol="false" tIns="0" lIns="0" bIns="0" rIns="0">
            <a:spAutoFit/>
          </a:bodyPr>
          <a:lstStyle/>
          <a:p>
            <a:pPr algn="just">
              <a:lnSpc>
                <a:spcPts val="2800"/>
              </a:lnSpc>
            </a:pPr>
            <a:r>
              <a:rPr lang="en-US" sz="2000" b="true">
                <a:solidFill>
                  <a:srgbClr val="FFFFFF">
                    <a:alpha val="49804"/>
                  </a:srgbClr>
                </a:solidFill>
                <a:latin typeface="Roboto Bold"/>
                <a:ea typeface="Roboto Bold"/>
                <a:cs typeface="Roboto Bold"/>
                <a:sym typeface="Roboto Bold"/>
              </a:rPr>
              <a:t>Được Netflix ưu tiên phát triển\</a:t>
            </a:r>
          </a:p>
          <a:p>
            <a:pPr algn="just">
              <a:lnSpc>
                <a:spcPts val="2800"/>
              </a:lnSpc>
            </a:pPr>
            <a:r>
              <a:rPr lang="en-US" sz="2000" b="true">
                <a:solidFill>
                  <a:srgbClr val="FFFFFF">
                    <a:alpha val="49804"/>
                  </a:srgbClr>
                </a:solidFill>
                <a:latin typeface="Roboto Bold"/>
                <a:ea typeface="Roboto Bold"/>
                <a:cs typeface="Roboto Bold"/>
                <a:sym typeface="Roboto Bold"/>
              </a:rPr>
              <a:t>Xương sống giữ chân người dùng</a:t>
            </a:r>
          </a:p>
        </p:txBody>
      </p:sp>
      <p:sp>
        <p:nvSpPr>
          <p:cNvPr name="TextBox 30" id="30"/>
          <p:cNvSpPr txBox="true"/>
          <p:nvPr/>
        </p:nvSpPr>
        <p:spPr>
          <a:xfrm rot="0">
            <a:off x="7091432" y="5949803"/>
            <a:ext cx="3926649" cy="2463987"/>
          </a:xfrm>
          <a:prstGeom prst="rect">
            <a:avLst/>
          </a:prstGeom>
        </p:spPr>
        <p:txBody>
          <a:bodyPr anchor="t" rtlCol="false" tIns="0" lIns="0" bIns="0" rIns="0">
            <a:spAutoFit/>
          </a:bodyPr>
          <a:lstStyle/>
          <a:p>
            <a:pPr algn="just" marL="431817" indent="-215908" lvl="1">
              <a:lnSpc>
                <a:spcPts val="2800"/>
              </a:lnSpc>
              <a:buFont typeface="Arial"/>
              <a:buChar char="•"/>
            </a:pPr>
            <a:r>
              <a:rPr lang="en-US" b="true" sz="2000">
                <a:solidFill>
                  <a:srgbClr val="FFFFFF"/>
                </a:solidFill>
                <a:latin typeface="Aileron Bold"/>
                <a:ea typeface="Aileron Bold"/>
                <a:cs typeface="Aileron Bold"/>
                <a:sym typeface="Aileron Bold"/>
              </a:rPr>
              <a:t>Nhằm đề xuất phim chất lượng</a:t>
            </a:r>
          </a:p>
          <a:p>
            <a:pPr algn="just">
              <a:lnSpc>
                <a:spcPts val="2800"/>
              </a:lnSpc>
            </a:pPr>
          </a:p>
          <a:p>
            <a:pPr algn="just" marL="431817" indent="-215908" lvl="1">
              <a:lnSpc>
                <a:spcPts val="2800"/>
              </a:lnSpc>
              <a:buFont typeface="Arial"/>
              <a:buChar char="•"/>
            </a:pPr>
            <a:r>
              <a:rPr lang="en-US" b="true" sz="2000">
                <a:solidFill>
                  <a:srgbClr val="FFFFFF"/>
                </a:solidFill>
                <a:latin typeface="Aileron Bold"/>
                <a:ea typeface="Aileron Bold"/>
                <a:cs typeface="Aileron Bold"/>
                <a:sym typeface="Aileron Bold"/>
              </a:rPr>
              <a:t>Đầu tư những bộ phim hay</a:t>
            </a:r>
          </a:p>
          <a:p>
            <a:pPr algn="just">
              <a:lnSpc>
                <a:spcPts val="2800"/>
              </a:lnSpc>
            </a:pPr>
          </a:p>
          <a:p>
            <a:pPr algn="just" marL="431817" indent="-215908" lvl="1">
              <a:lnSpc>
                <a:spcPts val="2800"/>
              </a:lnSpc>
              <a:buFont typeface="Arial"/>
              <a:buChar char="•"/>
            </a:pPr>
            <a:r>
              <a:rPr lang="en-US" b="true" sz="2000">
                <a:solidFill>
                  <a:srgbClr val="FFFFFF"/>
                </a:solidFill>
                <a:latin typeface="Aileron Bold"/>
                <a:ea typeface="Aileron Bold"/>
                <a:cs typeface="Aileron Bold"/>
                <a:sym typeface="Aileron Bold"/>
              </a:rPr>
              <a:t>Tham gia sản xuất phim  xu hướng</a:t>
            </a:r>
          </a:p>
        </p:txBody>
      </p:sp>
      <p:sp>
        <p:nvSpPr>
          <p:cNvPr name="TextBox 31" id="31"/>
          <p:cNvSpPr txBox="true"/>
          <p:nvPr/>
        </p:nvSpPr>
        <p:spPr>
          <a:xfrm rot="0">
            <a:off x="1003997" y="3668100"/>
            <a:ext cx="4277247" cy="372757"/>
          </a:xfrm>
          <a:prstGeom prst="rect">
            <a:avLst/>
          </a:prstGeom>
        </p:spPr>
        <p:txBody>
          <a:bodyPr anchor="t" rtlCol="false" tIns="0" lIns="0" bIns="0" rIns="0">
            <a:spAutoFit/>
          </a:bodyPr>
          <a:lstStyle/>
          <a:p>
            <a:pPr algn="ctr">
              <a:lnSpc>
                <a:spcPts val="3080"/>
              </a:lnSpc>
            </a:pPr>
            <a:r>
              <a:rPr lang="en-US" sz="2200" b="true">
                <a:solidFill>
                  <a:srgbClr val="0E2F5F"/>
                </a:solidFill>
                <a:latin typeface="Aileron Heavy"/>
                <a:ea typeface="Aileron Heavy"/>
                <a:cs typeface="Aileron Heavy"/>
                <a:sym typeface="Aileron Heavy"/>
              </a:rPr>
              <a:t>Squid Game (2021)</a:t>
            </a:r>
          </a:p>
        </p:txBody>
      </p:sp>
      <p:sp>
        <p:nvSpPr>
          <p:cNvPr name="TextBox 32" id="32"/>
          <p:cNvSpPr txBox="true"/>
          <p:nvPr/>
        </p:nvSpPr>
        <p:spPr>
          <a:xfrm rot="0">
            <a:off x="6999616" y="3668100"/>
            <a:ext cx="4277247" cy="372757"/>
          </a:xfrm>
          <a:prstGeom prst="rect">
            <a:avLst/>
          </a:prstGeom>
        </p:spPr>
        <p:txBody>
          <a:bodyPr anchor="t" rtlCol="false" tIns="0" lIns="0" bIns="0" rIns="0">
            <a:spAutoFit/>
          </a:bodyPr>
          <a:lstStyle/>
          <a:p>
            <a:pPr algn="ctr">
              <a:lnSpc>
                <a:spcPts val="3080"/>
              </a:lnSpc>
            </a:pPr>
            <a:r>
              <a:rPr lang="en-US" sz="2200" b="true">
                <a:solidFill>
                  <a:srgbClr val="0E2F5F"/>
                </a:solidFill>
                <a:latin typeface="Aileron Heavy"/>
                <a:ea typeface="Aileron Heavy"/>
                <a:cs typeface="Aileron Heavy"/>
                <a:sym typeface="Aileron Heavy"/>
              </a:rPr>
              <a:t>Wednesday (2022)</a:t>
            </a:r>
          </a:p>
        </p:txBody>
      </p:sp>
      <p:sp>
        <p:nvSpPr>
          <p:cNvPr name="TextBox 33" id="33"/>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44</a:t>
            </a:r>
          </a:p>
        </p:txBody>
      </p:sp>
      <p:sp>
        <p:nvSpPr>
          <p:cNvPr name="TextBox 34" id="34"/>
          <p:cNvSpPr txBox="true"/>
          <p:nvPr/>
        </p:nvSpPr>
        <p:spPr>
          <a:xfrm rot="0">
            <a:off x="13258546" y="7681053"/>
            <a:ext cx="3926649" cy="1054179"/>
          </a:xfrm>
          <a:prstGeom prst="rect">
            <a:avLst/>
          </a:prstGeom>
        </p:spPr>
        <p:txBody>
          <a:bodyPr anchor="t" rtlCol="false" tIns="0" lIns="0" bIns="0" rIns="0">
            <a:spAutoFit/>
          </a:bodyPr>
          <a:lstStyle/>
          <a:p>
            <a:pPr algn="just">
              <a:lnSpc>
                <a:spcPts val="2800"/>
              </a:lnSpc>
            </a:pPr>
            <a:r>
              <a:rPr lang="en-US" sz="2000" b="true">
                <a:solidFill>
                  <a:srgbClr val="FFFFFF">
                    <a:alpha val="50980"/>
                  </a:srgbClr>
                </a:solidFill>
                <a:latin typeface="Aileron Bold"/>
                <a:ea typeface="Aileron Bold"/>
                <a:cs typeface="Aileron Bold"/>
                <a:sym typeface="Aileron Bold"/>
              </a:rPr>
              <a:t>Giao diện bắt mắt</a:t>
            </a:r>
          </a:p>
          <a:p>
            <a:pPr algn="just">
              <a:lnSpc>
                <a:spcPts val="2800"/>
              </a:lnSpc>
            </a:pPr>
            <a:r>
              <a:rPr lang="en-US" sz="2000" b="true">
                <a:solidFill>
                  <a:srgbClr val="FFFFFF">
                    <a:alpha val="50980"/>
                  </a:srgbClr>
                </a:solidFill>
                <a:latin typeface="Aileron Bold"/>
                <a:ea typeface="Aileron Bold"/>
                <a:cs typeface="Aileron Bold"/>
                <a:sym typeface="Aileron Bold"/>
              </a:rPr>
              <a:t>Tốc độ ổn định</a:t>
            </a:r>
          </a:p>
          <a:p>
            <a:pPr algn="just">
              <a:lnSpc>
                <a:spcPts val="2800"/>
              </a:lnSpc>
            </a:pPr>
            <a:r>
              <a:rPr lang="en-US" sz="2000" b="true">
                <a:solidFill>
                  <a:srgbClr val="FFFFFF">
                    <a:alpha val="50980"/>
                  </a:srgbClr>
                </a:solidFill>
                <a:latin typeface="Aileron Bold"/>
                <a:ea typeface="Aileron Bold"/>
                <a:cs typeface="Aileron Bold"/>
                <a:sym typeface="Aileron Bold"/>
              </a:rPr>
              <a:t>Giải quyết nhanh khi có sự cố</a:t>
            </a:r>
          </a:p>
        </p:txBody>
      </p:sp>
      <p:sp>
        <p:nvSpPr>
          <p:cNvPr name="TextBox 35" id="35"/>
          <p:cNvSpPr txBox="true"/>
          <p:nvPr/>
        </p:nvSpPr>
        <p:spPr>
          <a:xfrm rot="0">
            <a:off x="13055267" y="3668100"/>
            <a:ext cx="4277247" cy="372757"/>
          </a:xfrm>
          <a:prstGeom prst="rect">
            <a:avLst/>
          </a:prstGeom>
        </p:spPr>
        <p:txBody>
          <a:bodyPr anchor="t" rtlCol="false" tIns="0" lIns="0" bIns="0" rIns="0">
            <a:spAutoFit/>
          </a:bodyPr>
          <a:lstStyle/>
          <a:p>
            <a:pPr algn="ctr">
              <a:lnSpc>
                <a:spcPts val="3080"/>
              </a:lnSpc>
            </a:pPr>
            <a:r>
              <a:rPr lang="en-US" sz="2200" b="true">
                <a:solidFill>
                  <a:srgbClr val="0E2F5F"/>
                </a:solidFill>
                <a:latin typeface="Aileron Heavy"/>
                <a:ea typeface="Aileron Heavy"/>
                <a:cs typeface="Aileron Heavy"/>
                <a:sym typeface="Aileron Heavy"/>
              </a:rPr>
              <a:t>Tết Ở Làng Địa Ngục (2023)</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00313" y="4387357"/>
            <a:ext cx="4643114" cy="665701"/>
            <a:chOff x="0" y="0"/>
            <a:chExt cx="1222878" cy="175329"/>
          </a:xfrm>
        </p:grpSpPr>
        <p:sp>
          <p:nvSpPr>
            <p:cNvPr name="Freeform 3" id="3"/>
            <p:cNvSpPr/>
            <p:nvPr/>
          </p:nvSpPr>
          <p:spPr>
            <a:xfrm flipH="false" flipV="false" rot="0">
              <a:off x="0" y="0"/>
              <a:ext cx="1222878" cy="175329"/>
            </a:xfrm>
            <a:custGeom>
              <a:avLst/>
              <a:gdLst/>
              <a:ahLst/>
              <a:cxnLst/>
              <a:rect r="r" b="b" t="t" l="l"/>
              <a:pathLst>
                <a:path h="175329" w="1222878">
                  <a:moveTo>
                    <a:pt x="85037" y="0"/>
                  </a:moveTo>
                  <a:lnTo>
                    <a:pt x="1137840" y="0"/>
                  </a:lnTo>
                  <a:cubicBezTo>
                    <a:pt x="1184805" y="0"/>
                    <a:pt x="1222878" y="38073"/>
                    <a:pt x="1222878" y="85037"/>
                  </a:cubicBezTo>
                  <a:lnTo>
                    <a:pt x="1222878" y="90291"/>
                  </a:lnTo>
                  <a:cubicBezTo>
                    <a:pt x="1222878" y="137256"/>
                    <a:pt x="1184805" y="175329"/>
                    <a:pt x="1137840" y="175329"/>
                  </a:cubicBezTo>
                  <a:lnTo>
                    <a:pt x="85037" y="175329"/>
                  </a:lnTo>
                  <a:cubicBezTo>
                    <a:pt x="38073" y="175329"/>
                    <a:pt x="0" y="137256"/>
                    <a:pt x="0" y="90291"/>
                  </a:cubicBezTo>
                  <a:lnTo>
                    <a:pt x="0" y="85037"/>
                  </a:lnTo>
                  <a:cubicBezTo>
                    <a:pt x="0" y="38073"/>
                    <a:pt x="38073" y="0"/>
                    <a:pt x="85037" y="0"/>
                  </a:cubicBezTo>
                  <a:close/>
                </a:path>
              </a:pathLst>
            </a:custGeom>
            <a:solidFill>
              <a:srgbClr val="3A577B"/>
            </a:solidFill>
          </p:spPr>
        </p:sp>
        <p:sp>
          <p:nvSpPr>
            <p:cNvPr name="TextBox 4" id="4"/>
            <p:cNvSpPr txBox="true"/>
            <p:nvPr/>
          </p:nvSpPr>
          <p:spPr>
            <a:xfrm>
              <a:off x="0" y="-47625"/>
              <a:ext cx="1222878" cy="222954"/>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6733199" y="6166687"/>
            <a:ext cx="4643114" cy="665701"/>
            <a:chOff x="0" y="0"/>
            <a:chExt cx="1222878" cy="175329"/>
          </a:xfrm>
        </p:grpSpPr>
        <p:sp>
          <p:nvSpPr>
            <p:cNvPr name="Freeform 6" id="6"/>
            <p:cNvSpPr/>
            <p:nvPr/>
          </p:nvSpPr>
          <p:spPr>
            <a:xfrm flipH="false" flipV="false" rot="0">
              <a:off x="0" y="0"/>
              <a:ext cx="1222878" cy="175329"/>
            </a:xfrm>
            <a:custGeom>
              <a:avLst/>
              <a:gdLst/>
              <a:ahLst/>
              <a:cxnLst/>
              <a:rect r="r" b="b" t="t" l="l"/>
              <a:pathLst>
                <a:path h="175329" w="1222878">
                  <a:moveTo>
                    <a:pt x="85037" y="0"/>
                  </a:moveTo>
                  <a:lnTo>
                    <a:pt x="1137840" y="0"/>
                  </a:lnTo>
                  <a:cubicBezTo>
                    <a:pt x="1184805" y="0"/>
                    <a:pt x="1222878" y="38073"/>
                    <a:pt x="1222878" y="85037"/>
                  </a:cubicBezTo>
                  <a:lnTo>
                    <a:pt x="1222878" y="90291"/>
                  </a:lnTo>
                  <a:cubicBezTo>
                    <a:pt x="1222878" y="137256"/>
                    <a:pt x="1184805" y="175329"/>
                    <a:pt x="1137840" y="175329"/>
                  </a:cubicBezTo>
                  <a:lnTo>
                    <a:pt x="85037" y="175329"/>
                  </a:lnTo>
                  <a:cubicBezTo>
                    <a:pt x="38073" y="175329"/>
                    <a:pt x="0" y="137256"/>
                    <a:pt x="0" y="90291"/>
                  </a:cubicBezTo>
                  <a:lnTo>
                    <a:pt x="0" y="85037"/>
                  </a:lnTo>
                  <a:cubicBezTo>
                    <a:pt x="0" y="38073"/>
                    <a:pt x="38073" y="0"/>
                    <a:pt x="85037" y="0"/>
                  </a:cubicBezTo>
                  <a:close/>
                </a:path>
              </a:pathLst>
            </a:custGeom>
            <a:solidFill>
              <a:srgbClr val="3A577B">
                <a:alpha val="50980"/>
              </a:srgbClr>
            </a:solidFill>
          </p:spPr>
        </p:sp>
        <p:sp>
          <p:nvSpPr>
            <p:cNvPr name="TextBox 7" id="7"/>
            <p:cNvSpPr txBox="true"/>
            <p:nvPr/>
          </p:nvSpPr>
          <p:spPr>
            <a:xfrm>
              <a:off x="0" y="-47625"/>
              <a:ext cx="1222878" cy="222954"/>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2900313" y="5152919"/>
            <a:ext cx="4643114" cy="4105381"/>
            <a:chOff x="0" y="0"/>
            <a:chExt cx="1222878" cy="1081253"/>
          </a:xfrm>
        </p:grpSpPr>
        <p:sp>
          <p:nvSpPr>
            <p:cNvPr name="Freeform 9" id="9"/>
            <p:cNvSpPr/>
            <p:nvPr/>
          </p:nvSpPr>
          <p:spPr>
            <a:xfrm flipH="false" flipV="false" rot="0">
              <a:off x="0" y="0"/>
              <a:ext cx="1222878" cy="1081253"/>
            </a:xfrm>
            <a:custGeom>
              <a:avLst/>
              <a:gdLst/>
              <a:ahLst/>
              <a:cxnLst/>
              <a:rect r="r" b="b" t="t" l="l"/>
              <a:pathLst>
                <a:path h="1081253" w="1222878">
                  <a:moveTo>
                    <a:pt x="31681" y="0"/>
                  </a:moveTo>
                  <a:lnTo>
                    <a:pt x="1191197" y="0"/>
                  </a:lnTo>
                  <a:cubicBezTo>
                    <a:pt x="1199599" y="0"/>
                    <a:pt x="1207657" y="3338"/>
                    <a:pt x="1213599" y="9279"/>
                  </a:cubicBezTo>
                  <a:cubicBezTo>
                    <a:pt x="1219540" y="15220"/>
                    <a:pt x="1222878" y="23278"/>
                    <a:pt x="1222878" y="31681"/>
                  </a:cubicBezTo>
                  <a:lnTo>
                    <a:pt x="1222878" y="1049572"/>
                  </a:lnTo>
                  <a:cubicBezTo>
                    <a:pt x="1222878" y="1057974"/>
                    <a:pt x="1219540" y="1066032"/>
                    <a:pt x="1213599" y="1071974"/>
                  </a:cubicBezTo>
                  <a:cubicBezTo>
                    <a:pt x="1207657" y="1077915"/>
                    <a:pt x="1199599" y="1081253"/>
                    <a:pt x="1191197" y="1081253"/>
                  </a:cubicBezTo>
                  <a:lnTo>
                    <a:pt x="31681" y="1081253"/>
                  </a:lnTo>
                  <a:cubicBezTo>
                    <a:pt x="23278" y="1081253"/>
                    <a:pt x="15220" y="1077915"/>
                    <a:pt x="9279" y="1071974"/>
                  </a:cubicBezTo>
                  <a:cubicBezTo>
                    <a:pt x="3338" y="1066032"/>
                    <a:pt x="0" y="1057974"/>
                    <a:pt x="0" y="1049572"/>
                  </a:cubicBezTo>
                  <a:lnTo>
                    <a:pt x="0" y="31681"/>
                  </a:lnTo>
                  <a:cubicBezTo>
                    <a:pt x="0" y="23278"/>
                    <a:pt x="3338" y="15220"/>
                    <a:pt x="9279" y="9279"/>
                  </a:cubicBezTo>
                  <a:cubicBezTo>
                    <a:pt x="15220" y="3338"/>
                    <a:pt x="23278" y="0"/>
                    <a:pt x="31681" y="0"/>
                  </a:cubicBezTo>
                  <a:close/>
                </a:path>
              </a:pathLst>
            </a:custGeom>
            <a:solidFill>
              <a:srgbClr val="5188CC"/>
            </a:solidFill>
          </p:spPr>
        </p:sp>
        <p:sp>
          <p:nvSpPr>
            <p:cNvPr name="TextBox 10" id="10"/>
            <p:cNvSpPr txBox="true"/>
            <p:nvPr/>
          </p:nvSpPr>
          <p:spPr>
            <a:xfrm>
              <a:off x="0" y="-47625"/>
              <a:ext cx="1222878" cy="1128878"/>
            </a:xfrm>
            <a:prstGeom prst="rect">
              <a:avLst/>
            </a:prstGeom>
          </p:spPr>
          <p:txBody>
            <a:bodyPr anchor="ctr" rtlCol="false" tIns="50800" lIns="50800" bIns="50800" rIns="50800"/>
            <a:lstStyle/>
            <a:p>
              <a:pPr algn="l" marL="431817" indent="-215908" lvl="1">
                <a:lnSpc>
                  <a:spcPts val="2800"/>
                </a:lnSpc>
                <a:buFont typeface="Arial"/>
                <a:buChar char="•"/>
              </a:pPr>
            </a:p>
          </p:txBody>
        </p:sp>
      </p:grpSp>
      <p:grpSp>
        <p:nvGrpSpPr>
          <p:cNvPr name="Group 11" id="11"/>
          <p:cNvGrpSpPr/>
          <p:nvPr/>
        </p:nvGrpSpPr>
        <p:grpSpPr>
          <a:xfrm rot="0">
            <a:off x="6733199" y="7205609"/>
            <a:ext cx="4643114" cy="2052691"/>
            <a:chOff x="0" y="0"/>
            <a:chExt cx="1222878" cy="540626"/>
          </a:xfrm>
        </p:grpSpPr>
        <p:sp>
          <p:nvSpPr>
            <p:cNvPr name="Freeform 12" id="12"/>
            <p:cNvSpPr/>
            <p:nvPr/>
          </p:nvSpPr>
          <p:spPr>
            <a:xfrm flipH="false" flipV="false" rot="0">
              <a:off x="0" y="0"/>
              <a:ext cx="1222878" cy="540626"/>
            </a:xfrm>
            <a:custGeom>
              <a:avLst/>
              <a:gdLst/>
              <a:ahLst/>
              <a:cxnLst/>
              <a:rect r="r" b="b" t="t" l="l"/>
              <a:pathLst>
                <a:path h="540626" w="1222878">
                  <a:moveTo>
                    <a:pt x="31681" y="0"/>
                  </a:moveTo>
                  <a:lnTo>
                    <a:pt x="1191197" y="0"/>
                  </a:lnTo>
                  <a:cubicBezTo>
                    <a:pt x="1199599" y="0"/>
                    <a:pt x="1207657" y="3338"/>
                    <a:pt x="1213599" y="9279"/>
                  </a:cubicBezTo>
                  <a:cubicBezTo>
                    <a:pt x="1219540" y="15220"/>
                    <a:pt x="1222878" y="23278"/>
                    <a:pt x="1222878" y="31681"/>
                  </a:cubicBezTo>
                  <a:lnTo>
                    <a:pt x="1222878" y="508946"/>
                  </a:lnTo>
                  <a:cubicBezTo>
                    <a:pt x="1222878" y="517348"/>
                    <a:pt x="1219540" y="525406"/>
                    <a:pt x="1213599" y="531347"/>
                  </a:cubicBezTo>
                  <a:cubicBezTo>
                    <a:pt x="1207657" y="537289"/>
                    <a:pt x="1199599" y="540626"/>
                    <a:pt x="1191197" y="540626"/>
                  </a:cubicBezTo>
                  <a:lnTo>
                    <a:pt x="31681" y="540626"/>
                  </a:lnTo>
                  <a:cubicBezTo>
                    <a:pt x="23278" y="540626"/>
                    <a:pt x="15220" y="537289"/>
                    <a:pt x="9279" y="531347"/>
                  </a:cubicBezTo>
                  <a:cubicBezTo>
                    <a:pt x="3338" y="525406"/>
                    <a:pt x="0" y="517348"/>
                    <a:pt x="0" y="508946"/>
                  </a:cubicBezTo>
                  <a:lnTo>
                    <a:pt x="0" y="31681"/>
                  </a:lnTo>
                  <a:cubicBezTo>
                    <a:pt x="0" y="23278"/>
                    <a:pt x="3338" y="15220"/>
                    <a:pt x="9279" y="9279"/>
                  </a:cubicBezTo>
                  <a:cubicBezTo>
                    <a:pt x="15220" y="3338"/>
                    <a:pt x="23278" y="0"/>
                    <a:pt x="31681" y="0"/>
                  </a:cubicBezTo>
                  <a:close/>
                </a:path>
              </a:pathLst>
            </a:custGeom>
            <a:solidFill>
              <a:srgbClr val="5188CC">
                <a:alpha val="50980"/>
              </a:srgbClr>
            </a:solidFill>
          </p:spPr>
        </p:sp>
        <p:sp>
          <p:nvSpPr>
            <p:cNvPr name="TextBox 13" id="13"/>
            <p:cNvSpPr txBox="true"/>
            <p:nvPr/>
          </p:nvSpPr>
          <p:spPr>
            <a:xfrm>
              <a:off x="0" y="-47625"/>
              <a:ext cx="1222878" cy="588251"/>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744572" y="6170213"/>
            <a:ext cx="4643114" cy="665701"/>
            <a:chOff x="0" y="0"/>
            <a:chExt cx="1222878" cy="175329"/>
          </a:xfrm>
        </p:grpSpPr>
        <p:sp>
          <p:nvSpPr>
            <p:cNvPr name="Freeform 15" id="15"/>
            <p:cNvSpPr/>
            <p:nvPr/>
          </p:nvSpPr>
          <p:spPr>
            <a:xfrm flipH="false" flipV="false" rot="0">
              <a:off x="0" y="0"/>
              <a:ext cx="1222878" cy="175329"/>
            </a:xfrm>
            <a:custGeom>
              <a:avLst/>
              <a:gdLst/>
              <a:ahLst/>
              <a:cxnLst/>
              <a:rect r="r" b="b" t="t" l="l"/>
              <a:pathLst>
                <a:path h="175329" w="1222878">
                  <a:moveTo>
                    <a:pt x="85037" y="0"/>
                  </a:moveTo>
                  <a:lnTo>
                    <a:pt x="1137840" y="0"/>
                  </a:lnTo>
                  <a:cubicBezTo>
                    <a:pt x="1184805" y="0"/>
                    <a:pt x="1222878" y="38073"/>
                    <a:pt x="1222878" y="85037"/>
                  </a:cubicBezTo>
                  <a:lnTo>
                    <a:pt x="1222878" y="90291"/>
                  </a:lnTo>
                  <a:cubicBezTo>
                    <a:pt x="1222878" y="137256"/>
                    <a:pt x="1184805" y="175329"/>
                    <a:pt x="1137840" y="175329"/>
                  </a:cubicBezTo>
                  <a:lnTo>
                    <a:pt x="85037" y="175329"/>
                  </a:lnTo>
                  <a:cubicBezTo>
                    <a:pt x="38073" y="175329"/>
                    <a:pt x="0" y="137256"/>
                    <a:pt x="0" y="90291"/>
                  </a:cubicBezTo>
                  <a:lnTo>
                    <a:pt x="0" y="85037"/>
                  </a:lnTo>
                  <a:cubicBezTo>
                    <a:pt x="0" y="38073"/>
                    <a:pt x="38073" y="0"/>
                    <a:pt x="85037" y="0"/>
                  </a:cubicBezTo>
                  <a:close/>
                </a:path>
              </a:pathLst>
            </a:custGeom>
            <a:solidFill>
              <a:srgbClr val="3A577B">
                <a:alpha val="49804"/>
              </a:srgbClr>
            </a:solidFill>
          </p:spPr>
        </p:sp>
        <p:sp>
          <p:nvSpPr>
            <p:cNvPr name="TextBox 16" id="16"/>
            <p:cNvSpPr txBox="true"/>
            <p:nvPr/>
          </p:nvSpPr>
          <p:spPr>
            <a:xfrm>
              <a:off x="0" y="-47625"/>
              <a:ext cx="1222878" cy="222954"/>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0">
            <a:off x="744572" y="7205609"/>
            <a:ext cx="4643114" cy="2052691"/>
            <a:chOff x="0" y="0"/>
            <a:chExt cx="1222878" cy="540626"/>
          </a:xfrm>
        </p:grpSpPr>
        <p:sp>
          <p:nvSpPr>
            <p:cNvPr name="Freeform 18" id="18"/>
            <p:cNvSpPr/>
            <p:nvPr/>
          </p:nvSpPr>
          <p:spPr>
            <a:xfrm flipH="false" flipV="false" rot="0">
              <a:off x="0" y="0"/>
              <a:ext cx="1222878" cy="540626"/>
            </a:xfrm>
            <a:custGeom>
              <a:avLst/>
              <a:gdLst/>
              <a:ahLst/>
              <a:cxnLst/>
              <a:rect r="r" b="b" t="t" l="l"/>
              <a:pathLst>
                <a:path h="540626" w="1222878">
                  <a:moveTo>
                    <a:pt x="31681" y="0"/>
                  </a:moveTo>
                  <a:lnTo>
                    <a:pt x="1191197" y="0"/>
                  </a:lnTo>
                  <a:cubicBezTo>
                    <a:pt x="1199599" y="0"/>
                    <a:pt x="1207657" y="3338"/>
                    <a:pt x="1213599" y="9279"/>
                  </a:cubicBezTo>
                  <a:cubicBezTo>
                    <a:pt x="1219540" y="15220"/>
                    <a:pt x="1222878" y="23278"/>
                    <a:pt x="1222878" y="31681"/>
                  </a:cubicBezTo>
                  <a:lnTo>
                    <a:pt x="1222878" y="508946"/>
                  </a:lnTo>
                  <a:cubicBezTo>
                    <a:pt x="1222878" y="517348"/>
                    <a:pt x="1219540" y="525406"/>
                    <a:pt x="1213599" y="531347"/>
                  </a:cubicBezTo>
                  <a:cubicBezTo>
                    <a:pt x="1207657" y="537289"/>
                    <a:pt x="1199599" y="540626"/>
                    <a:pt x="1191197" y="540626"/>
                  </a:cubicBezTo>
                  <a:lnTo>
                    <a:pt x="31681" y="540626"/>
                  </a:lnTo>
                  <a:cubicBezTo>
                    <a:pt x="23278" y="540626"/>
                    <a:pt x="15220" y="537289"/>
                    <a:pt x="9279" y="531347"/>
                  </a:cubicBezTo>
                  <a:cubicBezTo>
                    <a:pt x="3338" y="525406"/>
                    <a:pt x="0" y="517348"/>
                    <a:pt x="0" y="508946"/>
                  </a:cubicBezTo>
                  <a:lnTo>
                    <a:pt x="0" y="31681"/>
                  </a:lnTo>
                  <a:cubicBezTo>
                    <a:pt x="0" y="23278"/>
                    <a:pt x="3338" y="15220"/>
                    <a:pt x="9279" y="9279"/>
                  </a:cubicBezTo>
                  <a:cubicBezTo>
                    <a:pt x="15220" y="3338"/>
                    <a:pt x="23278" y="0"/>
                    <a:pt x="31681" y="0"/>
                  </a:cubicBezTo>
                  <a:close/>
                </a:path>
              </a:pathLst>
            </a:custGeom>
            <a:solidFill>
              <a:srgbClr val="5188CC">
                <a:alpha val="49804"/>
              </a:srgbClr>
            </a:solidFill>
          </p:spPr>
        </p:sp>
        <p:sp>
          <p:nvSpPr>
            <p:cNvPr name="TextBox 19" id="19"/>
            <p:cNvSpPr txBox="true"/>
            <p:nvPr/>
          </p:nvSpPr>
          <p:spPr>
            <a:xfrm>
              <a:off x="0" y="-47625"/>
              <a:ext cx="1222878" cy="588251"/>
            </a:xfrm>
            <a:prstGeom prst="rect">
              <a:avLst/>
            </a:prstGeom>
          </p:spPr>
          <p:txBody>
            <a:bodyPr anchor="ctr" rtlCol="false" tIns="50800" lIns="50800" bIns="50800" rIns="50800"/>
            <a:lstStyle/>
            <a:p>
              <a:pPr algn="ctr">
                <a:lnSpc>
                  <a:spcPts val="2800"/>
                </a:lnSpc>
              </a:pPr>
            </a:p>
          </p:txBody>
        </p:sp>
      </p:grpSp>
      <p:sp>
        <p:nvSpPr>
          <p:cNvPr name="Freeform 20" id="20"/>
          <p:cNvSpPr/>
          <p:nvPr/>
        </p:nvSpPr>
        <p:spPr>
          <a:xfrm flipH="false" flipV="false" rot="0">
            <a:off x="744572" y="117119"/>
            <a:ext cx="10452620" cy="5678093"/>
          </a:xfrm>
          <a:custGeom>
            <a:avLst/>
            <a:gdLst/>
            <a:ahLst/>
            <a:cxnLst/>
            <a:rect r="r" b="b" t="t" l="l"/>
            <a:pathLst>
              <a:path h="5678093" w="10452620">
                <a:moveTo>
                  <a:pt x="0" y="0"/>
                </a:moveTo>
                <a:lnTo>
                  <a:pt x="10452620" y="0"/>
                </a:lnTo>
                <a:lnTo>
                  <a:pt x="10452620" y="5678093"/>
                </a:lnTo>
                <a:lnTo>
                  <a:pt x="0" y="5678093"/>
                </a:lnTo>
                <a:lnTo>
                  <a:pt x="0" y="0"/>
                </a:lnTo>
                <a:close/>
              </a:path>
            </a:pathLst>
          </a:custGeom>
          <a:blipFill>
            <a:blip r:embed="rId2"/>
            <a:stretch>
              <a:fillRect l="0" t="-1774" r="0" b="-1774"/>
            </a:stretch>
          </a:blipFill>
        </p:spPr>
      </p:sp>
      <p:sp>
        <p:nvSpPr>
          <p:cNvPr name="TextBox 21" id="21"/>
          <p:cNvSpPr txBox="true"/>
          <p:nvPr/>
        </p:nvSpPr>
        <p:spPr>
          <a:xfrm rot="0">
            <a:off x="13083247" y="4505254"/>
            <a:ext cx="4277247" cy="382282"/>
          </a:xfrm>
          <a:prstGeom prst="rect">
            <a:avLst/>
          </a:prstGeom>
        </p:spPr>
        <p:txBody>
          <a:bodyPr anchor="t" rtlCol="false" tIns="0" lIns="0" bIns="0" rIns="0">
            <a:spAutoFit/>
          </a:bodyPr>
          <a:lstStyle/>
          <a:p>
            <a:pPr algn="ctr">
              <a:lnSpc>
                <a:spcPts val="3080"/>
              </a:lnSpc>
            </a:pPr>
            <a:r>
              <a:rPr lang="en-US" sz="2200" b="true">
                <a:solidFill>
                  <a:srgbClr val="FFFFFF"/>
                </a:solidFill>
                <a:latin typeface="Roboto Bold"/>
                <a:ea typeface="Roboto Bold"/>
                <a:cs typeface="Roboto Bold"/>
                <a:sym typeface="Roboto Bold"/>
              </a:rPr>
              <a:t>Tối ưu hoá trải nghiệm</a:t>
            </a:r>
          </a:p>
        </p:txBody>
      </p:sp>
      <p:sp>
        <p:nvSpPr>
          <p:cNvPr name="TextBox 22" id="22"/>
          <p:cNvSpPr txBox="true"/>
          <p:nvPr/>
        </p:nvSpPr>
        <p:spPr>
          <a:xfrm rot="0">
            <a:off x="6912321" y="6288166"/>
            <a:ext cx="4284872" cy="382282"/>
          </a:xfrm>
          <a:prstGeom prst="rect">
            <a:avLst/>
          </a:prstGeom>
        </p:spPr>
        <p:txBody>
          <a:bodyPr anchor="t" rtlCol="false" tIns="0" lIns="0" bIns="0" rIns="0">
            <a:spAutoFit/>
          </a:bodyPr>
          <a:lstStyle/>
          <a:p>
            <a:pPr algn="ctr">
              <a:lnSpc>
                <a:spcPts val="3080"/>
              </a:lnSpc>
            </a:pPr>
            <a:r>
              <a:rPr lang="en-US" sz="2200" b="true">
                <a:solidFill>
                  <a:srgbClr val="FFFFFF">
                    <a:alpha val="50980"/>
                  </a:srgbClr>
                </a:solidFill>
                <a:latin typeface="Roboto Bold"/>
                <a:ea typeface="Roboto Bold"/>
                <a:cs typeface="Roboto Bold"/>
                <a:sym typeface="Roboto Bold"/>
              </a:rPr>
              <a:t>Nắm bắt tốt nhu cầu thị trường</a:t>
            </a:r>
          </a:p>
        </p:txBody>
      </p:sp>
      <p:sp>
        <p:nvSpPr>
          <p:cNvPr name="TextBox 23" id="23"/>
          <p:cNvSpPr txBox="true"/>
          <p:nvPr/>
        </p:nvSpPr>
        <p:spPr>
          <a:xfrm rot="0">
            <a:off x="7091432" y="7328601"/>
            <a:ext cx="3926649" cy="1759083"/>
          </a:xfrm>
          <a:prstGeom prst="rect">
            <a:avLst/>
          </a:prstGeom>
        </p:spPr>
        <p:txBody>
          <a:bodyPr anchor="t" rtlCol="false" tIns="0" lIns="0" bIns="0" rIns="0">
            <a:spAutoFit/>
          </a:bodyPr>
          <a:lstStyle/>
          <a:p>
            <a:pPr algn="just">
              <a:lnSpc>
                <a:spcPts val="2800"/>
              </a:lnSpc>
            </a:pPr>
            <a:r>
              <a:rPr lang="en-US" sz="2000" b="true">
                <a:solidFill>
                  <a:srgbClr val="FFFFFF">
                    <a:alpha val="50980"/>
                  </a:srgbClr>
                </a:solidFill>
                <a:latin typeface="Aileron Bold"/>
                <a:ea typeface="Aileron Bold"/>
                <a:cs typeface="Aileron Bold"/>
                <a:sym typeface="Aileron Bold"/>
              </a:rPr>
              <a:t>Nhằm đề xuất phim chất lượng</a:t>
            </a:r>
          </a:p>
          <a:p>
            <a:pPr algn="just">
              <a:lnSpc>
                <a:spcPts val="2800"/>
              </a:lnSpc>
            </a:pPr>
            <a:r>
              <a:rPr lang="en-US" sz="2000" b="true">
                <a:solidFill>
                  <a:srgbClr val="FFFFFF">
                    <a:alpha val="50980"/>
                  </a:srgbClr>
                </a:solidFill>
                <a:latin typeface="Aileron Bold"/>
                <a:ea typeface="Aileron Bold"/>
                <a:cs typeface="Aileron Bold"/>
                <a:sym typeface="Aileron Bold"/>
              </a:rPr>
              <a:t>Đầu tư những bộ phim hay</a:t>
            </a:r>
          </a:p>
          <a:p>
            <a:pPr algn="just">
              <a:lnSpc>
                <a:spcPts val="2800"/>
              </a:lnSpc>
            </a:pPr>
            <a:r>
              <a:rPr lang="en-US" sz="2000" b="true">
                <a:solidFill>
                  <a:srgbClr val="FFFFFF">
                    <a:alpha val="50980"/>
                  </a:srgbClr>
                </a:solidFill>
                <a:latin typeface="Aileron Bold"/>
                <a:ea typeface="Aileron Bold"/>
                <a:cs typeface="Aileron Bold"/>
                <a:sym typeface="Aileron Bold"/>
              </a:rPr>
              <a:t>Tham gia sản xuất phim xu hướng</a:t>
            </a:r>
          </a:p>
          <a:p>
            <a:pPr algn="just">
              <a:lnSpc>
                <a:spcPts val="2800"/>
              </a:lnSpc>
            </a:pPr>
          </a:p>
        </p:txBody>
      </p:sp>
      <p:sp>
        <p:nvSpPr>
          <p:cNvPr name="TextBox 24" id="24"/>
          <p:cNvSpPr txBox="true"/>
          <p:nvPr/>
        </p:nvSpPr>
        <p:spPr>
          <a:xfrm rot="0">
            <a:off x="927506" y="6288109"/>
            <a:ext cx="4277247" cy="382282"/>
          </a:xfrm>
          <a:prstGeom prst="rect">
            <a:avLst/>
          </a:prstGeom>
        </p:spPr>
        <p:txBody>
          <a:bodyPr anchor="t" rtlCol="false" tIns="0" lIns="0" bIns="0" rIns="0">
            <a:spAutoFit/>
          </a:bodyPr>
          <a:lstStyle/>
          <a:p>
            <a:pPr algn="ctr">
              <a:lnSpc>
                <a:spcPts val="3080"/>
              </a:lnSpc>
            </a:pPr>
            <a:r>
              <a:rPr lang="en-US" sz="2200" b="true">
                <a:solidFill>
                  <a:srgbClr val="FFFFFF">
                    <a:alpha val="49804"/>
                  </a:srgbClr>
                </a:solidFill>
                <a:latin typeface="Roboto Bold"/>
                <a:ea typeface="Roboto Bold"/>
                <a:cs typeface="Roboto Bold"/>
                <a:sym typeface="Roboto Bold"/>
              </a:rPr>
              <a:t>Hệ thống đề xuất cá nhân hoá</a:t>
            </a:r>
          </a:p>
        </p:txBody>
      </p:sp>
      <p:sp>
        <p:nvSpPr>
          <p:cNvPr name="TextBox 25" id="25"/>
          <p:cNvSpPr txBox="true"/>
          <p:nvPr/>
        </p:nvSpPr>
        <p:spPr>
          <a:xfrm rot="0">
            <a:off x="1102805" y="7802562"/>
            <a:ext cx="3926649" cy="711252"/>
          </a:xfrm>
          <a:prstGeom prst="rect">
            <a:avLst/>
          </a:prstGeom>
        </p:spPr>
        <p:txBody>
          <a:bodyPr anchor="t" rtlCol="false" tIns="0" lIns="0" bIns="0" rIns="0">
            <a:spAutoFit/>
          </a:bodyPr>
          <a:lstStyle/>
          <a:p>
            <a:pPr algn="just">
              <a:lnSpc>
                <a:spcPts val="2800"/>
              </a:lnSpc>
            </a:pPr>
            <a:r>
              <a:rPr lang="en-US" sz="2000" b="true">
                <a:solidFill>
                  <a:srgbClr val="FFFFFF">
                    <a:alpha val="49804"/>
                  </a:srgbClr>
                </a:solidFill>
                <a:latin typeface="Roboto Bold"/>
                <a:ea typeface="Roboto Bold"/>
                <a:cs typeface="Roboto Bold"/>
                <a:sym typeface="Roboto Bold"/>
              </a:rPr>
              <a:t>Được Netflix ưu tiên phát triển\</a:t>
            </a:r>
          </a:p>
          <a:p>
            <a:pPr algn="just">
              <a:lnSpc>
                <a:spcPts val="2800"/>
              </a:lnSpc>
            </a:pPr>
            <a:r>
              <a:rPr lang="en-US" sz="2000" b="true">
                <a:solidFill>
                  <a:srgbClr val="FFFFFF">
                    <a:alpha val="49804"/>
                  </a:srgbClr>
                </a:solidFill>
                <a:latin typeface="Roboto Bold"/>
                <a:ea typeface="Roboto Bold"/>
                <a:cs typeface="Roboto Bold"/>
                <a:sym typeface="Roboto Bold"/>
              </a:rPr>
              <a:t>Xương sống giữ chân người dùng</a:t>
            </a:r>
          </a:p>
        </p:txBody>
      </p:sp>
      <p:sp>
        <p:nvSpPr>
          <p:cNvPr name="TextBox 26" id="26"/>
          <p:cNvSpPr txBox="true"/>
          <p:nvPr/>
        </p:nvSpPr>
        <p:spPr>
          <a:xfrm rot="0">
            <a:off x="13258546" y="5949803"/>
            <a:ext cx="3926649" cy="2463987"/>
          </a:xfrm>
          <a:prstGeom prst="rect">
            <a:avLst/>
          </a:prstGeom>
        </p:spPr>
        <p:txBody>
          <a:bodyPr anchor="t" rtlCol="false" tIns="0" lIns="0" bIns="0" rIns="0">
            <a:spAutoFit/>
          </a:bodyPr>
          <a:lstStyle/>
          <a:p>
            <a:pPr algn="just" marL="431817" indent="-215908" lvl="1">
              <a:lnSpc>
                <a:spcPts val="2800"/>
              </a:lnSpc>
              <a:buFont typeface="Arial"/>
              <a:buChar char="•"/>
            </a:pPr>
            <a:r>
              <a:rPr lang="en-US" b="true" sz="2000">
                <a:solidFill>
                  <a:srgbClr val="FFFFFF"/>
                </a:solidFill>
                <a:latin typeface="Aileron Bold"/>
                <a:ea typeface="Aileron Bold"/>
                <a:cs typeface="Aileron Bold"/>
                <a:sym typeface="Aileron Bold"/>
              </a:rPr>
              <a:t>Giao diện bắt mắt</a:t>
            </a:r>
          </a:p>
          <a:p>
            <a:pPr algn="just">
              <a:lnSpc>
                <a:spcPts val="2800"/>
              </a:lnSpc>
            </a:pPr>
          </a:p>
          <a:p>
            <a:pPr algn="just" marL="431817" indent="-215908" lvl="1">
              <a:lnSpc>
                <a:spcPts val="2800"/>
              </a:lnSpc>
              <a:buFont typeface="Arial"/>
              <a:buChar char="•"/>
            </a:pPr>
            <a:r>
              <a:rPr lang="en-US" b="true" sz="2000">
                <a:solidFill>
                  <a:srgbClr val="FFFFFF"/>
                </a:solidFill>
                <a:latin typeface="Aileron Bold"/>
                <a:ea typeface="Aileron Bold"/>
                <a:cs typeface="Aileron Bold"/>
                <a:sym typeface="Aileron Bold"/>
              </a:rPr>
              <a:t>Tốc độ ổn định</a:t>
            </a:r>
          </a:p>
          <a:p>
            <a:pPr algn="just">
              <a:lnSpc>
                <a:spcPts val="2800"/>
              </a:lnSpc>
            </a:pPr>
          </a:p>
          <a:p>
            <a:pPr algn="just" marL="431817" indent="-215908" lvl="1">
              <a:lnSpc>
                <a:spcPts val="2800"/>
              </a:lnSpc>
              <a:buFont typeface="Arial"/>
              <a:buChar char="•"/>
            </a:pPr>
            <a:r>
              <a:rPr lang="en-US" b="true" sz="2000">
                <a:solidFill>
                  <a:srgbClr val="FFFFFF"/>
                </a:solidFill>
                <a:latin typeface="Aileron Bold"/>
                <a:ea typeface="Aileron Bold"/>
                <a:cs typeface="Aileron Bold"/>
                <a:sym typeface="Aileron Bold"/>
              </a:rPr>
              <a:t>Giải quyết nhanh khi có sự cố</a:t>
            </a:r>
          </a:p>
          <a:p>
            <a:pPr algn="just">
              <a:lnSpc>
                <a:spcPts val="2800"/>
              </a:lnSpc>
            </a:pPr>
          </a:p>
        </p:txBody>
      </p:sp>
      <p:sp>
        <p:nvSpPr>
          <p:cNvPr name="Freeform 27" id="27"/>
          <p:cNvSpPr/>
          <p:nvPr/>
        </p:nvSpPr>
        <p:spPr>
          <a:xfrm flipH="false" flipV="false" rot="0">
            <a:off x="16220406" y="-956513"/>
            <a:ext cx="3076459" cy="3076459"/>
          </a:xfrm>
          <a:custGeom>
            <a:avLst/>
            <a:gdLst/>
            <a:ahLst/>
            <a:cxnLst/>
            <a:rect r="r" b="b" t="t" l="l"/>
            <a:pathLst>
              <a:path h="3076459" w="3076459">
                <a:moveTo>
                  <a:pt x="0" y="0"/>
                </a:moveTo>
                <a:lnTo>
                  <a:pt x="3076459" y="0"/>
                </a:lnTo>
                <a:lnTo>
                  <a:pt x="3076459" y="3076459"/>
                </a:lnTo>
                <a:lnTo>
                  <a:pt x="0" y="30764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8" id="28"/>
          <p:cNvSpPr/>
          <p:nvPr/>
        </p:nvSpPr>
        <p:spPr>
          <a:xfrm flipH="false" flipV="false" rot="0">
            <a:off x="14576097" y="581716"/>
            <a:ext cx="1291547" cy="1291547"/>
          </a:xfrm>
          <a:custGeom>
            <a:avLst/>
            <a:gdLst/>
            <a:ahLst/>
            <a:cxnLst/>
            <a:rect r="r" b="b" t="t" l="l"/>
            <a:pathLst>
              <a:path h="1291547" w="1291547">
                <a:moveTo>
                  <a:pt x="0" y="0"/>
                </a:moveTo>
                <a:lnTo>
                  <a:pt x="1291547" y="0"/>
                </a:lnTo>
                <a:lnTo>
                  <a:pt x="1291547" y="1291547"/>
                </a:lnTo>
                <a:lnTo>
                  <a:pt x="0" y="12915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29" id="29"/>
          <p:cNvGrpSpPr/>
          <p:nvPr/>
        </p:nvGrpSpPr>
        <p:grpSpPr>
          <a:xfrm rot="0">
            <a:off x="17259300" y="9621299"/>
            <a:ext cx="998671" cy="665701"/>
            <a:chOff x="0" y="0"/>
            <a:chExt cx="263024" cy="175329"/>
          </a:xfrm>
        </p:grpSpPr>
        <p:sp>
          <p:nvSpPr>
            <p:cNvPr name="Freeform 30" id="30"/>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31" id="31"/>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32" id="32"/>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45</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5162550"/>
            <a:ext cx="16230600" cy="0"/>
          </a:xfrm>
          <a:prstGeom prst="line">
            <a:avLst/>
          </a:prstGeom>
          <a:ln cap="flat" w="38100">
            <a:solidFill>
              <a:srgbClr val="0E2F5F"/>
            </a:solidFill>
            <a:prstDash val="solid"/>
            <a:headEnd type="none" len="sm" w="sm"/>
            <a:tailEnd type="none" len="sm" w="sm"/>
          </a:ln>
        </p:spPr>
      </p:sp>
      <p:sp>
        <p:nvSpPr>
          <p:cNvPr name="AutoShape 3" id="3"/>
          <p:cNvSpPr/>
          <p:nvPr/>
        </p:nvSpPr>
        <p:spPr>
          <a:xfrm flipH="true" flipV="true">
            <a:off x="1835951" y="3814832"/>
            <a:ext cx="0" cy="1342955"/>
          </a:xfrm>
          <a:prstGeom prst="line">
            <a:avLst/>
          </a:prstGeom>
          <a:ln cap="flat" w="38100">
            <a:solidFill>
              <a:srgbClr val="0E2F5F"/>
            </a:solidFill>
            <a:prstDash val="solid"/>
            <a:headEnd type="none" len="sm" w="sm"/>
            <a:tailEnd type="none" len="sm" w="sm"/>
          </a:ln>
        </p:spPr>
      </p:sp>
      <p:grpSp>
        <p:nvGrpSpPr>
          <p:cNvPr name="Group 4" id="4"/>
          <p:cNvGrpSpPr/>
          <p:nvPr/>
        </p:nvGrpSpPr>
        <p:grpSpPr>
          <a:xfrm rot="0">
            <a:off x="1732824" y="3697417"/>
            <a:ext cx="206256" cy="2062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B65"/>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7597081" y="3622864"/>
            <a:ext cx="206256" cy="1549211"/>
            <a:chOff x="0" y="0"/>
            <a:chExt cx="275008" cy="2065615"/>
          </a:xfrm>
        </p:grpSpPr>
        <p:sp>
          <p:nvSpPr>
            <p:cNvPr name="AutoShape 8" id="8"/>
            <p:cNvSpPr/>
            <p:nvPr/>
          </p:nvSpPr>
          <p:spPr>
            <a:xfrm flipV="true">
              <a:off x="137504" y="275008"/>
              <a:ext cx="0" cy="1790607"/>
            </a:xfrm>
            <a:prstGeom prst="line">
              <a:avLst/>
            </a:prstGeom>
            <a:ln cap="flat" w="50800">
              <a:solidFill>
                <a:srgbClr val="0E2F5F"/>
              </a:solidFill>
              <a:prstDash val="solid"/>
              <a:headEnd type="none" len="sm" w="sm"/>
              <a:tailEnd type="none" len="sm" w="sm"/>
            </a:ln>
          </p:spPr>
        </p:sp>
        <p:grpSp>
          <p:nvGrpSpPr>
            <p:cNvPr name="Group 9" id="9"/>
            <p:cNvGrpSpPr/>
            <p:nvPr/>
          </p:nvGrpSpPr>
          <p:grpSpPr>
            <a:xfrm rot="0">
              <a:off x="0" y="0"/>
              <a:ext cx="275008" cy="27500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B65"/>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grpSp>
        <p:nvGrpSpPr>
          <p:cNvPr name="Group 12" id="12"/>
          <p:cNvGrpSpPr/>
          <p:nvPr/>
        </p:nvGrpSpPr>
        <p:grpSpPr>
          <a:xfrm rot="0">
            <a:off x="13456063" y="3697417"/>
            <a:ext cx="206256" cy="1446083"/>
            <a:chOff x="0" y="0"/>
            <a:chExt cx="275008" cy="1928111"/>
          </a:xfrm>
        </p:grpSpPr>
        <p:sp>
          <p:nvSpPr>
            <p:cNvPr name="AutoShape 13" id="13"/>
            <p:cNvSpPr/>
            <p:nvPr/>
          </p:nvSpPr>
          <p:spPr>
            <a:xfrm flipV="true">
              <a:off x="144537" y="137504"/>
              <a:ext cx="0" cy="1790607"/>
            </a:xfrm>
            <a:prstGeom prst="line">
              <a:avLst/>
            </a:prstGeom>
            <a:ln cap="flat" w="50800">
              <a:solidFill>
                <a:srgbClr val="0E2F5F"/>
              </a:solidFill>
              <a:prstDash val="solid"/>
              <a:headEnd type="none" len="sm" w="sm"/>
              <a:tailEnd type="none" len="sm" w="sm"/>
            </a:ln>
          </p:spPr>
        </p:sp>
        <p:grpSp>
          <p:nvGrpSpPr>
            <p:cNvPr name="Group 14" id="14"/>
            <p:cNvGrpSpPr/>
            <p:nvPr/>
          </p:nvGrpSpPr>
          <p:grpSpPr>
            <a:xfrm rot="0">
              <a:off x="0" y="0"/>
              <a:ext cx="275008" cy="27500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B65"/>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grpSp>
        <p:nvGrpSpPr>
          <p:cNvPr name="Group 17" id="17"/>
          <p:cNvGrpSpPr/>
          <p:nvPr/>
        </p:nvGrpSpPr>
        <p:grpSpPr>
          <a:xfrm rot="0">
            <a:off x="4749030" y="5143500"/>
            <a:ext cx="11616649" cy="1342955"/>
            <a:chOff x="0" y="0"/>
            <a:chExt cx="15488865" cy="1790607"/>
          </a:xfrm>
        </p:grpSpPr>
        <p:sp>
          <p:nvSpPr>
            <p:cNvPr name="AutoShape 18" id="18"/>
            <p:cNvSpPr/>
            <p:nvPr/>
          </p:nvSpPr>
          <p:spPr>
            <a:xfrm flipV="true">
              <a:off x="7846505" y="0"/>
              <a:ext cx="0" cy="1790607"/>
            </a:xfrm>
            <a:prstGeom prst="line">
              <a:avLst/>
            </a:prstGeom>
            <a:ln cap="flat" w="50800">
              <a:solidFill>
                <a:srgbClr val="0E2F5F"/>
              </a:solidFill>
              <a:prstDash val="solid"/>
              <a:headEnd type="none" len="sm" w="sm"/>
              <a:tailEnd type="none" len="sm" w="sm"/>
            </a:ln>
          </p:spPr>
        </p:sp>
        <p:sp>
          <p:nvSpPr>
            <p:cNvPr name="AutoShape 19" id="19"/>
            <p:cNvSpPr/>
            <p:nvPr/>
          </p:nvSpPr>
          <p:spPr>
            <a:xfrm flipV="true">
              <a:off x="15463465" y="0"/>
              <a:ext cx="0" cy="1790607"/>
            </a:xfrm>
            <a:prstGeom prst="line">
              <a:avLst/>
            </a:prstGeom>
            <a:ln cap="flat" w="50800">
              <a:solidFill>
                <a:srgbClr val="0E2F5F"/>
              </a:solidFill>
              <a:prstDash val="solid"/>
              <a:headEnd type="none" len="sm" w="sm"/>
              <a:tailEnd type="none" len="sm" w="sm"/>
            </a:ln>
          </p:spPr>
        </p:sp>
        <p:sp>
          <p:nvSpPr>
            <p:cNvPr name="AutoShape 20" id="20"/>
            <p:cNvSpPr/>
            <p:nvPr/>
          </p:nvSpPr>
          <p:spPr>
            <a:xfrm flipV="true">
              <a:off x="25400" y="0"/>
              <a:ext cx="0" cy="1790607"/>
            </a:xfrm>
            <a:prstGeom prst="line">
              <a:avLst/>
            </a:prstGeom>
            <a:ln cap="flat" w="50800">
              <a:solidFill>
                <a:srgbClr val="0E2F5F"/>
              </a:solidFill>
              <a:prstDash val="solid"/>
              <a:headEnd type="none" len="sm" w="sm"/>
              <a:tailEnd type="none" len="sm" w="sm"/>
            </a:ln>
          </p:spPr>
        </p:sp>
      </p:grpSp>
      <p:grpSp>
        <p:nvGrpSpPr>
          <p:cNvPr name="Group 21" id="21"/>
          <p:cNvGrpSpPr/>
          <p:nvPr/>
        </p:nvGrpSpPr>
        <p:grpSpPr>
          <a:xfrm rot="0">
            <a:off x="4664952" y="6486455"/>
            <a:ext cx="206256" cy="20625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B65"/>
            </a:solidFill>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24" id="24"/>
          <p:cNvGrpSpPr/>
          <p:nvPr/>
        </p:nvGrpSpPr>
        <p:grpSpPr>
          <a:xfrm rot="0">
            <a:off x="10530781" y="6486455"/>
            <a:ext cx="206256" cy="20625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B65"/>
            </a:solidFill>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27" id="27"/>
          <p:cNvGrpSpPr/>
          <p:nvPr/>
        </p:nvGrpSpPr>
        <p:grpSpPr>
          <a:xfrm rot="0">
            <a:off x="16195876" y="6486455"/>
            <a:ext cx="206256" cy="206256"/>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B65"/>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30" id="30"/>
          <p:cNvSpPr/>
          <p:nvPr/>
        </p:nvSpPr>
        <p:spPr>
          <a:xfrm flipH="false" flipV="false" rot="0">
            <a:off x="7003246" y="1387044"/>
            <a:ext cx="1393925" cy="1393925"/>
          </a:xfrm>
          <a:custGeom>
            <a:avLst/>
            <a:gdLst/>
            <a:ahLst/>
            <a:cxnLst/>
            <a:rect r="r" b="b" t="t" l="l"/>
            <a:pathLst>
              <a:path h="1393925" w="1393925">
                <a:moveTo>
                  <a:pt x="0" y="0"/>
                </a:moveTo>
                <a:lnTo>
                  <a:pt x="1393925" y="0"/>
                </a:lnTo>
                <a:lnTo>
                  <a:pt x="1393925" y="1393925"/>
                </a:lnTo>
                <a:lnTo>
                  <a:pt x="0" y="1393925"/>
                </a:lnTo>
                <a:lnTo>
                  <a:pt x="0" y="0"/>
                </a:lnTo>
                <a:close/>
              </a:path>
            </a:pathLst>
          </a:custGeom>
          <a:blipFill>
            <a:blip r:embed="rId2"/>
            <a:stretch>
              <a:fillRect l="0" t="0" r="0" b="0"/>
            </a:stretch>
          </a:blipFill>
        </p:spPr>
      </p:sp>
      <p:sp>
        <p:nvSpPr>
          <p:cNvPr name="Freeform 31" id="31"/>
          <p:cNvSpPr/>
          <p:nvPr/>
        </p:nvSpPr>
        <p:spPr>
          <a:xfrm flipH="false" flipV="false" rot="0">
            <a:off x="12871587" y="1458875"/>
            <a:ext cx="1375207" cy="1375207"/>
          </a:xfrm>
          <a:custGeom>
            <a:avLst/>
            <a:gdLst/>
            <a:ahLst/>
            <a:cxnLst/>
            <a:rect r="r" b="b" t="t" l="l"/>
            <a:pathLst>
              <a:path h="1375207" w="1375207">
                <a:moveTo>
                  <a:pt x="0" y="0"/>
                </a:moveTo>
                <a:lnTo>
                  <a:pt x="1375207" y="0"/>
                </a:lnTo>
                <a:lnTo>
                  <a:pt x="1375207" y="1375207"/>
                </a:lnTo>
                <a:lnTo>
                  <a:pt x="0" y="1375207"/>
                </a:lnTo>
                <a:lnTo>
                  <a:pt x="0" y="0"/>
                </a:lnTo>
                <a:close/>
              </a:path>
            </a:pathLst>
          </a:custGeom>
          <a:blipFill>
            <a:blip r:embed="rId3"/>
            <a:stretch>
              <a:fillRect l="0" t="0" r="0" b="0"/>
            </a:stretch>
          </a:blipFill>
        </p:spPr>
      </p:sp>
      <p:grpSp>
        <p:nvGrpSpPr>
          <p:cNvPr name="Group 32" id="32"/>
          <p:cNvGrpSpPr/>
          <p:nvPr/>
        </p:nvGrpSpPr>
        <p:grpSpPr>
          <a:xfrm rot="0">
            <a:off x="477963" y="1529640"/>
            <a:ext cx="2715978" cy="1965305"/>
            <a:chOff x="0" y="0"/>
            <a:chExt cx="3621304" cy="2620407"/>
          </a:xfrm>
        </p:grpSpPr>
        <p:sp>
          <p:nvSpPr>
            <p:cNvPr name="Freeform 33" id="33"/>
            <p:cNvSpPr/>
            <p:nvPr/>
          </p:nvSpPr>
          <p:spPr>
            <a:xfrm flipH="false" flipV="false" rot="0">
              <a:off x="933994" y="0"/>
              <a:ext cx="1478309" cy="1478309"/>
            </a:xfrm>
            <a:custGeom>
              <a:avLst/>
              <a:gdLst/>
              <a:ahLst/>
              <a:cxnLst/>
              <a:rect r="r" b="b" t="t" l="l"/>
              <a:pathLst>
                <a:path h="1478309" w="1478309">
                  <a:moveTo>
                    <a:pt x="0" y="0"/>
                  </a:moveTo>
                  <a:lnTo>
                    <a:pt x="1478309" y="0"/>
                  </a:lnTo>
                  <a:lnTo>
                    <a:pt x="1478309" y="1478309"/>
                  </a:lnTo>
                  <a:lnTo>
                    <a:pt x="0" y="1478309"/>
                  </a:lnTo>
                  <a:lnTo>
                    <a:pt x="0" y="0"/>
                  </a:lnTo>
                  <a:close/>
                </a:path>
              </a:pathLst>
            </a:custGeom>
            <a:blipFill>
              <a:blip r:embed="rId4"/>
              <a:stretch>
                <a:fillRect l="0" t="0" r="0" b="0"/>
              </a:stretch>
            </a:blipFill>
          </p:spPr>
        </p:sp>
        <p:sp>
          <p:nvSpPr>
            <p:cNvPr name="TextBox 34" id="34"/>
            <p:cNvSpPr txBox="true"/>
            <p:nvPr/>
          </p:nvSpPr>
          <p:spPr>
            <a:xfrm rot="0">
              <a:off x="0" y="1691121"/>
              <a:ext cx="3621304" cy="929286"/>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Lịch sử xem</a:t>
              </a:r>
            </a:p>
            <a:p>
              <a:pPr algn="ctr">
                <a:lnSpc>
                  <a:spcPts val="2800"/>
                </a:lnSpc>
                <a:spcBef>
                  <a:spcPct val="0"/>
                </a:spcBef>
              </a:pPr>
              <a:r>
                <a:rPr lang="en-US" sz="2000">
                  <a:solidFill>
                    <a:srgbClr val="00204C"/>
                  </a:solidFill>
                  <a:latin typeface="Roboto"/>
                  <a:ea typeface="Roboto"/>
                  <a:cs typeface="Roboto"/>
                  <a:sym typeface="Roboto"/>
                </a:rPr>
                <a:t>Xem gì, lúc nào, bao lâu</a:t>
              </a:r>
            </a:p>
          </p:txBody>
        </p:sp>
      </p:grpSp>
      <p:sp>
        <p:nvSpPr>
          <p:cNvPr name="Freeform 35" id="35"/>
          <p:cNvSpPr/>
          <p:nvPr/>
        </p:nvSpPr>
        <p:spPr>
          <a:xfrm flipH="false" flipV="false" rot="0">
            <a:off x="4165321" y="7910409"/>
            <a:ext cx="1167417" cy="1167417"/>
          </a:xfrm>
          <a:custGeom>
            <a:avLst/>
            <a:gdLst/>
            <a:ahLst/>
            <a:cxnLst/>
            <a:rect r="r" b="b" t="t" l="l"/>
            <a:pathLst>
              <a:path h="1167417" w="1167417">
                <a:moveTo>
                  <a:pt x="0" y="0"/>
                </a:moveTo>
                <a:lnTo>
                  <a:pt x="1167418" y="0"/>
                </a:lnTo>
                <a:lnTo>
                  <a:pt x="1167418" y="1167417"/>
                </a:lnTo>
                <a:lnTo>
                  <a:pt x="0" y="1167417"/>
                </a:lnTo>
                <a:lnTo>
                  <a:pt x="0" y="0"/>
                </a:lnTo>
                <a:close/>
              </a:path>
            </a:pathLst>
          </a:custGeom>
          <a:blipFill>
            <a:blip r:embed="rId5"/>
            <a:stretch>
              <a:fillRect l="0" t="0" r="0" b="0"/>
            </a:stretch>
          </a:blipFill>
        </p:spPr>
      </p:sp>
      <p:sp>
        <p:nvSpPr>
          <p:cNvPr name="Freeform 36" id="36"/>
          <p:cNvSpPr/>
          <p:nvPr/>
        </p:nvSpPr>
        <p:spPr>
          <a:xfrm flipH="false" flipV="false" rot="0">
            <a:off x="10050200" y="7910409"/>
            <a:ext cx="1167417" cy="1167417"/>
          </a:xfrm>
          <a:custGeom>
            <a:avLst/>
            <a:gdLst/>
            <a:ahLst/>
            <a:cxnLst/>
            <a:rect r="r" b="b" t="t" l="l"/>
            <a:pathLst>
              <a:path h="1167417" w="1167417">
                <a:moveTo>
                  <a:pt x="0" y="0"/>
                </a:moveTo>
                <a:lnTo>
                  <a:pt x="1167417" y="0"/>
                </a:lnTo>
                <a:lnTo>
                  <a:pt x="1167417" y="1167417"/>
                </a:lnTo>
                <a:lnTo>
                  <a:pt x="0" y="1167417"/>
                </a:lnTo>
                <a:lnTo>
                  <a:pt x="0" y="0"/>
                </a:lnTo>
                <a:close/>
              </a:path>
            </a:pathLst>
          </a:custGeom>
          <a:blipFill>
            <a:blip r:embed="rId6"/>
            <a:stretch>
              <a:fillRect l="0" t="0" r="0" b="0"/>
            </a:stretch>
          </a:blipFill>
        </p:spPr>
      </p:sp>
      <p:sp>
        <p:nvSpPr>
          <p:cNvPr name="Freeform 37" id="37"/>
          <p:cNvSpPr/>
          <p:nvPr/>
        </p:nvSpPr>
        <p:spPr>
          <a:xfrm flipH="false" flipV="false" rot="0">
            <a:off x="15884867" y="7950221"/>
            <a:ext cx="1087793" cy="1087793"/>
          </a:xfrm>
          <a:custGeom>
            <a:avLst/>
            <a:gdLst/>
            <a:ahLst/>
            <a:cxnLst/>
            <a:rect r="r" b="b" t="t" l="l"/>
            <a:pathLst>
              <a:path h="1087793" w="1087793">
                <a:moveTo>
                  <a:pt x="0" y="0"/>
                </a:moveTo>
                <a:lnTo>
                  <a:pt x="1087793" y="0"/>
                </a:lnTo>
                <a:lnTo>
                  <a:pt x="1087793" y="1087793"/>
                </a:lnTo>
                <a:lnTo>
                  <a:pt x="0" y="1087793"/>
                </a:lnTo>
                <a:lnTo>
                  <a:pt x="0" y="0"/>
                </a:lnTo>
                <a:close/>
              </a:path>
            </a:pathLst>
          </a:custGeom>
          <a:blipFill>
            <a:blip r:embed="rId7"/>
            <a:stretch>
              <a:fillRect l="0" t="0" r="0" b="0"/>
            </a:stretch>
          </a:blipFill>
        </p:spPr>
      </p:sp>
      <p:sp>
        <p:nvSpPr>
          <p:cNvPr name="TextBox 38" id="38"/>
          <p:cNvSpPr txBox="true"/>
          <p:nvPr/>
        </p:nvSpPr>
        <p:spPr>
          <a:xfrm rot="0">
            <a:off x="4625681" y="179040"/>
            <a:ext cx="9036637" cy="679436"/>
          </a:xfrm>
          <a:prstGeom prst="rect">
            <a:avLst/>
          </a:prstGeom>
        </p:spPr>
        <p:txBody>
          <a:bodyPr anchor="t" rtlCol="false" tIns="0" lIns="0" bIns="0" rIns="0">
            <a:spAutoFit/>
          </a:bodyPr>
          <a:lstStyle/>
          <a:p>
            <a:pPr algn="ctr">
              <a:lnSpc>
                <a:spcPts val="5599"/>
              </a:lnSpc>
            </a:pPr>
            <a:r>
              <a:rPr lang="en-US" b="true" sz="3999">
                <a:solidFill>
                  <a:srgbClr val="56AAF0"/>
                </a:solidFill>
                <a:latin typeface="Source Sans Pro Bold"/>
                <a:ea typeface="Source Sans Pro Bold"/>
                <a:cs typeface="Source Sans Pro Bold"/>
                <a:sym typeface="Source Sans Pro Bold"/>
              </a:rPr>
              <a:t>DATA SOURCE _  HÀNH VI NGƯỜI DÙNG</a:t>
            </a:r>
          </a:p>
        </p:txBody>
      </p:sp>
      <p:sp>
        <p:nvSpPr>
          <p:cNvPr name="TextBox 39" id="39"/>
          <p:cNvSpPr txBox="true"/>
          <p:nvPr/>
        </p:nvSpPr>
        <p:spPr>
          <a:xfrm rot="0">
            <a:off x="5974716" y="2776932"/>
            <a:ext cx="3450986" cy="711252"/>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Tương tá</a:t>
            </a:r>
            <a:r>
              <a:rPr lang="en-US" b="true" sz="2000">
                <a:solidFill>
                  <a:srgbClr val="00204C"/>
                </a:solidFill>
                <a:latin typeface="Roboto Bold"/>
                <a:ea typeface="Roboto Bold"/>
                <a:cs typeface="Roboto Bold"/>
                <a:sym typeface="Roboto Bold"/>
              </a:rPr>
              <a:t>c</a:t>
            </a:r>
          </a:p>
          <a:p>
            <a:pPr algn="ctr">
              <a:lnSpc>
                <a:spcPts val="2800"/>
              </a:lnSpc>
              <a:spcBef>
                <a:spcPct val="0"/>
              </a:spcBef>
            </a:pPr>
            <a:r>
              <a:rPr lang="en-US" b="true" sz="2000">
                <a:solidFill>
                  <a:srgbClr val="00204C"/>
                </a:solidFill>
                <a:latin typeface="Roboto Bold"/>
                <a:ea typeface="Roboto Bold"/>
                <a:cs typeface="Roboto Bold"/>
                <a:sym typeface="Roboto Bold"/>
              </a:rPr>
              <a:t> </a:t>
            </a:r>
            <a:r>
              <a:rPr lang="en-US" sz="2000">
                <a:solidFill>
                  <a:srgbClr val="00204C"/>
                </a:solidFill>
                <a:latin typeface="Roboto"/>
                <a:ea typeface="Roboto"/>
                <a:cs typeface="Roboto"/>
                <a:sym typeface="Roboto"/>
              </a:rPr>
              <a:t>like/dislike, đánh giá, tìm kiếm</a:t>
            </a:r>
          </a:p>
        </p:txBody>
      </p:sp>
      <p:sp>
        <p:nvSpPr>
          <p:cNvPr name="TextBox 40" id="40"/>
          <p:cNvSpPr txBox="true"/>
          <p:nvPr/>
        </p:nvSpPr>
        <p:spPr>
          <a:xfrm rot="0">
            <a:off x="12517727" y="2776932"/>
            <a:ext cx="2102468" cy="711252"/>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Roboto Bold"/>
                <a:ea typeface="Roboto Bold"/>
                <a:cs typeface="Roboto Bold"/>
                <a:sym typeface="Roboto Bold"/>
              </a:rPr>
              <a:t>So</a:t>
            </a:r>
            <a:r>
              <a:rPr lang="en-US" b="true" sz="2000">
                <a:solidFill>
                  <a:srgbClr val="000000"/>
                </a:solidFill>
                <a:latin typeface="Roboto Bold"/>
                <a:ea typeface="Roboto Bold"/>
                <a:cs typeface="Roboto Bold"/>
                <a:sym typeface="Roboto Bold"/>
              </a:rPr>
              <a:t> sánh với người </a:t>
            </a:r>
          </a:p>
          <a:p>
            <a:pPr algn="ctr">
              <a:lnSpc>
                <a:spcPts val="2800"/>
              </a:lnSpc>
              <a:spcBef>
                <a:spcPct val="0"/>
              </a:spcBef>
            </a:pPr>
            <a:r>
              <a:rPr lang="en-US" b="true" sz="2000">
                <a:solidFill>
                  <a:srgbClr val="000000"/>
                </a:solidFill>
                <a:latin typeface="Roboto Bold"/>
                <a:ea typeface="Roboto Bold"/>
                <a:cs typeface="Roboto Bold"/>
                <a:sym typeface="Roboto Bold"/>
              </a:rPr>
              <a:t>dùng tương tự</a:t>
            </a:r>
          </a:p>
        </p:txBody>
      </p:sp>
      <p:sp>
        <p:nvSpPr>
          <p:cNvPr name="TextBox 41" id="41"/>
          <p:cNvSpPr txBox="true"/>
          <p:nvPr/>
        </p:nvSpPr>
        <p:spPr>
          <a:xfrm rot="0">
            <a:off x="3391041" y="7007596"/>
            <a:ext cx="2715978" cy="711252"/>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T</a:t>
            </a:r>
            <a:r>
              <a:rPr lang="en-US" b="true" sz="2000">
                <a:solidFill>
                  <a:srgbClr val="00204C"/>
                </a:solidFill>
                <a:latin typeface="Roboto Bold"/>
                <a:ea typeface="Roboto Bold"/>
                <a:cs typeface="Roboto Bold"/>
                <a:sym typeface="Roboto Bold"/>
              </a:rPr>
              <a:t>hiết bị &amp; ngôn ngữ sử dụng</a:t>
            </a:r>
          </a:p>
        </p:txBody>
      </p:sp>
      <p:sp>
        <p:nvSpPr>
          <p:cNvPr name="TextBox 42" id="42"/>
          <p:cNvSpPr txBox="true"/>
          <p:nvPr/>
        </p:nvSpPr>
        <p:spPr>
          <a:xfrm rot="0">
            <a:off x="9275920" y="7007596"/>
            <a:ext cx="2715978" cy="711252"/>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T</a:t>
            </a:r>
            <a:r>
              <a:rPr lang="en-US" b="true" sz="2000">
                <a:solidFill>
                  <a:srgbClr val="00204C"/>
                </a:solidFill>
                <a:latin typeface="Roboto Bold"/>
                <a:ea typeface="Roboto Bold"/>
                <a:cs typeface="Roboto Bold"/>
                <a:sym typeface="Roboto Bold"/>
              </a:rPr>
              <a:t>hể loại yêu thích &amp; tần suất xem</a:t>
            </a:r>
          </a:p>
        </p:txBody>
      </p:sp>
      <p:sp>
        <p:nvSpPr>
          <p:cNvPr name="TextBox 43" id="43"/>
          <p:cNvSpPr txBox="true"/>
          <p:nvPr/>
        </p:nvSpPr>
        <p:spPr>
          <a:xfrm rot="0">
            <a:off x="15113173" y="7007596"/>
            <a:ext cx="2715978" cy="711252"/>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T</a:t>
            </a:r>
            <a:r>
              <a:rPr lang="en-US" b="true" sz="2000">
                <a:solidFill>
                  <a:srgbClr val="00204C"/>
                </a:solidFill>
                <a:latin typeface="Roboto Bold"/>
                <a:ea typeface="Roboto Bold"/>
                <a:cs typeface="Roboto Bold"/>
                <a:sym typeface="Roboto Bold"/>
              </a:rPr>
              <a:t>hời điểm bỏ xem giữa chừng</a:t>
            </a:r>
          </a:p>
        </p:txBody>
      </p:sp>
      <p:sp>
        <p:nvSpPr>
          <p:cNvPr name="Freeform 44" id="44"/>
          <p:cNvSpPr/>
          <p:nvPr/>
        </p:nvSpPr>
        <p:spPr>
          <a:xfrm flipH="false" flipV="false" rot="0">
            <a:off x="16236440" y="-1682093"/>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5" id="45"/>
          <p:cNvSpPr/>
          <p:nvPr/>
        </p:nvSpPr>
        <p:spPr>
          <a:xfrm flipH="false" flipV="false" rot="0">
            <a:off x="15588963" y="1194821"/>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6" id="46"/>
          <p:cNvSpPr/>
          <p:nvPr/>
        </p:nvSpPr>
        <p:spPr>
          <a:xfrm flipH="false" flipV="false" rot="0">
            <a:off x="-113110" y="8441066"/>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7" id="47"/>
          <p:cNvSpPr/>
          <p:nvPr/>
        </p:nvSpPr>
        <p:spPr>
          <a:xfrm flipH="false" flipV="false" rot="0">
            <a:off x="-817234" y="-987457"/>
            <a:ext cx="1845934" cy="1845934"/>
          </a:xfrm>
          <a:custGeom>
            <a:avLst/>
            <a:gdLst/>
            <a:ahLst/>
            <a:cxnLst/>
            <a:rect r="r" b="b" t="t" l="l"/>
            <a:pathLst>
              <a:path h="1845934" w="1845934">
                <a:moveTo>
                  <a:pt x="0" y="0"/>
                </a:moveTo>
                <a:lnTo>
                  <a:pt x="1845934" y="0"/>
                </a:lnTo>
                <a:lnTo>
                  <a:pt x="1845934" y="1845934"/>
                </a:lnTo>
                <a:lnTo>
                  <a:pt x="0" y="18459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8" id="48"/>
          <p:cNvSpPr/>
          <p:nvPr/>
        </p:nvSpPr>
        <p:spPr>
          <a:xfrm flipH="false" flipV="false" rot="0">
            <a:off x="13662319" y="9639523"/>
            <a:ext cx="647477" cy="647477"/>
          </a:xfrm>
          <a:custGeom>
            <a:avLst/>
            <a:gdLst/>
            <a:ahLst/>
            <a:cxnLst/>
            <a:rect r="r" b="b" t="t" l="l"/>
            <a:pathLst>
              <a:path h="647477" w="647477">
                <a:moveTo>
                  <a:pt x="0" y="0"/>
                </a:moveTo>
                <a:lnTo>
                  <a:pt x="647476" y="0"/>
                </a:lnTo>
                <a:lnTo>
                  <a:pt x="647476" y="647477"/>
                </a:lnTo>
                <a:lnTo>
                  <a:pt x="0" y="6474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49" id="49"/>
          <p:cNvGrpSpPr/>
          <p:nvPr/>
        </p:nvGrpSpPr>
        <p:grpSpPr>
          <a:xfrm rot="0">
            <a:off x="17259300" y="9621299"/>
            <a:ext cx="998671" cy="665701"/>
            <a:chOff x="0" y="0"/>
            <a:chExt cx="263024" cy="175329"/>
          </a:xfrm>
        </p:grpSpPr>
        <p:sp>
          <p:nvSpPr>
            <p:cNvPr name="Freeform 50" id="50"/>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51" id="51"/>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52" id="52"/>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46</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5162550"/>
            <a:ext cx="16230600" cy="0"/>
          </a:xfrm>
          <a:prstGeom prst="line">
            <a:avLst/>
          </a:prstGeom>
          <a:ln cap="flat" w="38100">
            <a:solidFill>
              <a:srgbClr val="0E2F5F"/>
            </a:solidFill>
            <a:prstDash val="solid"/>
            <a:headEnd type="none" len="sm" w="sm"/>
            <a:tailEnd type="none" len="sm" w="sm"/>
          </a:ln>
        </p:spPr>
      </p:sp>
      <p:grpSp>
        <p:nvGrpSpPr>
          <p:cNvPr name="Group 3" id="3"/>
          <p:cNvGrpSpPr/>
          <p:nvPr/>
        </p:nvGrpSpPr>
        <p:grpSpPr>
          <a:xfrm rot="0">
            <a:off x="1732824" y="3697417"/>
            <a:ext cx="206256" cy="1460371"/>
            <a:chOff x="0" y="0"/>
            <a:chExt cx="275008" cy="1947161"/>
          </a:xfrm>
        </p:grpSpPr>
        <p:sp>
          <p:nvSpPr>
            <p:cNvPr name="AutoShape 4" id="4"/>
            <p:cNvSpPr/>
            <p:nvPr/>
          </p:nvSpPr>
          <p:spPr>
            <a:xfrm flipH="true" flipV="true">
              <a:off x="137504" y="156554"/>
              <a:ext cx="0" cy="1790607"/>
            </a:xfrm>
            <a:prstGeom prst="line">
              <a:avLst/>
            </a:prstGeom>
            <a:ln cap="flat" w="50800">
              <a:solidFill>
                <a:srgbClr val="0E2F5F"/>
              </a:solidFill>
              <a:prstDash val="solid"/>
              <a:headEnd type="none" len="sm" w="sm"/>
              <a:tailEnd type="none" len="sm" w="sm"/>
            </a:ln>
          </p:spPr>
        </p:sp>
        <p:grpSp>
          <p:nvGrpSpPr>
            <p:cNvPr name="Group 5" id="5"/>
            <p:cNvGrpSpPr/>
            <p:nvPr/>
          </p:nvGrpSpPr>
          <p:grpSpPr>
            <a:xfrm rot="0">
              <a:off x="0" y="0"/>
              <a:ext cx="275008" cy="2750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B65"/>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grpSp>
        <p:nvGrpSpPr>
          <p:cNvPr name="Group 8" id="8"/>
          <p:cNvGrpSpPr/>
          <p:nvPr/>
        </p:nvGrpSpPr>
        <p:grpSpPr>
          <a:xfrm rot="0">
            <a:off x="7597081" y="3622864"/>
            <a:ext cx="206256" cy="1549211"/>
            <a:chOff x="0" y="0"/>
            <a:chExt cx="275008" cy="2065615"/>
          </a:xfrm>
        </p:grpSpPr>
        <p:sp>
          <p:nvSpPr>
            <p:cNvPr name="AutoShape 9" id="9"/>
            <p:cNvSpPr/>
            <p:nvPr/>
          </p:nvSpPr>
          <p:spPr>
            <a:xfrm flipV="true">
              <a:off x="137504" y="275008"/>
              <a:ext cx="0" cy="1790607"/>
            </a:xfrm>
            <a:prstGeom prst="line">
              <a:avLst/>
            </a:prstGeom>
            <a:ln cap="flat" w="50800">
              <a:solidFill>
                <a:srgbClr val="0E2F5F"/>
              </a:solidFill>
              <a:prstDash val="solid"/>
              <a:headEnd type="none" len="sm" w="sm"/>
              <a:tailEnd type="none" len="sm" w="sm"/>
            </a:ln>
          </p:spPr>
        </p:sp>
        <p:grpSp>
          <p:nvGrpSpPr>
            <p:cNvPr name="Group 10" id="10"/>
            <p:cNvGrpSpPr/>
            <p:nvPr/>
          </p:nvGrpSpPr>
          <p:grpSpPr>
            <a:xfrm rot="0">
              <a:off x="0" y="0"/>
              <a:ext cx="275008" cy="27500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B65"/>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grpSp>
        <p:nvGrpSpPr>
          <p:cNvPr name="Group 13" id="13"/>
          <p:cNvGrpSpPr/>
          <p:nvPr/>
        </p:nvGrpSpPr>
        <p:grpSpPr>
          <a:xfrm rot="0">
            <a:off x="13456063" y="3697417"/>
            <a:ext cx="206256" cy="1446083"/>
            <a:chOff x="0" y="0"/>
            <a:chExt cx="275008" cy="1928111"/>
          </a:xfrm>
        </p:grpSpPr>
        <p:sp>
          <p:nvSpPr>
            <p:cNvPr name="AutoShape 14" id="14"/>
            <p:cNvSpPr/>
            <p:nvPr/>
          </p:nvSpPr>
          <p:spPr>
            <a:xfrm flipV="true">
              <a:off x="144537" y="137504"/>
              <a:ext cx="0" cy="1790607"/>
            </a:xfrm>
            <a:prstGeom prst="line">
              <a:avLst/>
            </a:prstGeom>
            <a:ln cap="flat" w="50800">
              <a:solidFill>
                <a:srgbClr val="0E2F5F"/>
              </a:solidFill>
              <a:prstDash val="solid"/>
              <a:headEnd type="none" len="sm" w="sm"/>
              <a:tailEnd type="none" len="sm" w="sm"/>
            </a:ln>
          </p:spPr>
        </p:sp>
        <p:grpSp>
          <p:nvGrpSpPr>
            <p:cNvPr name="Group 15" id="15"/>
            <p:cNvGrpSpPr/>
            <p:nvPr/>
          </p:nvGrpSpPr>
          <p:grpSpPr>
            <a:xfrm rot="0">
              <a:off x="0" y="0"/>
              <a:ext cx="275008" cy="27500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B65"/>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grpSp>
        <p:nvGrpSpPr>
          <p:cNvPr name="Group 18" id="18"/>
          <p:cNvGrpSpPr/>
          <p:nvPr/>
        </p:nvGrpSpPr>
        <p:grpSpPr>
          <a:xfrm rot="0">
            <a:off x="4749030" y="5143500"/>
            <a:ext cx="11616649" cy="1342955"/>
            <a:chOff x="0" y="0"/>
            <a:chExt cx="15488865" cy="1790607"/>
          </a:xfrm>
        </p:grpSpPr>
        <p:sp>
          <p:nvSpPr>
            <p:cNvPr name="AutoShape 19" id="19"/>
            <p:cNvSpPr/>
            <p:nvPr/>
          </p:nvSpPr>
          <p:spPr>
            <a:xfrm flipV="true">
              <a:off x="7846505" y="0"/>
              <a:ext cx="0" cy="1790607"/>
            </a:xfrm>
            <a:prstGeom prst="line">
              <a:avLst/>
            </a:prstGeom>
            <a:ln cap="flat" w="50800">
              <a:solidFill>
                <a:srgbClr val="0E2F5F"/>
              </a:solidFill>
              <a:prstDash val="solid"/>
              <a:headEnd type="none" len="sm" w="sm"/>
              <a:tailEnd type="none" len="sm" w="sm"/>
            </a:ln>
          </p:spPr>
        </p:sp>
        <p:sp>
          <p:nvSpPr>
            <p:cNvPr name="AutoShape 20" id="20"/>
            <p:cNvSpPr/>
            <p:nvPr/>
          </p:nvSpPr>
          <p:spPr>
            <a:xfrm flipV="true">
              <a:off x="15463465" y="0"/>
              <a:ext cx="0" cy="1790607"/>
            </a:xfrm>
            <a:prstGeom prst="line">
              <a:avLst/>
            </a:prstGeom>
            <a:ln cap="flat" w="50800">
              <a:solidFill>
                <a:srgbClr val="0E2F5F"/>
              </a:solidFill>
              <a:prstDash val="solid"/>
              <a:headEnd type="none" len="sm" w="sm"/>
              <a:tailEnd type="none" len="sm" w="sm"/>
            </a:ln>
          </p:spPr>
        </p:sp>
        <p:sp>
          <p:nvSpPr>
            <p:cNvPr name="AutoShape 21" id="21"/>
            <p:cNvSpPr/>
            <p:nvPr/>
          </p:nvSpPr>
          <p:spPr>
            <a:xfrm flipV="true">
              <a:off x="25400" y="0"/>
              <a:ext cx="0" cy="1790607"/>
            </a:xfrm>
            <a:prstGeom prst="line">
              <a:avLst/>
            </a:prstGeom>
            <a:ln cap="flat" w="50800">
              <a:solidFill>
                <a:srgbClr val="0E2F5F"/>
              </a:solidFill>
              <a:prstDash val="solid"/>
              <a:headEnd type="none" len="sm" w="sm"/>
              <a:tailEnd type="none" len="sm" w="sm"/>
            </a:ln>
          </p:spPr>
        </p:sp>
      </p:grpSp>
      <p:grpSp>
        <p:nvGrpSpPr>
          <p:cNvPr name="Group 22" id="22"/>
          <p:cNvGrpSpPr/>
          <p:nvPr/>
        </p:nvGrpSpPr>
        <p:grpSpPr>
          <a:xfrm rot="0">
            <a:off x="4664952" y="6486455"/>
            <a:ext cx="206256" cy="20625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B65"/>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25" id="25"/>
          <p:cNvGrpSpPr/>
          <p:nvPr/>
        </p:nvGrpSpPr>
        <p:grpSpPr>
          <a:xfrm rot="0">
            <a:off x="10530781" y="6486455"/>
            <a:ext cx="206256" cy="20625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B65"/>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28" id="28"/>
          <p:cNvGrpSpPr/>
          <p:nvPr/>
        </p:nvGrpSpPr>
        <p:grpSpPr>
          <a:xfrm rot="0">
            <a:off x="16243501" y="6486455"/>
            <a:ext cx="206256" cy="206256"/>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B65"/>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31" id="31"/>
          <p:cNvSpPr/>
          <p:nvPr/>
        </p:nvSpPr>
        <p:spPr>
          <a:xfrm flipH="false" flipV="false" rot="0">
            <a:off x="1237895" y="1387044"/>
            <a:ext cx="1196112" cy="1196112"/>
          </a:xfrm>
          <a:custGeom>
            <a:avLst/>
            <a:gdLst/>
            <a:ahLst/>
            <a:cxnLst/>
            <a:rect r="r" b="b" t="t" l="l"/>
            <a:pathLst>
              <a:path h="1196112" w="1196112">
                <a:moveTo>
                  <a:pt x="0" y="0"/>
                </a:moveTo>
                <a:lnTo>
                  <a:pt x="1196113" y="0"/>
                </a:lnTo>
                <a:lnTo>
                  <a:pt x="1196113" y="1196112"/>
                </a:lnTo>
                <a:lnTo>
                  <a:pt x="0" y="1196112"/>
                </a:lnTo>
                <a:lnTo>
                  <a:pt x="0" y="0"/>
                </a:lnTo>
                <a:close/>
              </a:path>
            </a:pathLst>
          </a:custGeom>
          <a:blipFill>
            <a:blip r:embed="rId2"/>
            <a:stretch>
              <a:fillRect l="0" t="0" r="0" b="0"/>
            </a:stretch>
          </a:blipFill>
        </p:spPr>
      </p:sp>
      <p:sp>
        <p:nvSpPr>
          <p:cNvPr name="Freeform 32" id="32"/>
          <p:cNvSpPr/>
          <p:nvPr/>
        </p:nvSpPr>
        <p:spPr>
          <a:xfrm flipH="false" flipV="false" rot="0">
            <a:off x="7035940" y="1458875"/>
            <a:ext cx="1233716" cy="1233716"/>
          </a:xfrm>
          <a:custGeom>
            <a:avLst/>
            <a:gdLst/>
            <a:ahLst/>
            <a:cxnLst/>
            <a:rect r="r" b="b" t="t" l="l"/>
            <a:pathLst>
              <a:path h="1233716" w="1233716">
                <a:moveTo>
                  <a:pt x="0" y="0"/>
                </a:moveTo>
                <a:lnTo>
                  <a:pt x="1233715" y="0"/>
                </a:lnTo>
                <a:lnTo>
                  <a:pt x="1233715" y="1233716"/>
                </a:lnTo>
                <a:lnTo>
                  <a:pt x="0" y="1233716"/>
                </a:lnTo>
                <a:lnTo>
                  <a:pt x="0" y="0"/>
                </a:lnTo>
                <a:close/>
              </a:path>
            </a:pathLst>
          </a:custGeom>
          <a:blipFill>
            <a:blip r:embed="rId3"/>
            <a:stretch>
              <a:fillRect l="0" t="0" r="0" b="0"/>
            </a:stretch>
          </a:blipFill>
        </p:spPr>
      </p:sp>
      <p:sp>
        <p:nvSpPr>
          <p:cNvPr name="Freeform 33" id="33"/>
          <p:cNvSpPr/>
          <p:nvPr/>
        </p:nvSpPr>
        <p:spPr>
          <a:xfrm flipH="false" flipV="false" rot="0">
            <a:off x="12555433" y="1193492"/>
            <a:ext cx="2007516" cy="2168910"/>
          </a:xfrm>
          <a:custGeom>
            <a:avLst/>
            <a:gdLst/>
            <a:ahLst/>
            <a:cxnLst/>
            <a:rect r="r" b="b" t="t" l="l"/>
            <a:pathLst>
              <a:path h="2168910" w="2007516">
                <a:moveTo>
                  <a:pt x="0" y="0"/>
                </a:moveTo>
                <a:lnTo>
                  <a:pt x="2007516" y="0"/>
                </a:lnTo>
                <a:lnTo>
                  <a:pt x="2007516" y="2168910"/>
                </a:lnTo>
                <a:lnTo>
                  <a:pt x="0" y="2168910"/>
                </a:lnTo>
                <a:lnTo>
                  <a:pt x="0" y="0"/>
                </a:lnTo>
                <a:close/>
              </a:path>
            </a:pathLst>
          </a:custGeom>
          <a:blipFill>
            <a:blip r:embed="rId4"/>
            <a:stretch>
              <a:fillRect l="0" t="0" r="0" b="0"/>
            </a:stretch>
          </a:blipFill>
        </p:spPr>
      </p:sp>
      <p:sp>
        <p:nvSpPr>
          <p:cNvPr name="Freeform 34" id="34"/>
          <p:cNvSpPr/>
          <p:nvPr/>
        </p:nvSpPr>
        <p:spPr>
          <a:xfrm flipH="false" flipV="false" rot="0">
            <a:off x="4168135" y="7706458"/>
            <a:ext cx="1199891" cy="1199891"/>
          </a:xfrm>
          <a:custGeom>
            <a:avLst/>
            <a:gdLst/>
            <a:ahLst/>
            <a:cxnLst/>
            <a:rect r="r" b="b" t="t" l="l"/>
            <a:pathLst>
              <a:path h="1199891" w="1199891">
                <a:moveTo>
                  <a:pt x="0" y="0"/>
                </a:moveTo>
                <a:lnTo>
                  <a:pt x="1199890" y="0"/>
                </a:lnTo>
                <a:lnTo>
                  <a:pt x="1199890" y="1199891"/>
                </a:lnTo>
                <a:lnTo>
                  <a:pt x="0" y="1199891"/>
                </a:lnTo>
                <a:lnTo>
                  <a:pt x="0" y="0"/>
                </a:lnTo>
                <a:close/>
              </a:path>
            </a:pathLst>
          </a:custGeom>
          <a:blipFill>
            <a:blip r:embed="rId5"/>
            <a:stretch>
              <a:fillRect l="0" t="0" r="0" b="0"/>
            </a:stretch>
          </a:blipFill>
        </p:spPr>
      </p:sp>
      <p:sp>
        <p:nvSpPr>
          <p:cNvPr name="Freeform 35" id="35"/>
          <p:cNvSpPr/>
          <p:nvPr/>
        </p:nvSpPr>
        <p:spPr>
          <a:xfrm flipH="false" flipV="false" rot="0">
            <a:off x="10169352" y="7841847"/>
            <a:ext cx="929112" cy="929112"/>
          </a:xfrm>
          <a:custGeom>
            <a:avLst/>
            <a:gdLst/>
            <a:ahLst/>
            <a:cxnLst/>
            <a:rect r="r" b="b" t="t" l="l"/>
            <a:pathLst>
              <a:path h="929112" w="929112">
                <a:moveTo>
                  <a:pt x="0" y="0"/>
                </a:moveTo>
                <a:lnTo>
                  <a:pt x="929113" y="0"/>
                </a:lnTo>
                <a:lnTo>
                  <a:pt x="929113" y="929113"/>
                </a:lnTo>
                <a:lnTo>
                  <a:pt x="0" y="929113"/>
                </a:lnTo>
                <a:lnTo>
                  <a:pt x="0" y="0"/>
                </a:lnTo>
                <a:close/>
              </a:path>
            </a:pathLst>
          </a:custGeom>
          <a:blipFill>
            <a:blip r:embed="rId6"/>
            <a:stretch>
              <a:fillRect l="0" t="0" r="0" b="0"/>
            </a:stretch>
          </a:blipFill>
        </p:spPr>
      </p:sp>
      <p:sp>
        <p:nvSpPr>
          <p:cNvPr name="Freeform 36" id="36"/>
          <p:cNvSpPr/>
          <p:nvPr/>
        </p:nvSpPr>
        <p:spPr>
          <a:xfrm flipH="false" flipV="false" rot="0">
            <a:off x="15610174" y="7673365"/>
            <a:ext cx="1266078" cy="1266078"/>
          </a:xfrm>
          <a:custGeom>
            <a:avLst/>
            <a:gdLst/>
            <a:ahLst/>
            <a:cxnLst/>
            <a:rect r="r" b="b" t="t" l="l"/>
            <a:pathLst>
              <a:path h="1266078" w="1266078">
                <a:moveTo>
                  <a:pt x="0" y="0"/>
                </a:moveTo>
                <a:lnTo>
                  <a:pt x="1266078" y="0"/>
                </a:lnTo>
                <a:lnTo>
                  <a:pt x="1266078" y="1266078"/>
                </a:lnTo>
                <a:lnTo>
                  <a:pt x="0" y="1266078"/>
                </a:lnTo>
                <a:lnTo>
                  <a:pt x="0" y="0"/>
                </a:lnTo>
                <a:close/>
              </a:path>
            </a:pathLst>
          </a:custGeom>
          <a:blipFill>
            <a:blip r:embed="rId7"/>
            <a:stretch>
              <a:fillRect l="0" t="0" r="0" b="0"/>
            </a:stretch>
          </a:blipFill>
        </p:spPr>
      </p:sp>
      <p:sp>
        <p:nvSpPr>
          <p:cNvPr name="TextBox 37" id="37"/>
          <p:cNvSpPr txBox="true"/>
          <p:nvPr/>
        </p:nvSpPr>
        <p:spPr>
          <a:xfrm rot="0">
            <a:off x="0" y="2756085"/>
            <a:ext cx="3682781" cy="711252"/>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Mạng xã </a:t>
            </a:r>
            <a:r>
              <a:rPr lang="en-US" b="true" sz="2000">
                <a:solidFill>
                  <a:srgbClr val="00204C"/>
                </a:solidFill>
                <a:latin typeface="Roboto Bold"/>
                <a:ea typeface="Roboto Bold"/>
                <a:cs typeface="Roboto Bold"/>
                <a:sym typeface="Roboto Bold"/>
              </a:rPr>
              <a:t>hội</a:t>
            </a:r>
          </a:p>
          <a:p>
            <a:pPr algn="ctr">
              <a:lnSpc>
                <a:spcPts val="2800"/>
              </a:lnSpc>
              <a:spcBef>
                <a:spcPct val="0"/>
              </a:spcBef>
            </a:pPr>
            <a:r>
              <a:rPr lang="en-US" sz="2000">
                <a:solidFill>
                  <a:srgbClr val="00204C"/>
                </a:solidFill>
                <a:latin typeface="Roboto"/>
                <a:ea typeface="Roboto"/>
                <a:cs typeface="Roboto"/>
                <a:sym typeface="Roboto"/>
              </a:rPr>
              <a:t>TikTok, Twitter, Reddit, YouTube</a:t>
            </a:r>
          </a:p>
        </p:txBody>
      </p:sp>
      <p:sp>
        <p:nvSpPr>
          <p:cNvPr name="TextBox 38" id="38"/>
          <p:cNvSpPr txBox="true"/>
          <p:nvPr/>
        </p:nvSpPr>
        <p:spPr>
          <a:xfrm rot="0">
            <a:off x="4625681" y="179040"/>
            <a:ext cx="9036637" cy="679436"/>
          </a:xfrm>
          <a:prstGeom prst="rect">
            <a:avLst/>
          </a:prstGeom>
        </p:spPr>
        <p:txBody>
          <a:bodyPr anchor="t" rtlCol="false" tIns="0" lIns="0" bIns="0" rIns="0">
            <a:spAutoFit/>
          </a:bodyPr>
          <a:lstStyle/>
          <a:p>
            <a:pPr algn="ctr">
              <a:lnSpc>
                <a:spcPts val="5599"/>
              </a:lnSpc>
            </a:pPr>
            <a:r>
              <a:rPr lang="en-US" b="true" sz="3999">
                <a:solidFill>
                  <a:srgbClr val="56AAF0"/>
                </a:solidFill>
                <a:latin typeface="Source Sans Pro Bold"/>
                <a:ea typeface="Source Sans Pro Bold"/>
                <a:cs typeface="Source Sans Pro Bold"/>
                <a:sym typeface="Source Sans Pro Bold"/>
              </a:rPr>
              <a:t> PHÂN TÍCH XU HƯỚNG BÊN NGOÀI</a:t>
            </a:r>
          </a:p>
        </p:txBody>
      </p:sp>
      <p:sp>
        <p:nvSpPr>
          <p:cNvPr name="TextBox 39" id="39"/>
          <p:cNvSpPr txBox="true"/>
          <p:nvPr/>
        </p:nvSpPr>
        <p:spPr>
          <a:xfrm rot="0">
            <a:off x="5880548" y="2776932"/>
            <a:ext cx="3639321" cy="711252"/>
          </a:xfrm>
          <a:prstGeom prst="rect">
            <a:avLst/>
          </a:prstGeom>
        </p:spPr>
        <p:txBody>
          <a:bodyPr anchor="t" rtlCol="false" tIns="0" lIns="0" bIns="0" rIns="0">
            <a:spAutoFit/>
          </a:bodyPr>
          <a:lstStyle/>
          <a:p>
            <a:pPr algn="ctr">
              <a:lnSpc>
                <a:spcPts val="2800"/>
              </a:lnSpc>
            </a:pPr>
            <a:r>
              <a:rPr lang="en-US" sz="2000" b="true">
                <a:solidFill>
                  <a:srgbClr val="00204C"/>
                </a:solidFill>
                <a:latin typeface="Roboto Bold"/>
                <a:ea typeface="Roboto Bold"/>
                <a:cs typeface="Roboto Bold"/>
                <a:sym typeface="Roboto Bold"/>
              </a:rPr>
              <a:t>Google Trends</a:t>
            </a:r>
          </a:p>
          <a:p>
            <a:pPr algn="ctr">
              <a:lnSpc>
                <a:spcPts val="2800"/>
              </a:lnSpc>
              <a:spcBef>
                <a:spcPct val="0"/>
              </a:spcBef>
            </a:pPr>
            <a:r>
              <a:rPr lang="en-US" sz="2000">
                <a:solidFill>
                  <a:srgbClr val="00204C"/>
                </a:solidFill>
                <a:latin typeface="Roboto"/>
                <a:ea typeface="Roboto"/>
                <a:cs typeface="Roboto"/>
                <a:sym typeface="Roboto"/>
              </a:rPr>
              <a:t>Tìm</a:t>
            </a:r>
            <a:r>
              <a:rPr lang="en-US" sz="2000">
                <a:solidFill>
                  <a:srgbClr val="00204C"/>
                </a:solidFill>
                <a:latin typeface="Roboto"/>
                <a:ea typeface="Roboto"/>
                <a:cs typeface="Roboto"/>
                <a:sym typeface="Roboto"/>
              </a:rPr>
              <a:t> kiếm theo khu vực/thời gian</a:t>
            </a:r>
          </a:p>
        </p:txBody>
      </p:sp>
      <p:sp>
        <p:nvSpPr>
          <p:cNvPr name="TextBox 40" id="40"/>
          <p:cNvSpPr txBox="true"/>
          <p:nvPr/>
        </p:nvSpPr>
        <p:spPr>
          <a:xfrm rot="0">
            <a:off x="12179854" y="2776932"/>
            <a:ext cx="2778215" cy="711252"/>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Roboto Bold"/>
                <a:ea typeface="Roboto Bold"/>
                <a:cs typeface="Roboto Bold"/>
                <a:sym typeface="Roboto Bold"/>
              </a:rPr>
              <a:t>Diễn đàn điện</a:t>
            </a:r>
            <a:r>
              <a:rPr lang="en-US" b="true" sz="2000">
                <a:solidFill>
                  <a:srgbClr val="000000"/>
                </a:solidFill>
                <a:latin typeface="Roboto Bold"/>
                <a:ea typeface="Roboto Bold"/>
                <a:cs typeface="Roboto Bold"/>
                <a:sym typeface="Roboto Bold"/>
              </a:rPr>
              <a:t> ảnh</a:t>
            </a:r>
          </a:p>
          <a:p>
            <a:pPr algn="ctr">
              <a:lnSpc>
                <a:spcPts val="2800"/>
              </a:lnSpc>
              <a:spcBef>
                <a:spcPct val="0"/>
              </a:spcBef>
            </a:pPr>
            <a:r>
              <a:rPr lang="en-US" sz="2000">
                <a:solidFill>
                  <a:srgbClr val="000000"/>
                </a:solidFill>
                <a:latin typeface="Roboto"/>
                <a:ea typeface="Roboto"/>
                <a:cs typeface="Roboto"/>
                <a:sym typeface="Roboto"/>
              </a:rPr>
              <a:t>Ý kiến từ người yêu phim</a:t>
            </a:r>
          </a:p>
        </p:txBody>
      </p:sp>
      <p:sp>
        <p:nvSpPr>
          <p:cNvPr name="TextBox 41" id="41"/>
          <p:cNvSpPr txBox="true"/>
          <p:nvPr/>
        </p:nvSpPr>
        <p:spPr>
          <a:xfrm rot="0">
            <a:off x="8723324" y="6814231"/>
            <a:ext cx="3821168" cy="711252"/>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Báo</a:t>
            </a:r>
            <a:r>
              <a:rPr lang="en-US" b="true" sz="2000">
                <a:solidFill>
                  <a:srgbClr val="00204C"/>
                </a:solidFill>
                <a:latin typeface="Roboto Bold"/>
                <a:ea typeface="Roboto Bold"/>
                <a:cs typeface="Roboto Bold"/>
                <a:sym typeface="Roboto Bold"/>
              </a:rPr>
              <a:t> cáo ngành</a:t>
            </a:r>
          </a:p>
          <a:p>
            <a:pPr algn="ctr">
              <a:lnSpc>
                <a:spcPts val="2800"/>
              </a:lnSpc>
              <a:spcBef>
                <a:spcPct val="0"/>
              </a:spcBef>
            </a:pPr>
            <a:r>
              <a:rPr lang="en-US" sz="2000">
                <a:solidFill>
                  <a:srgbClr val="00204C"/>
                </a:solidFill>
                <a:latin typeface="Roboto"/>
                <a:ea typeface="Roboto"/>
                <a:cs typeface="Roboto"/>
                <a:sym typeface="Roboto"/>
              </a:rPr>
              <a:t>Nielsen, Statista, McKinsey, PwC</a:t>
            </a:r>
          </a:p>
        </p:txBody>
      </p:sp>
      <p:sp>
        <p:nvSpPr>
          <p:cNvPr name="TextBox 42" id="42"/>
          <p:cNvSpPr txBox="true"/>
          <p:nvPr/>
        </p:nvSpPr>
        <p:spPr>
          <a:xfrm rot="0">
            <a:off x="14562949" y="6814231"/>
            <a:ext cx="3360528" cy="711252"/>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T</a:t>
            </a:r>
            <a:r>
              <a:rPr lang="en-US" b="true" sz="2000">
                <a:solidFill>
                  <a:srgbClr val="00204C"/>
                </a:solidFill>
                <a:latin typeface="Roboto Bold"/>
                <a:ea typeface="Roboto Bold"/>
                <a:cs typeface="Roboto Bold"/>
                <a:sym typeface="Roboto Bold"/>
              </a:rPr>
              <a:t>hông tin từ nhà sản xuất, phân phối, rạp chiếu</a:t>
            </a:r>
          </a:p>
        </p:txBody>
      </p:sp>
      <p:sp>
        <p:nvSpPr>
          <p:cNvPr name="TextBox 43" id="43"/>
          <p:cNvSpPr txBox="true"/>
          <p:nvPr/>
        </p:nvSpPr>
        <p:spPr>
          <a:xfrm rot="0">
            <a:off x="2703930" y="6814231"/>
            <a:ext cx="4128300" cy="711252"/>
          </a:xfrm>
          <a:prstGeom prst="rect">
            <a:avLst/>
          </a:prstGeom>
        </p:spPr>
        <p:txBody>
          <a:bodyPr anchor="t" rtlCol="false" tIns="0" lIns="0" bIns="0" rIns="0">
            <a:spAutoFit/>
          </a:bodyPr>
          <a:lstStyle/>
          <a:p>
            <a:pPr algn="ctr">
              <a:lnSpc>
                <a:spcPts val="2800"/>
              </a:lnSpc>
            </a:pPr>
            <a:r>
              <a:rPr lang="en-US" sz="2000" b="true">
                <a:solidFill>
                  <a:srgbClr val="00204C"/>
                </a:solidFill>
                <a:latin typeface="Roboto Bold"/>
                <a:ea typeface="Roboto Bold"/>
                <a:cs typeface="Roboto Bold"/>
                <a:sym typeface="Roboto Bold"/>
              </a:rPr>
              <a:t>Đánh giá cộng đồng</a:t>
            </a:r>
          </a:p>
          <a:p>
            <a:pPr algn="ctr">
              <a:lnSpc>
                <a:spcPts val="2800"/>
              </a:lnSpc>
              <a:spcBef>
                <a:spcPct val="0"/>
              </a:spcBef>
            </a:pPr>
            <a:r>
              <a:rPr lang="en-US" sz="2000">
                <a:solidFill>
                  <a:srgbClr val="00204C"/>
                </a:solidFill>
                <a:latin typeface="Roboto"/>
                <a:ea typeface="Roboto"/>
                <a:cs typeface="Roboto"/>
                <a:sym typeface="Roboto"/>
              </a:rPr>
              <a:t>IMDb, R</a:t>
            </a:r>
            <a:r>
              <a:rPr lang="en-US" sz="2000">
                <a:solidFill>
                  <a:srgbClr val="00204C"/>
                </a:solidFill>
                <a:latin typeface="Roboto"/>
                <a:ea typeface="Roboto"/>
                <a:cs typeface="Roboto"/>
                <a:sym typeface="Roboto"/>
              </a:rPr>
              <a:t>otten Tomatoes, Letterboxd</a:t>
            </a:r>
          </a:p>
        </p:txBody>
      </p:sp>
      <p:sp>
        <p:nvSpPr>
          <p:cNvPr name="Freeform 44" id="44"/>
          <p:cNvSpPr/>
          <p:nvPr/>
        </p:nvSpPr>
        <p:spPr>
          <a:xfrm flipH="false" flipV="false" rot="0">
            <a:off x="16236440" y="-1682093"/>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5" id="45"/>
          <p:cNvSpPr/>
          <p:nvPr/>
        </p:nvSpPr>
        <p:spPr>
          <a:xfrm flipH="false" flipV="false" rot="0">
            <a:off x="15588963" y="1194821"/>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6" id="46"/>
          <p:cNvSpPr/>
          <p:nvPr/>
        </p:nvSpPr>
        <p:spPr>
          <a:xfrm flipH="false" flipV="false" rot="0">
            <a:off x="-113110" y="8441066"/>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7" id="47"/>
          <p:cNvSpPr/>
          <p:nvPr/>
        </p:nvSpPr>
        <p:spPr>
          <a:xfrm flipH="false" flipV="false" rot="0">
            <a:off x="-817234" y="-987457"/>
            <a:ext cx="1845934" cy="1845934"/>
          </a:xfrm>
          <a:custGeom>
            <a:avLst/>
            <a:gdLst/>
            <a:ahLst/>
            <a:cxnLst/>
            <a:rect r="r" b="b" t="t" l="l"/>
            <a:pathLst>
              <a:path h="1845934" w="1845934">
                <a:moveTo>
                  <a:pt x="0" y="0"/>
                </a:moveTo>
                <a:lnTo>
                  <a:pt x="1845934" y="0"/>
                </a:lnTo>
                <a:lnTo>
                  <a:pt x="1845934" y="1845934"/>
                </a:lnTo>
                <a:lnTo>
                  <a:pt x="0" y="18459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8" id="48"/>
          <p:cNvSpPr/>
          <p:nvPr/>
        </p:nvSpPr>
        <p:spPr>
          <a:xfrm flipH="false" flipV="false" rot="0">
            <a:off x="13662319" y="9639523"/>
            <a:ext cx="647477" cy="647477"/>
          </a:xfrm>
          <a:custGeom>
            <a:avLst/>
            <a:gdLst/>
            <a:ahLst/>
            <a:cxnLst/>
            <a:rect r="r" b="b" t="t" l="l"/>
            <a:pathLst>
              <a:path h="647477" w="647477">
                <a:moveTo>
                  <a:pt x="0" y="0"/>
                </a:moveTo>
                <a:lnTo>
                  <a:pt x="647476" y="0"/>
                </a:lnTo>
                <a:lnTo>
                  <a:pt x="647476" y="647477"/>
                </a:lnTo>
                <a:lnTo>
                  <a:pt x="0" y="6474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49" id="49"/>
          <p:cNvGrpSpPr/>
          <p:nvPr/>
        </p:nvGrpSpPr>
        <p:grpSpPr>
          <a:xfrm rot="0">
            <a:off x="17259300" y="9621299"/>
            <a:ext cx="998671" cy="665701"/>
            <a:chOff x="0" y="0"/>
            <a:chExt cx="263024" cy="175329"/>
          </a:xfrm>
        </p:grpSpPr>
        <p:sp>
          <p:nvSpPr>
            <p:cNvPr name="Freeform 50" id="50"/>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51" id="51"/>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52" id="52"/>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47</a:t>
            </a:r>
          </a:p>
        </p:txBody>
      </p:sp>
    </p:spTree>
  </p:cSld>
  <p:clrMapOvr>
    <a:masterClrMapping/>
  </p:clrMapOvr>
</p:sld>
</file>

<file path=ppt/slides/slide4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11054" y="3883464"/>
            <a:ext cx="4123375" cy="2518896"/>
            <a:chOff x="0" y="0"/>
            <a:chExt cx="5497833" cy="3358528"/>
          </a:xfrm>
        </p:grpSpPr>
        <p:grpSp>
          <p:nvGrpSpPr>
            <p:cNvPr name="Group 3" id="3"/>
            <p:cNvGrpSpPr/>
            <p:nvPr/>
          </p:nvGrpSpPr>
          <p:grpSpPr>
            <a:xfrm rot="0">
              <a:off x="350929" y="0"/>
              <a:ext cx="4795975" cy="3358528"/>
              <a:chOff x="0" y="0"/>
              <a:chExt cx="947353" cy="663413"/>
            </a:xfrm>
          </p:grpSpPr>
          <p:sp>
            <p:nvSpPr>
              <p:cNvPr name="Freeform 4" id="4"/>
              <p:cNvSpPr/>
              <p:nvPr/>
            </p:nvSpPr>
            <p:spPr>
              <a:xfrm flipH="false" flipV="false" rot="0">
                <a:off x="0" y="0"/>
                <a:ext cx="947353" cy="663413"/>
              </a:xfrm>
              <a:custGeom>
                <a:avLst/>
                <a:gdLst/>
                <a:ahLst/>
                <a:cxnLst/>
                <a:rect r="r" b="b" t="t" l="l"/>
                <a:pathLst>
                  <a:path h="663413" w="947353">
                    <a:moveTo>
                      <a:pt x="109769" y="0"/>
                    </a:moveTo>
                    <a:lnTo>
                      <a:pt x="837584" y="0"/>
                    </a:lnTo>
                    <a:cubicBezTo>
                      <a:pt x="866697" y="0"/>
                      <a:pt x="894617" y="11565"/>
                      <a:pt x="915202" y="32151"/>
                    </a:cubicBezTo>
                    <a:cubicBezTo>
                      <a:pt x="935788" y="52736"/>
                      <a:pt x="947353" y="80657"/>
                      <a:pt x="947353" y="109769"/>
                    </a:cubicBezTo>
                    <a:lnTo>
                      <a:pt x="947353" y="553644"/>
                    </a:lnTo>
                    <a:cubicBezTo>
                      <a:pt x="947353" y="582756"/>
                      <a:pt x="935788" y="610677"/>
                      <a:pt x="915202" y="631262"/>
                    </a:cubicBezTo>
                    <a:cubicBezTo>
                      <a:pt x="894617" y="651848"/>
                      <a:pt x="866697" y="663413"/>
                      <a:pt x="837584" y="663413"/>
                    </a:cubicBezTo>
                    <a:lnTo>
                      <a:pt x="109769" y="663413"/>
                    </a:lnTo>
                    <a:cubicBezTo>
                      <a:pt x="80657" y="663413"/>
                      <a:pt x="52736" y="651848"/>
                      <a:pt x="32151" y="631262"/>
                    </a:cubicBezTo>
                    <a:cubicBezTo>
                      <a:pt x="11565" y="610677"/>
                      <a:pt x="0" y="582756"/>
                      <a:pt x="0" y="553644"/>
                    </a:cubicBezTo>
                    <a:lnTo>
                      <a:pt x="0" y="109769"/>
                    </a:lnTo>
                    <a:cubicBezTo>
                      <a:pt x="0" y="80657"/>
                      <a:pt x="11565" y="52736"/>
                      <a:pt x="32151" y="32151"/>
                    </a:cubicBezTo>
                    <a:cubicBezTo>
                      <a:pt x="52736" y="11565"/>
                      <a:pt x="80657" y="0"/>
                      <a:pt x="109769" y="0"/>
                    </a:cubicBezTo>
                    <a:close/>
                  </a:path>
                </a:pathLst>
              </a:custGeom>
              <a:solidFill>
                <a:srgbClr val="000000">
                  <a:alpha val="0"/>
                </a:srgbClr>
              </a:solidFill>
              <a:ln w="28575" cap="rnd">
                <a:solidFill>
                  <a:srgbClr val="DA7D6C"/>
                </a:solidFill>
                <a:prstDash val="lgDash"/>
                <a:round/>
              </a:ln>
            </p:spPr>
          </p:sp>
          <p:sp>
            <p:nvSpPr>
              <p:cNvPr name="TextBox 5" id="5"/>
              <p:cNvSpPr txBox="true"/>
              <p:nvPr/>
            </p:nvSpPr>
            <p:spPr>
              <a:xfrm>
                <a:off x="0" y="-47625"/>
                <a:ext cx="947353" cy="711038"/>
              </a:xfrm>
              <a:prstGeom prst="rect">
                <a:avLst/>
              </a:prstGeom>
            </p:spPr>
            <p:txBody>
              <a:bodyPr anchor="ctr" rtlCol="false" tIns="50800" lIns="50800" bIns="50800" rIns="50800"/>
              <a:lstStyle/>
              <a:p>
                <a:pPr algn="ctr">
                  <a:lnSpc>
                    <a:spcPts val="2800"/>
                  </a:lnSpc>
                </a:pPr>
              </a:p>
            </p:txBody>
          </p:sp>
        </p:grpSp>
        <p:sp>
          <p:nvSpPr>
            <p:cNvPr name="TextBox 6" id="6"/>
            <p:cNvSpPr txBox="true"/>
            <p:nvPr/>
          </p:nvSpPr>
          <p:spPr>
            <a:xfrm rot="0">
              <a:off x="0" y="942646"/>
              <a:ext cx="5497833" cy="1397035"/>
            </a:xfrm>
            <a:prstGeom prst="rect">
              <a:avLst/>
            </a:prstGeom>
          </p:spPr>
          <p:txBody>
            <a:bodyPr anchor="t" rtlCol="false" tIns="0" lIns="0" bIns="0" rIns="0">
              <a:spAutoFit/>
            </a:bodyPr>
            <a:lstStyle/>
            <a:p>
              <a:pPr algn="ctr">
                <a:lnSpc>
                  <a:spcPts val="4200"/>
                </a:lnSpc>
              </a:pPr>
              <a:r>
                <a:rPr lang="en-US" sz="3000" b="true">
                  <a:solidFill>
                    <a:srgbClr val="00204C"/>
                  </a:solidFill>
                  <a:latin typeface="Roboto Bold"/>
                  <a:ea typeface="Roboto Bold"/>
                  <a:cs typeface="Roboto Bold"/>
                  <a:sym typeface="Roboto Bold"/>
                </a:rPr>
                <a:t>Semi-structured</a:t>
              </a:r>
            </a:p>
            <a:p>
              <a:pPr algn="ctr">
                <a:lnSpc>
                  <a:spcPts val="4200"/>
                </a:lnSpc>
                <a:spcBef>
                  <a:spcPct val="0"/>
                </a:spcBef>
              </a:pPr>
              <a:r>
                <a:rPr lang="en-US" b="true" sz="3000">
                  <a:solidFill>
                    <a:srgbClr val="00204C"/>
                  </a:solidFill>
                  <a:latin typeface="Roboto Bold"/>
                  <a:ea typeface="Roboto Bold"/>
                  <a:cs typeface="Roboto Bold"/>
                  <a:sym typeface="Roboto Bold"/>
                </a:rPr>
                <a:t>Data</a:t>
              </a:r>
            </a:p>
          </p:txBody>
        </p:sp>
      </p:grpSp>
      <p:grpSp>
        <p:nvGrpSpPr>
          <p:cNvPr name="Group 7" id="7"/>
          <p:cNvGrpSpPr/>
          <p:nvPr/>
        </p:nvGrpSpPr>
        <p:grpSpPr>
          <a:xfrm rot="0">
            <a:off x="511054" y="6739404"/>
            <a:ext cx="4123375" cy="2518896"/>
            <a:chOff x="0" y="0"/>
            <a:chExt cx="5497833" cy="3358528"/>
          </a:xfrm>
        </p:grpSpPr>
        <p:grpSp>
          <p:nvGrpSpPr>
            <p:cNvPr name="Group 8" id="8"/>
            <p:cNvGrpSpPr/>
            <p:nvPr/>
          </p:nvGrpSpPr>
          <p:grpSpPr>
            <a:xfrm rot="0">
              <a:off x="350929" y="0"/>
              <a:ext cx="4795975" cy="3358528"/>
              <a:chOff x="0" y="0"/>
              <a:chExt cx="947353" cy="663413"/>
            </a:xfrm>
          </p:grpSpPr>
          <p:sp>
            <p:nvSpPr>
              <p:cNvPr name="Freeform 9" id="9"/>
              <p:cNvSpPr/>
              <p:nvPr/>
            </p:nvSpPr>
            <p:spPr>
              <a:xfrm flipH="false" flipV="false" rot="0">
                <a:off x="0" y="0"/>
                <a:ext cx="947353" cy="663413"/>
              </a:xfrm>
              <a:custGeom>
                <a:avLst/>
                <a:gdLst/>
                <a:ahLst/>
                <a:cxnLst/>
                <a:rect r="r" b="b" t="t" l="l"/>
                <a:pathLst>
                  <a:path h="663413" w="947353">
                    <a:moveTo>
                      <a:pt x="109769" y="0"/>
                    </a:moveTo>
                    <a:lnTo>
                      <a:pt x="837584" y="0"/>
                    </a:lnTo>
                    <a:cubicBezTo>
                      <a:pt x="866697" y="0"/>
                      <a:pt x="894617" y="11565"/>
                      <a:pt x="915202" y="32151"/>
                    </a:cubicBezTo>
                    <a:cubicBezTo>
                      <a:pt x="935788" y="52736"/>
                      <a:pt x="947353" y="80657"/>
                      <a:pt x="947353" y="109769"/>
                    </a:cubicBezTo>
                    <a:lnTo>
                      <a:pt x="947353" y="553644"/>
                    </a:lnTo>
                    <a:cubicBezTo>
                      <a:pt x="947353" y="582756"/>
                      <a:pt x="935788" y="610677"/>
                      <a:pt x="915202" y="631262"/>
                    </a:cubicBezTo>
                    <a:cubicBezTo>
                      <a:pt x="894617" y="651848"/>
                      <a:pt x="866697" y="663413"/>
                      <a:pt x="837584" y="663413"/>
                    </a:cubicBezTo>
                    <a:lnTo>
                      <a:pt x="109769" y="663413"/>
                    </a:lnTo>
                    <a:cubicBezTo>
                      <a:pt x="80657" y="663413"/>
                      <a:pt x="52736" y="651848"/>
                      <a:pt x="32151" y="631262"/>
                    </a:cubicBezTo>
                    <a:cubicBezTo>
                      <a:pt x="11565" y="610677"/>
                      <a:pt x="0" y="582756"/>
                      <a:pt x="0" y="553644"/>
                    </a:cubicBezTo>
                    <a:lnTo>
                      <a:pt x="0" y="109769"/>
                    </a:lnTo>
                    <a:cubicBezTo>
                      <a:pt x="0" y="80657"/>
                      <a:pt x="11565" y="52736"/>
                      <a:pt x="32151" y="32151"/>
                    </a:cubicBezTo>
                    <a:cubicBezTo>
                      <a:pt x="52736" y="11565"/>
                      <a:pt x="80657" y="0"/>
                      <a:pt x="109769" y="0"/>
                    </a:cubicBezTo>
                    <a:close/>
                  </a:path>
                </a:pathLst>
              </a:custGeom>
              <a:solidFill>
                <a:srgbClr val="000000">
                  <a:alpha val="0"/>
                </a:srgbClr>
              </a:solidFill>
              <a:ln w="28575" cap="rnd">
                <a:solidFill>
                  <a:srgbClr val="D5A6BD"/>
                </a:solidFill>
                <a:prstDash val="lgDash"/>
                <a:round/>
              </a:ln>
            </p:spPr>
          </p:sp>
          <p:sp>
            <p:nvSpPr>
              <p:cNvPr name="TextBox 10" id="10"/>
              <p:cNvSpPr txBox="true"/>
              <p:nvPr/>
            </p:nvSpPr>
            <p:spPr>
              <a:xfrm>
                <a:off x="0" y="-47625"/>
                <a:ext cx="947353" cy="711038"/>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0" y="1205071"/>
              <a:ext cx="5497833" cy="1397035"/>
            </a:xfrm>
            <a:prstGeom prst="rect">
              <a:avLst/>
            </a:prstGeom>
          </p:spPr>
          <p:txBody>
            <a:bodyPr anchor="t" rtlCol="false" tIns="0" lIns="0" bIns="0" rIns="0">
              <a:spAutoFit/>
            </a:bodyPr>
            <a:lstStyle/>
            <a:p>
              <a:pPr algn="ctr">
                <a:lnSpc>
                  <a:spcPts val="4200"/>
                </a:lnSpc>
              </a:pPr>
              <a:r>
                <a:rPr lang="en-US" sz="3000" b="true">
                  <a:solidFill>
                    <a:srgbClr val="00204C"/>
                  </a:solidFill>
                  <a:latin typeface="Roboto Bold"/>
                  <a:ea typeface="Roboto Bold"/>
                  <a:cs typeface="Roboto Bold"/>
                  <a:sym typeface="Roboto Bold"/>
                </a:rPr>
                <a:t>Unstructured</a:t>
              </a:r>
            </a:p>
            <a:p>
              <a:pPr algn="ctr">
                <a:lnSpc>
                  <a:spcPts val="4200"/>
                </a:lnSpc>
                <a:spcBef>
                  <a:spcPct val="0"/>
                </a:spcBef>
              </a:pPr>
              <a:r>
                <a:rPr lang="en-US" b="true" sz="3000">
                  <a:solidFill>
                    <a:srgbClr val="00204C"/>
                  </a:solidFill>
                  <a:latin typeface="Roboto Bold"/>
                  <a:ea typeface="Roboto Bold"/>
                  <a:cs typeface="Roboto Bold"/>
                  <a:sym typeface="Roboto Bold"/>
                </a:rPr>
                <a:t>Data</a:t>
              </a:r>
            </a:p>
          </p:txBody>
        </p:sp>
      </p:grpSp>
      <p:grpSp>
        <p:nvGrpSpPr>
          <p:cNvPr name="Group 12" id="12"/>
          <p:cNvGrpSpPr/>
          <p:nvPr/>
        </p:nvGrpSpPr>
        <p:grpSpPr>
          <a:xfrm rot="0">
            <a:off x="4996818" y="1027523"/>
            <a:ext cx="12780129" cy="2518896"/>
            <a:chOff x="0" y="0"/>
            <a:chExt cx="3365960" cy="663413"/>
          </a:xfrm>
        </p:grpSpPr>
        <p:sp>
          <p:nvSpPr>
            <p:cNvPr name="Freeform 13" id="13"/>
            <p:cNvSpPr/>
            <p:nvPr/>
          </p:nvSpPr>
          <p:spPr>
            <a:xfrm flipH="false" flipV="false" rot="0">
              <a:off x="0" y="0"/>
              <a:ext cx="3365960" cy="663413"/>
            </a:xfrm>
            <a:custGeom>
              <a:avLst/>
              <a:gdLst/>
              <a:ahLst/>
              <a:cxnLst/>
              <a:rect r="r" b="b" t="t" l="l"/>
              <a:pathLst>
                <a:path h="663413" w="3365960">
                  <a:moveTo>
                    <a:pt x="30895" y="0"/>
                  </a:moveTo>
                  <a:lnTo>
                    <a:pt x="3335065" y="0"/>
                  </a:lnTo>
                  <a:cubicBezTo>
                    <a:pt x="3352128" y="0"/>
                    <a:pt x="3365960" y="13832"/>
                    <a:pt x="3365960" y="30895"/>
                  </a:cubicBezTo>
                  <a:lnTo>
                    <a:pt x="3365960" y="632518"/>
                  </a:lnTo>
                  <a:cubicBezTo>
                    <a:pt x="3365960" y="649581"/>
                    <a:pt x="3352128" y="663413"/>
                    <a:pt x="3335065" y="663413"/>
                  </a:cubicBezTo>
                  <a:lnTo>
                    <a:pt x="30895" y="663413"/>
                  </a:lnTo>
                  <a:cubicBezTo>
                    <a:pt x="13832" y="663413"/>
                    <a:pt x="0" y="649581"/>
                    <a:pt x="0" y="632518"/>
                  </a:cubicBezTo>
                  <a:lnTo>
                    <a:pt x="0" y="30895"/>
                  </a:lnTo>
                  <a:cubicBezTo>
                    <a:pt x="0" y="13832"/>
                    <a:pt x="13832" y="0"/>
                    <a:pt x="30895" y="0"/>
                  </a:cubicBezTo>
                  <a:close/>
                </a:path>
              </a:pathLst>
            </a:custGeom>
            <a:solidFill>
              <a:srgbClr val="000000">
                <a:alpha val="0"/>
              </a:srgbClr>
            </a:solidFill>
            <a:ln w="28575" cap="rnd">
              <a:solidFill>
                <a:srgbClr val="3B8061"/>
              </a:solidFill>
              <a:prstDash val="lgDash"/>
              <a:round/>
            </a:ln>
          </p:spPr>
        </p:sp>
        <p:sp>
          <p:nvSpPr>
            <p:cNvPr name="TextBox 14" id="14"/>
            <p:cNvSpPr txBox="true"/>
            <p:nvPr/>
          </p:nvSpPr>
          <p:spPr>
            <a:xfrm>
              <a:off x="0" y="-47625"/>
              <a:ext cx="3365960" cy="711038"/>
            </a:xfrm>
            <a:prstGeom prst="rect">
              <a:avLst/>
            </a:prstGeom>
          </p:spPr>
          <p:txBody>
            <a:bodyPr anchor="ctr" rtlCol="false" tIns="50800" lIns="50800" bIns="50800" rIns="50800"/>
            <a:lstStyle/>
            <a:p>
              <a:pPr algn="ctr">
                <a:lnSpc>
                  <a:spcPts val="2800"/>
                </a:lnSpc>
              </a:pPr>
            </a:p>
          </p:txBody>
        </p:sp>
      </p:grpSp>
      <p:grpSp>
        <p:nvGrpSpPr>
          <p:cNvPr name="Group 15" id="15"/>
          <p:cNvGrpSpPr/>
          <p:nvPr/>
        </p:nvGrpSpPr>
        <p:grpSpPr>
          <a:xfrm rot="0">
            <a:off x="511054" y="1027523"/>
            <a:ext cx="4123375" cy="2518896"/>
            <a:chOff x="0" y="0"/>
            <a:chExt cx="5497833" cy="3358528"/>
          </a:xfrm>
        </p:grpSpPr>
        <p:grpSp>
          <p:nvGrpSpPr>
            <p:cNvPr name="Group 16" id="16"/>
            <p:cNvGrpSpPr/>
            <p:nvPr/>
          </p:nvGrpSpPr>
          <p:grpSpPr>
            <a:xfrm rot="0">
              <a:off x="350929" y="0"/>
              <a:ext cx="4795975" cy="3358528"/>
              <a:chOff x="0" y="0"/>
              <a:chExt cx="947353" cy="663413"/>
            </a:xfrm>
          </p:grpSpPr>
          <p:sp>
            <p:nvSpPr>
              <p:cNvPr name="Freeform 17" id="17"/>
              <p:cNvSpPr/>
              <p:nvPr/>
            </p:nvSpPr>
            <p:spPr>
              <a:xfrm flipH="false" flipV="false" rot="0">
                <a:off x="0" y="0"/>
                <a:ext cx="947353" cy="663413"/>
              </a:xfrm>
              <a:custGeom>
                <a:avLst/>
                <a:gdLst/>
                <a:ahLst/>
                <a:cxnLst/>
                <a:rect r="r" b="b" t="t" l="l"/>
                <a:pathLst>
                  <a:path h="663413" w="947353">
                    <a:moveTo>
                      <a:pt x="109769" y="0"/>
                    </a:moveTo>
                    <a:lnTo>
                      <a:pt x="837584" y="0"/>
                    </a:lnTo>
                    <a:cubicBezTo>
                      <a:pt x="866697" y="0"/>
                      <a:pt x="894617" y="11565"/>
                      <a:pt x="915202" y="32151"/>
                    </a:cubicBezTo>
                    <a:cubicBezTo>
                      <a:pt x="935788" y="52736"/>
                      <a:pt x="947353" y="80657"/>
                      <a:pt x="947353" y="109769"/>
                    </a:cubicBezTo>
                    <a:lnTo>
                      <a:pt x="947353" y="553644"/>
                    </a:lnTo>
                    <a:cubicBezTo>
                      <a:pt x="947353" y="582756"/>
                      <a:pt x="935788" y="610677"/>
                      <a:pt x="915202" y="631262"/>
                    </a:cubicBezTo>
                    <a:cubicBezTo>
                      <a:pt x="894617" y="651848"/>
                      <a:pt x="866697" y="663413"/>
                      <a:pt x="837584" y="663413"/>
                    </a:cubicBezTo>
                    <a:lnTo>
                      <a:pt x="109769" y="663413"/>
                    </a:lnTo>
                    <a:cubicBezTo>
                      <a:pt x="80657" y="663413"/>
                      <a:pt x="52736" y="651848"/>
                      <a:pt x="32151" y="631262"/>
                    </a:cubicBezTo>
                    <a:cubicBezTo>
                      <a:pt x="11565" y="610677"/>
                      <a:pt x="0" y="582756"/>
                      <a:pt x="0" y="553644"/>
                    </a:cubicBezTo>
                    <a:lnTo>
                      <a:pt x="0" y="109769"/>
                    </a:lnTo>
                    <a:cubicBezTo>
                      <a:pt x="0" y="80657"/>
                      <a:pt x="11565" y="52736"/>
                      <a:pt x="32151" y="32151"/>
                    </a:cubicBezTo>
                    <a:cubicBezTo>
                      <a:pt x="52736" y="11565"/>
                      <a:pt x="80657" y="0"/>
                      <a:pt x="109769" y="0"/>
                    </a:cubicBezTo>
                    <a:close/>
                  </a:path>
                </a:pathLst>
              </a:custGeom>
              <a:solidFill>
                <a:srgbClr val="000000">
                  <a:alpha val="0"/>
                </a:srgbClr>
              </a:solidFill>
              <a:ln w="28575" cap="rnd">
                <a:solidFill>
                  <a:srgbClr val="3B8061"/>
                </a:solidFill>
                <a:prstDash val="lgDash"/>
                <a:round/>
              </a:ln>
            </p:spPr>
          </p:sp>
          <p:sp>
            <p:nvSpPr>
              <p:cNvPr name="TextBox 18" id="18"/>
              <p:cNvSpPr txBox="true"/>
              <p:nvPr/>
            </p:nvSpPr>
            <p:spPr>
              <a:xfrm>
                <a:off x="0" y="-47625"/>
                <a:ext cx="947353" cy="711038"/>
              </a:xfrm>
              <a:prstGeom prst="rect">
                <a:avLst/>
              </a:prstGeom>
            </p:spPr>
            <p:txBody>
              <a:bodyPr anchor="ctr" rtlCol="false" tIns="50800" lIns="50800" bIns="50800" rIns="50800"/>
              <a:lstStyle/>
              <a:p>
                <a:pPr algn="ctr">
                  <a:lnSpc>
                    <a:spcPts val="2800"/>
                  </a:lnSpc>
                </a:pPr>
              </a:p>
            </p:txBody>
          </p:sp>
        </p:grpSp>
        <p:sp>
          <p:nvSpPr>
            <p:cNvPr name="TextBox 19" id="19"/>
            <p:cNvSpPr txBox="true"/>
            <p:nvPr/>
          </p:nvSpPr>
          <p:spPr>
            <a:xfrm rot="0">
              <a:off x="0" y="942646"/>
              <a:ext cx="5497833" cy="1397035"/>
            </a:xfrm>
            <a:prstGeom prst="rect">
              <a:avLst/>
            </a:prstGeom>
          </p:spPr>
          <p:txBody>
            <a:bodyPr anchor="t" rtlCol="false" tIns="0" lIns="0" bIns="0" rIns="0">
              <a:spAutoFit/>
            </a:bodyPr>
            <a:lstStyle/>
            <a:p>
              <a:pPr algn="ctr">
                <a:lnSpc>
                  <a:spcPts val="4200"/>
                </a:lnSpc>
              </a:pPr>
              <a:r>
                <a:rPr lang="en-US" sz="3000" b="true">
                  <a:solidFill>
                    <a:srgbClr val="00204C"/>
                  </a:solidFill>
                  <a:latin typeface="Roboto Bold"/>
                  <a:ea typeface="Roboto Bold"/>
                  <a:cs typeface="Roboto Bold"/>
                  <a:sym typeface="Roboto Bold"/>
                </a:rPr>
                <a:t>Structured</a:t>
              </a:r>
            </a:p>
            <a:p>
              <a:pPr algn="ctr">
                <a:lnSpc>
                  <a:spcPts val="4200"/>
                </a:lnSpc>
                <a:spcBef>
                  <a:spcPct val="0"/>
                </a:spcBef>
              </a:pPr>
              <a:r>
                <a:rPr lang="en-US" b="true" sz="3000">
                  <a:solidFill>
                    <a:srgbClr val="00204C"/>
                  </a:solidFill>
                  <a:latin typeface="Roboto Bold"/>
                  <a:ea typeface="Roboto Bold"/>
                  <a:cs typeface="Roboto Bold"/>
                  <a:sym typeface="Roboto Bold"/>
                </a:rPr>
                <a:t>Data</a:t>
              </a:r>
            </a:p>
          </p:txBody>
        </p:sp>
      </p:grpSp>
      <p:grpSp>
        <p:nvGrpSpPr>
          <p:cNvPr name="Group 20" id="20"/>
          <p:cNvGrpSpPr/>
          <p:nvPr/>
        </p:nvGrpSpPr>
        <p:grpSpPr>
          <a:xfrm rot="0">
            <a:off x="4996818" y="3883464"/>
            <a:ext cx="12780129" cy="2518896"/>
            <a:chOff x="0" y="0"/>
            <a:chExt cx="3365960" cy="663413"/>
          </a:xfrm>
        </p:grpSpPr>
        <p:sp>
          <p:nvSpPr>
            <p:cNvPr name="Freeform 21" id="21"/>
            <p:cNvSpPr/>
            <p:nvPr/>
          </p:nvSpPr>
          <p:spPr>
            <a:xfrm flipH="false" flipV="false" rot="0">
              <a:off x="0" y="0"/>
              <a:ext cx="3365960" cy="663413"/>
            </a:xfrm>
            <a:custGeom>
              <a:avLst/>
              <a:gdLst/>
              <a:ahLst/>
              <a:cxnLst/>
              <a:rect r="r" b="b" t="t" l="l"/>
              <a:pathLst>
                <a:path h="663413" w="3365960">
                  <a:moveTo>
                    <a:pt x="30895" y="0"/>
                  </a:moveTo>
                  <a:lnTo>
                    <a:pt x="3335065" y="0"/>
                  </a:lnTo>
                  <a:cubicBezTo>
                    <a:pt x="3352128" y="0"/>
                    <a:pt x="3365960" y="13832"/>
                    <a:pt x="3365960" y="30895"/>
                  </a:cubicBezTo>
                  <a:lnTo>
                    <a:pt x="3365960" y="632518"/>
                  </a:lnTo>
                  <a:cubicBezTo>
                    <a:pt x="3365960" y="649581"/>
                    <a:pt x="3352128" y="663413"/>
                    <a:pt x="3335065" y="663413"/>
                  </a:cubicBezTo>
                  <a:lnTo>
                    <a:pt x="30895" y="663413"/>
                  </a:lnTo>
                  <a:cubicBezTo>
                    <a:pt x="13832" y="663413"/>
                    <a:pt x="0" y="649581"/>
                    <a:pt x="0" y="632518"/>
                  </a:cubicBezTo>
                  <a:lnTo>
                    <a:pt x="0" y="30895"/>
                  </a:lnTo>
                  <a:cubicBezTo>
                    <a:pt x="0" y="13832"/>
                    <a:pt x="13832" y="0"/>
                    <a:pt x="30895" y="0"/>
                  </a:cubicBezTo>
                  <a:close/>
                </a:path>
              </a:pathLst>
            </a:custGeom>
            <a:solidFill>
              <a:srgbClr val="000000">
                <a:alpha val="0"/>
              </a:srgbClr>
            </a:solidFill>
            <a:ln w="28575" cap="rnd">
              <a:solidFill>
                <a:srgbClr val="DA7D6C"/>
              </a:solidFill>
              <a:prstDash val="lgDash"/>
              <a:round/>
            </a:ln>
          </p:spPr>
        </p:sp>
        <p:sp>
          <p:nvSpPr>
            <p:cNvPr name="TextBox 22" id="22"/>
            <p:cNvSpPr txBox="true"/>
            <p:nvPr/>
          </p:nvSpPr>
          <p:spPr>
            <a:xfrm>
              <a:off x="0" y="-47625"/>
              <a:ext cx="3365960" cy="711038"/>
            </a:xfrm>
            <a:prstGeom prst="rect">
              <a:avLst/>
            </a:prstGeom>
          </p:spPr>
          <p:txBody>
            <a:bodyPr anchor="ctr" rtlCol="false" tIns="50800" lIns="50800" bIns="50800" rIns="50800"/>
            <a:lstStyle/>
            <a:p>
              <a:pPr algn="ctr">
                <a:lnSpc>
                  <a:spcPts val="2800"/>
                </a:lnSpc>
              </a:pPr>
            </a:p>
          </p:txBody>
        </p:sp>
      </p:grpSp>
      <p:grpSp>
        <p:nvGrpSpPr>
          <p:cNvPr name="Group 23" id="23"/>
          <p:cNvGrpSpPr/>
          <p:nvPr/>
        </p:nvGrpSpPr>
        <p:grpSpPr>
          <a:xfrm rot="0">
            <a:off x="4996818" y="6739404"/>
            <a:ext cx="12780129" cy="2518896"/>
            <a:chOff x="0" y="0"/>
            <a:chExt cx="3365960" cy="663413"/>
          </a:xfrm>
        </p:grpSpPr>
        <p:sp>
          <p:nvSpPr>
            <p:cNvPr name="Freeform 24" id="24"/>
            <p:cNvSpPr/>
            <p:nvPr/>
          </p:nvSpPr>
          <p:spPr>
            <a:xfrm flipH="false" flipV="false" rot="0">
              <a:off x="0" y="0"/>
              <a:ext cx="3365960" cy="663413"/>
            </a:xfrm>
            <a:custGeom>
              <a:avLst/>
              <a:gdLst/>
              <a:ahLst/>
              <a:cxnLst/>
              <a:rect r="r" b="b" t="t" l="l"/>
              <a:pathLst>
                <a:path h="663413" w="3365960">
                  <a:moveTo>
                    <a:pt x="30895" y="0"/>
                  </a:moveTo>
                  <a:lnTo>
                    <a:pt x="3335065" y="0"/>
                  </a:lnTo>
                  <a:cubicBezTo>
                    <a:pt x="3352128" y="0"/>
                    <a:pt x="3365960" y="13832"/>
                    <a:pt x="3365960" y="30895"/>
                  </a:cubicBezTo>
                  <a:lnTo>
                    <a:pt x="3365960" y="632518"/>
                  </a:lnTo>
                  <a:cubicBezTo>
                    <a:pt x="3365960" y="649581"/>
                    <a:pt x="3352128" y="663413"/>
                    <a:pt x="3335065" y="663413"/>
                  </a:cubicBezTo>
                  <a:lnTo>
                    <a:pt x="30895" y="663413"/>
                  </a:lnTo>
                  <a:cubicBezTo>
                    <a:pt x="13832" y="663413"/>
                    <a:pt x="0" y="649581"/>
                    <a:pt x="0" y="632518"/>
                  </a:cubicBezTo>
                  <a:lnTo>
                    <a:pt x="0" y="30895"/>
                  </a:lnTo>
                  <a:cubicBezTo>
                    <a:pt x="0" y="13832"/>
                    <a:pt x="13832" y="0"/>
                    <a:pt x="30895" y="0"/>
                  </a:cubicBezTo>
                  <a:close/>
                </a:path>
              </a:pathLst>
            </a:custGeom>
            <a:solidFill>
              <a:srgbClr val="000000">
                <a:alpha val="0"/>
              </a:srgbClr>
            </a:solidFill>
            <a:ln w="28575" cap="rnd">
              <a:solidFill>
                <a:srgbClr val="D5A6BD"/>
              </a:solidFill>
              <a:prstDash val="lgDash"/>
              <a:round/>
            </a:ln>
          </p:spPr>
        </p:sp>
        <p:sp>
          <p:nvSpPr>
            <p:cNvPr name="TextBox 25" id="25"/>
            <p:cNvSpPr txBox="true"/>
            <p:nvPr/>
          </p:nvSpPr>
          <p:spPr>
            <a:xfrm>
              <a:off x="0" y="-47625"/>
              <a:ext cx="3365960" cy="711038"/>
            </a:xfrm>
            <a:prstGeom prst="rect">
              <a:avLst/>
            </a:prstGeom>
          </p:spPr>
          <p:txBody>
            <a:bodyPr anchor="ctr" rtlCol="false" tIns="50800" lIns="50800" bIns="50800" rIns="50800"/>
            <a:lstStyle/>
            <a:p>
              <a:pPr algn="ctr">
                <a:lnSpc>
                  <a:spcPts val="2800"/>
                </a:lnSpc>
              </a:pPr>
            </a:p>
          </p:txBody>
        </p:sp>
      </p:grpSp>
      <p:sp>
        <p:nvSpPr>
          <p:cNvPr name="TextBox 26" id="26"/>
          <p:cNvSpPr txBox="true"/>
          <p:nvPr/>
        </p:nvSpPr>
        <p:spPr>
          <a:xfrm rot="0">
            <a:off x="4625681" y="62337"/>
            <a:ext cx="9036637" cy="679436"/>
          </a:xfrm>
          <a:prstGeom prst="rect">
            <a:avLst/>
          </a:prstGeom>
        </p:spPr>
        <p:txBody>
          <a:bodyPr anchor="t" rtlCol="false" tIns="0" lIns="0" bIns="0" rIns="0">
            <a:spAutoFit/>
          </a:bodyPr>
          <a:lstStyle/>
          <a:p>
            <a:pPr algn="ctr">
              <a:lnSpc>
                <a:spcPts val="5599"/>
              </a:lnSpc>
            </a:pPr>
            <a:r>
              <a:rPr lang="en-US" b="true" sz="3999">
                <a:solidFill>
                  <a:srgbClr val="56AAF0"/>
                </a:solidFill>
                <a:latin typeface="Source Sans Pro Bold"/>
                <a:ea typeface="Source Sans Pro Bold"/>
                <a:cs typeface="Source Sans Pro Bold"/>
                <a:sym typeface="Source Sans Pro Bold"/>
              </a:rPr>
              <a:t>DỮ LIỆU ĐA DẠNG</a:t>
            </a:r>
          </a:p>
        </p:txBody>
      </p:sp>
      <p:sp>
        <p:nvSpPr>
          <p:cNvPr name="TextBox 27" id="27"/>
          <p:cNvSpPr txBox="true"/>
          <p:nvPr/>
        </p:nvSpPr>
        <p:spPr>
          <a:xfrm rot="0">
            <a:off x="5828582" y="1404713"/>
            <a:ext cx="1648304" cy="358802"/>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 Lịch sử xem</a:t>
            </a:r>
          </a:p>
        </p:txBody>
      </p:sp>
      <p:sp>
        <p:nvSpPr>
          <p:cNvPr name="TextBox 28" id="28"/>
          <p:cNvSpPr txBox="true"/>
          <p:nvPr/>
        </p:nvSpPr>
        <p:spPr>
          <a:xfrm rot="0">
            <a:off x="5828582" y="2525097"/>
            <a:ext cx="3684533" cy="711254"/>
          </a:xfrm>
          <a:prstGeom prst="rect">
            <a:avLst/>
          </a:prstGeom>
        </p:spPr>
        <p:txBody>
          <a:bodyPr anchor="t" rtlCol="false" tIns="0" lIns="0" bIns="0" rIns="0">
            <a:spAutoFit/>
          </a:bodyPr>
          <a:lstStyle/>
          <a:p>
            <a:pPr algn="l">
              <a:lnSpc>
                <a:spcPts val="2800"/>
              </a:lnSpc>
            </a:pPr>
            <a:r>
              <a:rPr lang="en-US" sz="2000" b="true">
                <a:solidFill>
                  <a:srgbClr val="00204C"/>
                </a:solidFill>
                <a:latin typeface="Roboto Bold"/>
                <a:ea typeface="Roboto Bold"/>
                <a:cs typeface="Roboto Bold"/>
                <a:sym typeface="Roboto Bold"/>
              </a:rPr>
              <a:t> Tương tác: </a:t>
            </a:r>
            <a:r>
              <a:rPr lang="en-US" sz="2000">
                <a:solidFill>
                  <a:srgbClr val="00204C"/>
                </a:solidFill>
                <a:latin typeface="Roboto"/>
                <a:ea typeface="Roboto"/>
                <a:cs typeface="Roboto"/>
                <a:sym typeface="Roboto"/>
              </a:rPr>
              <a:t>like/dislike,</a:t>
            </a:r>
          </a:p>
          <a:p>
            <a:pPr algn="l">
              <a:lnSpc>
                <a:spcPts val="2800"/>
              </a:lnSpc>
              <a:spcBef>
                <a:spcPct val="0"/>
              </a:spcBef>
            </a:pPr>
            <a:r>
              <a:rPr lang="en-US" sz="2000">
                <a:solidFill>
                  <a:srgbClr val="00204C"/>
                </a:solidFill>
                <a:latin typeface="Roboto"/>
                <a:ea typeface="Roboto"/>
                <a:cs typeface="Roboto"/>
                <a:sym typeface="Roboto"/>
              </a:rPr>
              <a:t> chia sẻ, tìm kiếm</a:t>
            </a:r>
          </a:p>
        </p:txBody>
      </p:sp>
      <p:sp>
        <p:nvSpPr>
          <p:cNvPr name="TextBox 29" id="29"/>
          <p:cNvSpPr txBox="true"/>
          <p:nvPr/>
        </p:nvSpPr>
        <p:spPr>
          <a:xfrm rot="0">
            <a:off x="8608146" y="1280443"/>
            <a:ext cx="2344418" cy="711254"/>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Hành vi người dùng tương tự </a:t>
            </a:r>
          </a:p>
        </p:txBody>
      </p:sp>
      <p:sp>
        <p:nvSpPr>
          <p:cNvPr name="TextBox 30" id="30"/>
          <p:cNvSpPr txBox="true"/>
          <p:nvPr/>
        </p:nvSpPr>
        <p:spPr>
          <a:xfrm rot="0">
            <a:off x="8863138" y="2525097"/>
            <a:ext cx="2344418" cy="358802"/>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Thể loại yêu thích</a:t>
            </a:r>
          </a:p>
        </p:txBody>
      </p:sp>
      <p:sp>
        <p:nvSpPr>
          <p:cNvPr name="TextBox 31" id="31"/>
          <p:cNvSpPr txBox="true"/>
          <p:nvPr/>
        </p:nvSpPr>
        <p:spPr>
          <a:xfrm rot="0">
            <a:off x="12083825" y="1305843"/>
            <a:ext cx="1938515" cy="711254"/>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Thiết bị &amp; ngôn ngữ</a:t>
            </a:r>
          </a:p>
        </p:txBody>
      </p:sp>
      <p:sp>
        <p:nvSpPr>
          <p:cNvPr name="TextBox 32" id="32"/>
          <p:cNvSpPr txBox="true"/>
          <p:nvPr/>
        </p:nvSpPr>
        <p:spPr>
          <a:xfrm rot="0">
            <a:off x="12083825" y="2499697"/>
            <a:ext cx="1983470" cy="711254"/>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 Google Trends</a:t>
            </a:r>
            <a:r>
              <a:rPr lang="en-US" sz="2000">
                <a:solidFill>
                  <a:srgbClr val="00204C"/>
                </a:solidFill>
                <a:latin typeface="Roboto"/>
                <a:ea typeface="Roboto"/>
                <a:cs typeface="Roboto"/>
                <a:sym typeface="Roboto"/>
              </a:rPr>
              <a:t> (dạng key-value)</a:t>
            </a:r>
          </a:p>
        </p:txBody>
      </p:sp>
      <p:sp>
        <p:nvSpPr>
          <p:cNvPr name="TextBox 33" id="33"/>
          <p:cNvSpPr txBox="true"/>
          <p:nvPr/>
        </p:nvSpPr>
        <p:spPr>
          <a:xfrm rot="0">
            <a:off x="15153601" y="1305843"/>
            <a:ext cx="1938515" cy="1063706"/>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Báo cáo nghiên cứu ngành </a:t>
            </a:r>
            <a:r>
              <a:rPr lang="en-US" sz="2000">
                <a:solidFill>
                  <a:srgbClr val="00204C"/>
                </a:solidFill>
                <a:latin typeface="Roboto"/>
                <a:ea typeface="Roboto"/>
                <a:cs typeface="Roboto"/>
                <a:sym typeface="Roboto"/>
              </a:rPr>
              <a:t>(dạng bảng)</a:t>
            </a:r>
          </a:p>
        </p:txBody>
      </p:sp>
      <p:sp>
        <p:nvSpPr>
          <p:cNvPr name="TextBox 34" id="34"/>
          <p:cNvSpPr txBox="true"/>
          <p:nvPr/>
        </p:nvSpPr>
        <p:spPr>
          <a:xfrm rot="0">
            <a:off x="5828582" y="4260653"/>
            <a:ext cx="1648304" cy="1063706"/>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Log bỏ phim giữa chừng </a:t>
            </a:r>
            <a:r>
              <a:rPr lang="en-US" sz="2000">
                <a:solidFill>
                  <a:srgbClr val="00204C"/>
                </a:solidFill>
                <a:latin typeface="Roboto"/>
                <a:ea typeface="Roboto"/>
                <a:cs typeface="Roboto"/>
                <a:sym typeface="Roboto"/>
              </a:rPr>
              <a:t>(JSON/log)</a:t>
            </a:r>
          </a:p>
        </p:txBody>
      </p:sp>
      <p:sp>
        <p:nvSpPr>
          <p:cNvPr name="TextBox 35" id="35"/>
          <p:cNvSpPr txBox="true"/>
          <p:nvPr/>
        </p:nvSpPr>
        <p:spPr>
          <a:xfrm rot="0">
            <a:off x="15153601" y="4161783"/>
            <a:ext cx="1938515" cy="1063706"/>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Metadata chuỗi cung ứng nội dung</a:t>
            </a:r>
          </a:p>
        </p:txBody>
      </p:sp>
      <p:sp>
        <p:nvSpPr>
          <p:cNvPr name="TextBox 36" id="36"/>
          <p:cNvSpPr txBox="true"/>
          <p:nvPr/>
        </p:nvSpPr>
        <p:spPr>
          <a:xfrm rot="0">
            <a:off x="10566022" y="4260653"/>
            <a:ext cx="1648304" cy="1063706"/>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Google Trends </a:t>
            </a:r>
            <a:r>
              <a:rPr lang="en-US" sz="2000">
                <a:solidFill>
                  <a:srgbClr val="00204C"/>
                </a:solidFill>
                <a:latin typeface="Roboto"/>
                <a:ea typeface="Roboto"/>
                <a:cs typeface="Roboto"/>
                <a:sym typeface="Roboto"/>
              </a:rPr>
              <a:t>(một phần)</a:t>
            </a:r>
          </a:p>
        </p:txBody>
      </p:sp>
      <p:sp>
        <p:nvSpPr>
          <p:cNvPr name="TextBox 37" id="37"/>
          <p:cNvSpPr txBox="true"/>
          <p:nvPr/>
        </p:nvSpPr>
        <p:spPr>
          <a:xfrm rot="0">
            <a:off x="7954789" y="5557263"/>
            <a:ext cx="2133330" cy="711254"/>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Đánh giá phim </a:t>
            </a:r>
            <a:r>
              <a:rPr lang="en-US" sz="2000">
                <a:solidFill>
                  <a:srgbClr val="00204C"/>
                </a:solidFill>
                <a:latin typeface="Roboto"/>
                <a:ea typeface="Roboto"/>
                <a:cs typeface="Roboto"/>
                <a:sym typeface="Roboto"/>
              </a:rPr>
              <a:t>(JSON/XML)</a:t>
            </a:r>
          </a:p>
        </p:txBody>
      </p:sp>
      <p:sp>
        <p:nvSpPr>
          <p:cNvPr name="TextBox 38" id="38"/>
          <p:cNvSpPr txBox="true"/>
          <p:nvPr/>
        </p:nvSpPr>
        <p:spPr>
          <a:xfrm rot="0">
            <a:off x="12692229" y="5381037"/>
            <a:ext cx="1983470" cy="711254"/>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 Báo cáo ngành </a:t>
            </a:r>
            <a:r>
              <a:rPr lang="en-US" sz="2000">
                <a:solidFill>
                  <a:srgbClr val="00204C"/>
                </a:solidFill>
                <a:latin typeface="Roboto"/>
                <a:ea typeface="Roboto"/>
                <a:cs typeface="Roboto"/>
                <a:sym typeface="Roboto"/>
              </a:rPr>
              <a:t>(một phần)</a:t>
            </a:r>
          </a:p>
        </p:txBody>
      </p:sp>
      <p:sp>
        <p:nvSpPr>
          <p:cNvPr name="TextBox 39" id="39"/>
          <p:cNvSpPr txBox="true"/>
          <p:nvPr/>
        </p:nvSpPr>
        <p:spPr>
          <a:xfrm rot="0">
            <a:off x="5995765" y="7500837"/>
            <a:ext cx="2344418" cy="1063706"/>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Mạng xã hội &amp; diễn đàn (text, ảnh, video)</a:t>
            </a:r>
          </a:p>
        </p:txBody>
      </p:sp>
      <p:sp>
        <p:nvSpPr>
          <p:cNvPr name="TextBox 40" id="40"/>
          <p:cNvSpPr txBox="true"/>
          <p:nvPr/>
        </p:nvSpPr>
        <p:spPr>
          <a:xfrm rot="0">
            <a:off x="10371732" y="7500837"/>
            <a:ext cx="2344418" cy="711254"/>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Diễn đàn điện ảnh (bài viết tự do)</a:t>
            </a:r>
          </a:p>
        </p:txBody>
      </p:sp>
      <p:sp>
        <p:nvSpPr>
          <p:cNvPr name="TextBox 41" id="41"/>
          <p:cNvSpPr txBox="true"/>
          <p:nvPr/>
        </p:nvSpPr>
        <p:spPr>
          <a:xfrm rot="0">
            <a:off x="14747699" y="7500837"/>
            <a:ext cx="2344418" cy="711254"/>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tài liệu nội dung, log dạng tự do</a:t>
            </a:r>
          </a:p>
        </p:txBody>
      </p:sp>
      <p:grpSp>
        <p:nvGrpSpPr>
          <p:cNvPr name="Group 42" id="42"/>
          <p:cNvGrpSpPr/>
          <p:nvPr/>
        </p:nvGrpSpPr>
        <p:grpSpPr>
          <a:xfrm rot="0">
            <a:off x="17259300" y="9621299"/>
            <a:ext cx="998671" cy="665701"/>
            <a:chOff x="0" y="0"/>
            <a:chExt cx="263024" cy="175329"/>
          </a:xfrm>
        </p:grpSpPr>
        <p:sp>
          <p:nvSpPr>
            <p:cNvPr name="Freeform 43" id="43"/>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44" id="44"/>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45" id="45"/>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48</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077020"/>
            <a:ext cx="16028112" cy="6923461"/>
          </a:xfrm>
          <a:custGeom>
            <a:avLst/>
            <a:gdLst/>
            <a:ahLst/>
            <a:cxnLst/>
            <a:rect r="r" b="b" t="t" l="l"/>
            <a:pathLst>
              <a:path h="6923461" w="16028112">
                <a:moveTo>
                  <a:pt x="0" y="0"/>
                </a:moveTo>
                <a:lnTo>
                  <a:pt x="16028112" y="0"/>
                </a:lnTo>
                <a:lnTo>
                  <a:pt x="16028112" y="6923460"/>
                </a:lnTo>
                <a:lnTo>
                  <a:pt x="0" y="6923460"/>
                </a:lnTo>
                <a:lnTo>
                  <a:pt x="0" y="0"/>
                </a:lnTo>
                <a:close/>
              </a:path>
            </a:pathLst>
          </a:custGeom>
          <a:blipFill>
            <a:blip r:embed="rId2"/>
            <a:stretch>
              <a:fillRect l="-1423" t="0" r="-1423" b="0"/>
            </a:stretch>
          </a:blipFill>
          <a:ln w="19050" cap="sq">
            <a:solidFill>
              <a:srgbClr val="000000"/>
            </a:solidFill>
            <a:prstDash val="solid"/>
            <a:miter/>
          </a:ln>
        </p:spPr>
      </p:sp>
      <p:sp>
        <p:nvSpPr>
          <p:cNvPr name="TextBox 3" id="3"/>
          <p:cNvSpPr txBox="true"/>
          <p:nvPr/>
        </p:nvSpPr>
        <p:spPr>
          <a:xfrm rot="0">
            <a:off x="4625681" y="650882"/>
            <a:ext cx="9036637" cy="679436"/>
          </a:xfrm>
          <a:prstGeom prst="rect">
            <a:avLst/>
          </a:prstGeom>
        </p:spPr>
        <p:txBody>
          <a:bodyPr anchor="t" rtlCol="false" tIns="0" lIns="0" bIns="0" rIns="0">
            <a:spAutoFit/>
          </a:bodyPr>
          <a:lstStyle/>
          <a:p>
            <a:pPr algn="ctr">
              <a:lnSpc>
                <a:spcPts val="5599"/>
              </a:lnSpc>
            </a:pPr>
            <a:r>
              <a:rPr lang="en-US" b="true" sz="3999">
                <a:solidFill>
                  <a:srgbClr val="56AAF0"/>
                </a:solidFill>
                <a:latin typeface="Source Sans Pro Bold"/>
                <a:ea typeface="Source Sans Pro Bold"/>
                <a:cs typeface="Source Sans Pro Bold"/>
                <a:sym typeface="Source Sans Pro Bold"/>
              </a:rPr>
              <a:t>VÒNG ĐỜI DỮ LIỆU TẠI NETFLIX</a:t>
            </a:r>
          </a:p>
        </p:txBody>
      </p:sp>
      <p:sp>
        <p:nvSpPr>
          <p:cNvPr name="Freeform 4" id="4"/>
          <p:cNvSpPr/>
          <p:nvPr/>
        </p:nvSpPr>
        <p:spPr>
          <a:xfrm flipH="false" flipV="false" rot="0">
            <a:off x="16236440" y="-1682093"/>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588963" y="1194821"/>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05091" y="9258300"/>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17234" y="-987457"/>
            <a:ext cx="1845934" cy="1845934"/>
          </a:xfrm>
          <a:custGeom>
            <a:avLst/>
            <a:gdLst/>
            <a:ahLst/>
            <a:cxnLst/>
            <a:rect r="r" b="b" t="t" l="l"/>
            <a:pathLst>
              <a:path h="1845934" w="1845934">
                <a:moveTo>
                  <a:pt x="0" y="0"/>
                </a:moveTo>
                <a:lnTo>
                  <a:pt x="1845934" y="0"/>
                </a:lnTo>
                <a:lnTo>
                  <a:pt x="1845934" y="1845934"/>
                </a:lnTo>
                <a:lnTo>
                  <a:pt x="0" y="18459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662319" y="9639523"/>
            <a:ext cx="647477" cy="647477"/>
          </a:xfrm>
          <a:custGeom>
            <a:avLst/>
            <a:gdLst/>
            <a:ahLst/>
            <a:cxnLst/>
            <a:rect r="r" b="b" t="t" l="l"/>
            <a:pathLst>
              <a:path h="647477" w="647477">
                <a:moveTo>
                  <a:pt x="0" y="0"/>
                </a:moveTo>
                <a:lnTo>
                  <a:pt x="647476" y="0"/>
                </a:lnTo>
                <a:lnTo>
                  <a:pt x="647476" y="647477"/>
                </a:lnTo>
                <a:lnTo>
                  <a:pt x="0" y="6474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17259300" y="9621299"/>
            <a:ext cx="998671" cy="665701"/>
            <a:chOff x="0" y="0"/>
            <a:chExt cx="263024" cy="175329"/>
          </a:xfrm>
        </p:grpSpPr>
        <p:sp>
          <p:nvSpPr>
            <p:cNvPr name="Freeform 10" id="10"/>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11" id="11"/>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49</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076565" y="1028700"/>
            <a:ext cx="1025128" cy="1025128"/>
          </a:xfrm>
          <a:custGeom>
            <a:avLst/>
            <a:gdLst/>
            <a:ahLst/>
            <a:cxnLst/>
            <a:rect r="r" b="b" t="t" l="l"/>
            <a:pathLst>
              <a:path h="1025128" w="1025128">
                <a:moveTo>
                  <a:pt x="0" y="0"/>
                </a:moveTo>
                <a:lnTo>
                  <a:pt x="1025128" y="0"/>
                </a:lnTo>
                <a:lnTo>
                  <a:pt x="1025128" y="1025128"/>
                </a:lnTo>
                <a:lnTo>
                  <a:pt x="0" y="1025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6883" y="377852"/>
            <a:ext cx="8092094" cy="1186829"/>
          </a:xfrm>
          <a:prstGeom prst="rect">
            <a:avLst/>
          </a:prstGeom>
        </p:spPr>
        <p:txBody>
          <a:bodyPr anchor="t" rtlCol="false" tIns="0" lIns="0" bIns="0" rIns="0">
            <a:spAutoFit/>
          </a:bodyPr>
          <a:lstStyle/>
          <a:p>
            <a:pPr algn="l">
              <a:lnSpc>
                <a:spcPts val="8730"/>
              </a:lnSpc>
            </a:pPr>
            <a:r>
              <a:rPr lang="en-US" sz="9000" b="true">
                <a:solidFill>
                  <a:srgbClr val="000000"/>
                </a:solidFill>
                <a:latin typeface="Roboto Bold"/>
                <a:ea typeface="Roboto Bold"/>
                <a:cs typeface="Roboto Bold"/>
                <a:sym typeface="Roboto Bold"/>
              </a:rPr>
              <a:t>Giới thiệu</a:t>
            </a:r>
          </a:p>
        </p:txBody>
      </p:sp>
      <p:sp>
        <p:nvSpPr>
          <p:cNvPr name="Freeform 4" id="4"/>
          <p:cNvSpPr/>
          <p:nvPr/>
        </p:nvSpPr>
        <p:spPr>
          <a:xfrm flipH="false" flipV="false" rot="0">
            <a:off x="1028700" y="1565932"/>
            <a:ext cx="10874252" cy="6623408"/>
          </a:xfrm>
          <a:custGeom>
            <a:avLst/>
            <a:gdLst/>
            <a:ahLst/>
            <a:cxnLst/>
            <a:rect r="r" b="b" t="t" l="l"/>
            <a:pathLst>
              <a:path h="6623408" w="10874252">
                <a:moveTo>
                  <a:pt x="0" y="0"/>
                </a:moveTo>
                <a:lnTo>
                  <a:pt x="10874252" y="0"/>
                </a:lnTo>
                <a:lnTo>
                  <a:pt x="10874252" y="6623408"/>
                </a:lnTo>
                <a:lnTo>
                  <a:pt x="0" y="66234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7259300" y="9621299"/>
            <a:ext cx="998671" cy="665701"/>
            <a:chOff x="0" y="0"/>
            <a:chExt cx="263024" cy="175329"/>
          </a:xfrm>
        </p:grpSpPr>
        <p:sp>
          <p:nvSpPr>
            <p:cNvPr name="Freeform 6" id="6"/>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7" id="7"/>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2525272" y="8188081"/>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6646152" y="9057374"/>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9867326" y="-327229"/>
            <a:ext cx="1025128" cy="1025128"/>
          </a:xfrm>
          <a:custGeom>
            <a:avLst/>
            <a:gdLst/>
            <a:ahLst/>
            <a:cxnLst/>
            <a:rect r="r" b="b" t="t" l="l"/>
            <a:pathLst>
              <a:path h="1025128" w="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7232843" y="6591458"/>
            <a:ext cx="1025128" cy="1025128"/>
          </a:xfrm>
          <a:custGeom>
            <a:avLst/>
            <a:gdLst/>
            <a:ahLst/>
            <a:cxnLst/>
            <a:rect r="r" b="b" t="t" l="l"/>
            <a:pathLst>
              <a:path h="1025128" w="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2534810" y="5519282"/>
            <a:ext cx="5320439" cy="3538092"/>
          </a:xfrm>
          <a:custGeom>
            <a:avLst/>
            <a:gdLst/>
            <a:ahLst/>
            <a:cxnLst/>
            <a:rect r="r" b="b" t="t" l="l"/>
            <a:pathLst>
              <a:path h="3538092" w="5320439">
                <a:moveTo>
                  <a:pt x="0" y="0"/>
                </a:moveTo>
                <a:lnTo>
                  <a:pt x="5320439" y="0"/>
                </a:lnTo>
                <a:lnTo>
                  <a:pt x="5320439" y="3538092"/>
                </a:lnTo>
                <a:lnTo>
                  <a:pt x="0" y="3538092"/>
                </a:lnTo>
                <a:lnTo>
                  <a:pt x="0" y="0"/>
                </a:lnTo>
                <a:close/>
              </a:path>
            </a:pathLst>
          </a:custGeom>
          <a:blipFill>
            <a:blip r:embed="rId6"/>
            <a:stretch>
              <a:fillRect l="0" t="0" r="0" b="0"/>
            </a:stretch>
          </a:blipFill>
        </p:spPr>
      </p:sp>
      <p:sp>
        <p:nvSpPr>
          <p:cNvPr name="Freeform 13" id="13"/>
          <p:cNvSpPr/>
          <p:nvPr/>
        </p:nvSpPr>
        <p:spPr>
          <a:xfrm flipH="false" flipV="false" rot="0">
            <a:off x="17044268" y="539552"/>
            <a:ext cx="1025128" cy="1025128"/>
          </a:xfrm>
          <a:custGeom>
            <a:avLst/>
            <a:gdLst/>
            <a:ahLst/>
            <a:cxnLst/>
            <a:rect r="r" b="b" t="t" l="l"/>
            <a:pathLst>
              <a:path h="1025128" w="1025128">
                <a:moveTo>
                  <a:pt x="0" y="0"/>
                </a:moveTo>
                <a:lnTo>
                  <a:pt x="1025127" y="0"/>
                </a:lnTo>
                <a:lnTo>
                  <a:pt x="1025127" y="1025128"/>
                </a:lnTo>
                <a:lnTo>
                  <a:pt x="0" y="1025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438197" y="1028700"/>
            <a:ext cx="5320439" cy="3558043"/>
          </a:xfrm>
          <a:custGeom>
            <a:avLst/>
            <a:gdLst/>
            <a:ahLst/>
            <a:cxnLst/>
            <a:rect r="r" b="b" t="t" l="l"/>
            <a:pathLst>
              <a:path h="3558043" w="5320439">
                <a:moveTo>
                  <a:pt x="0" y="0"/>
                </a:moveTo>
                <a:lnTo>
                  <a:pt x="5320438" y="0"/>
                </a:lnTo>
                <a:lnTo>
                  <a:pt x="5320438" y="3558043"/>
                </a:lnTo>
                <a:lnTo>
                  <a:pt x="0" y="3558043"/>
                </a:lnTo>
                <a:lnTo>
                  <a:pt x="0" y="0"/>
                </a:lnTo>
                <a:close/>
              </a:path>
            </a:pathLst>
          </a:custGeom>
          <a:blipFill>
            <a:blip r:embed="rId7"/>
            <a:stretch>
              <a:fillRect l="0" t="0" r="0" b="0"/>
            </a:stretch>
          </a:blipFill>
        </p:spPr>
      </p:sp>
      <p:sp>
        <p:nvSpPr>
          <p:cNvPr name="TextBox 15" id="15"/>
          <p:cNvSpPr txBox="true"/>
          <p:nvPr/>
        </p:nvSpPr>
        <p:spPr>
          <a:xfrm rot="0">
            <a:off x="1420040" y="2825385"/>
            <a:ext cx="10276656" cy="4452841"/>
          </a:xfrm>
          <a:prstGeom prst="rect">
            <a:avLst/>
          </a:prstGeom>
        </p:spPr>
        <p:txBody>
          <a:bodyPr anchor="t" rtlCol="false" tIns="0" lIns="0" bIns="0" rIns="0">
            <a:spAutoFit/>
          </a:bodyPr>
          <a:lstStyle/>
          <a:p>
            <a:pPr algn="l">
              <a:lnSpc>
                <a:spcPts val="4998"/>
              </a:lnSpc>
            </a:pPr>
            <a:r>
              <a:rPr lang="en-US" sz="3570">
                <a:solidFill>
                  <a:srgbClr val="000000"/>
                </a:solidFill>
                <a:latin typeface="Arial"/>
                <a:ea typeface="Arial"/>
                <a:cs typeface="Arial"/>
                <a:sym typeface="Arial"/>
              </a:rPr>
              <a:t>GrabFood là nền tảng đặt món ăn trực tuyến với </a:t>
            </a:r>
            <a:r>
              <a:rPr lang="en-US" sz="3570">
                <a:solidFill>
                  <a:srgbClr val="000000"/>
                </a:solidFill>
                <a:latin typeface="Arial"/>
                <a:ea typeface="Arial"/>
                <a:cs typeface="Arial"/>
                <a:sym typeface="Arial"/>
              </a:rPr>
              <a:t>hàng triệu người dùng hàng ngày. </a:t>
            </a:r>
          </a:p>
          <a:p>
            <a:pPr algn="l">
              <a:lnSpc>
                <a:spcPts val="4998"/>
              </a:lnSpc>
            </a:pPr>
            <a:r>
              <a:rPr lang="en-US" sz="3570">
                <a:solidFill>
                  <a:srgbClr val="000000"/>
                </a:solidFill>
                <a:latin typeface="Arial"/>
                <a:ea typeface="Arial"/>
                <a:cs typeface="Arial"/>
                <a:sym typeface="Arial"/>
              </a:rPr>
              <a:t>Việc tối ưu hệ thống đề xuất món ăn cá nhân hóa không chỉ giúp tăng doanh thu mà còn nâng cao trải nghiệm khách hàng. Bên cạnh đó, tình trạng người dùng từ bỏ giỏ hàng giữa chừng gây thất thoát lớn về doanh thu.</a:t>
            </a:r>
          </a:p>
        </p:txBody>
      </p:sp>
      <p:sp>
        <p:nvSpPr>
          <p:cNvPr name="TextBox 16" id="16"/>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5</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4158232" y="381223"/>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6773" y="157257"/>
            <a:ext cx="6094779" cy="587232"/>
            <a:chOff x="0" y="0"/>
            <a:chExt cx="8126372" cy="782975"/>
          </a:xfrm>
        </p:grpSpPr>
        <p:grpSp>
          <p:nvGrpSpPr>
            <p:cNvPr name="Group 4" id="4"/>
            <p:cNvGrpSpPr/>
            <p:nvPr/>
          </p:nvGrpSpPr>
          <p:grpSpPr>
            <a:xfrm rot="0">
              <a:off x="0" y="0"/>
              <a:ext cx="8126372" cy="782975"/>
              <a:chOff x="0" y="0"/>
              <a:chExt cx="1605209" cy="154662"/>
            </a:xfrm>
          </p:grpSpPr>
          <p:sp>
            <p:nvSpPr>
              <p:cNvPr name="Freeform 5" id="5"/>
              <p:cNvSpPr/>
              <p:nvPr/>
            </p:nvSpPr>
            <p:spPr>
              <a:xfrm flipH="false" flipV="false" rot="0">
                <a:off x="0" y="0"/>
                <a:ext cx="1605209" cy="154662"/>
              </a:xfrm>
              <a:custGeom>
                <a:avLst/>
                <a:gdLst/>
                <a:ahLst/>
                <a:cxnLst/>
                <a:rect r="r" b="b" t="t" l="l"/>
                <a:pathLst>
                  <a:path h="154662" w="1605209">
                    <a:moveTo>
                      <a:pt x="0" y="0"/>
                    </a:moveTo>
                    <a:lnTo>
                      <a:pt x="1402009" y="0"/>
                    </a:lnTo>
                    <a:lnTo>
                      <a:pt x="1605209" y="77331"/>
                    </a:lnTo>
                    <a:lnTo>
                      <a:pt x="1402009" y="154662"/>
                    </a:lnTo>
                    <a:lnTo>
                      <a:pt x="0" y="154662"/>
                    </a:lnTo>
                    <a:lnTo>
                      <a:pt x="203200" y="77331"/>
                    </a:lnTo>
                    <a:lnTo>
                      <a:pt x="0" y="0"/>
                    </a:lnTo>
                    <a:close/>
                  </a:path>
                </a:pathLst>
              </a:custGeom>
              <a:solidFill>
                <a:srgbClr val="00204C"/>
              </a:solidFill>
            </p:spPr>
          </p:sp>
          <p:sp>
            <p:nvSpPr>
              <p:cNvPr name="TextBox 6" id="6"/>
              <p:cNvSpPr txBox="true"/>
              <p:nvPr/>
            </p:nvSpPr>
            <p:spPr>
              <a:xfrm>
                <a:off x="177800" y="-38100"/>
                <a:ext cx="1351209" cy="192762"/>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725315" y="120766"/>
              <a:ext cx="6178543" cy="493819"/>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DM Sans Bold"/>
                  <a:ea typeface="DM Sans Bold"/>
                  <a:cs typeface="DM Sans Bold"/>
                  <a:sym typeface="DM Sans Bold"/>
                </a:rPr>
                <a:t>Ingestion</a:t>
              </a:r>
            </a:p>
          </p:txBody>
        </p:sp>
      </p:grpSp>
      <p:grpSp>
        <p:nvGrpSpPr>
          <p:cNvPr name="Group 8" id="8"/>
          <p:cNvGrpSpPr/>
          <p:nvPr/>
        </p:nvGrpSpPr>
        <p:grpSpPr>
          <a:xfrm rot="0">
            <a:off x="11906448" y="157257"/>
            <a:ext cx="6094779" cy="587232"/>
            <a:chOff x="0" y="0"/>
            <a:chExt cx="8126372" cy="782975"/>
          </a:xfrm>
        </p:grpSpPr>
        <p:grpSp>
          <p:nvGrpSpPr>
            <p:cNvPr name="Group 9" id="9"/>
            <p:cNvGrpSpPr/>
            <p:nvPr/>
          </p:nvGrpSpPr>
          <p:grpSpPr>
            <a:xfrm rot="0">
              <a:off x="0" y="0"/>
              <a:ext cx="8126372" cy="782975"/>
              <a:chOff x="0" y="0"/>
              <a:chExt cx="1605209" cy="154662"/>
            </a:xfrm>
          </p:grpSpPr>
          <p:sp>
            <p:nvSpPr>
              <p:cNvPr name="Freeform 10" id="10"/>
              <p:cNvSpPr/>
              <p:nvPr/>
            </p:nvSpPr>
            <p:spPr>
              <a:xfrm flipH="false" flipV="false" rot="0">
                <a:off x="0" y="0"/>
                <a:ext cx="1605209" cy="154662"/>
              </a:xfrm>
              <a:custGeom>
                <a:avLst/>
                <a:gdLst/>
                <a:ahLst/>
                <a:cxnLst/>
                <a:rect r="r" b="b" t="t" l="l"/>
                <a:pathLst>
                  <a:path h="154662" w="1605209">
                    <a:moveTo>
                      <a:pt x="0" y="0"/>
                    </a:moveTo>
                    <a:lnTo>
                      <a:pt x="1402009" y="0"/>
                    </a:lnTo>
                    <a:lnTo>
                      <a:pt x="1605209" y="77331"/>
                    </a:lnTo>
                    <a:lnTo>
                      <a:pt x="1402009" y="154662"/>
                    </a:lnTo>
                    <a:lnTo>
                      <a:pt x="0" y="154662"/>
                    </a:lnTo>
                    <a:lnTo>
                      <a:pt x="203200" y="77331"/>
                    </a:lnTo>
                    <a:lnTo>
                      <a:pt x="0" y="0"/>
                    </a:lnTo>
                    <a:close/>
                  </a:path>
                </a:pathLst>
              </a:custGeom>
              <a:solidFill>
                <a:srgbClr val="C5D2FF"/>
              </a:solidFill>
            </p:spPr>
          </p:sp>
          <p:sp>
            <p:nvSpPr>
              <p:cNvPr name="TextBox 11" id="11"/>
              <p:cNvSpPr txBox="true"/>
              <p:nvPr/>
            </p:nvSpPr>
            <p:spPr>
              <a:xfrm>
                <a:off x="177800" y="-38100"/>
                <a:ext cx="1351209" cy="192762"/>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725315" y="120766"/>
              <a:ext cx="6178543" cy="493819"/>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DM Sans Bold"/>
                  <a:ea typeface="DM Sans Bold"/>
                  <a:cs typeface="DM Sans Bold"/>
                  <a:sym typeface="DM Sans Bold"/>
                </a:rPr>
                <a:t>Serving</a:t>
              </a:r>
            </a:p>
          </p:txBody>
        </p:sp>
      </p:grpSp>
      <p:grpSp>
        <p:nvGrpSpPr>
          <p:cNvPr name="Group 13" id="13"/>
          <p:cNvGrpSpPr/>
          <p:nvPr/>
        </p:nvGrpSpPr>
        <p:grpSpPr>
          <a:xfrm rot="0">
            <a:off x="6109502" y="157257"/>
            <a:ext cx="6094779" cy="587232"/>
            <a:chOff x="0" y="0"/>
            <a:chExt cx="8126372" cy="782975"/>
          </a:xfrm>
        </p:grpSpPr>
        <p:grpSp>
          <p:nvGrpSpPr>
            <p:cNvPr name="Group 14" id="14"/>
            <p:cNvGrpSpPr/>
            <p:nvPr/>
          </p:nvGrpSpPr>
          <p:grpSpPr>
            <a:xfrm rot="0">
              <a:off x="0" y="0"/>
              <a:ext cx="8126372" cy="782975"/>
              <a:chOff x="0" y="0"/>
              <a:chExt cx="1605209" cy="154662"/>
            </a:xfrm>
          </p:grpSpPr>
          <p:sp>
            <p:nvSpPr>
              <p:cNvPr name="Freeform 15" id="15"/>
              <p:cNvSpPr/>
              <p:nvPr/>
            </p:nvSpPr>
            <p:spPr>
              <a:xfrm flipH="false" flipV="false" rot="0">
                <a:off x="0" y="0"/>
                <a:ext cx="1605209" cy="154662"/>
              </a:xfrm>
              <a:custGeom>
                <a:avLst/>
                <a:gdLst/>
                <a:ahLst/>
                <a:cxnLst/>
                <a:rect r="r" b="b" t="t" l="l"/>
                <a:pathLst>
                  <a:path h="154662" w="1605209">
                    <a:moveTo>
                      <a:pt x="0" y="0"/>
                    </a:moveTo>
                    <a:lnTo>
                      <a:pt x="1402009" y="0"/>
                    </a:lnTo>
                    <a:lnTo>
                      <a:pt x="1605209" y="77331"/>
                    </a:lnTo>
                    <a:lnTo>
                      <a:pt x="1402009" y="154662"/>
                    </a:lnTo>
                    <a:lnTo>
                      <a:pt x="0" y="154662"/>
                    </a:lnTo>
                    <a:lnTo>
                      <a:pt x="203200" y="77331"/>
                    </a:lnTo>
                    <a:lnTo>
                      <a:pt x="0" y="0"/>
                    </a:lnTo>
                    <a:close/>
                  </a:path>
                </a:pathLst>
              </a:custGeom>
              <a:solidFill>
                <a:srgbClr val="C5D2FF"/>
              </a:solidFill>
            </p:spPr>
          </p:sp>
          <p:sp>
            <p:nvSpPr>
              <p:cNvPr name="TextBox 16" id="16"/>
              <p:cNvSpPr txBox="true"/>
              <p:nvPr/>
            </p:nvSpPr>
            <p:spPr>
              <a:xfrm>
                <a:off x="177800" y="-38100"/>
                <a:ext cx="1351209" cy="19276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725315" y="120766"/>
              <a:ext cx="6178543" cy="493819"/>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DM Sans Bold"/>
                  <a:ea typeface="DM Sans Bold"/>
                  <a:cs typeface="DM Sans Bold"/>
                  <a:sym typeface="DM Sans Bold"/>
                </a:rPr>
                <a:t>Transformation</a:t>
              </a:r>
            </a:p>
          </p:txBody>
        </p:sp>
      </p:grpSp>
      <p:grpSp>
        <p:nvGrpSpPr>
          <p:cNvPr name="Group 18" id="18"/>
          <p:cNvGrpSpPr/>
          <p:nvPr/>
        </p:nvGrpSpPr>
        <p:grpSpPr>
          <a:xfrm rot="0">
            <a:off x="293219" y="1658926"/>
            <a:ext cx="4189874" cy="3270062"/>
            <a:chOff x="0" y="0"/>
            <a:chExt cx="1103506" cy="861251"/>
          </a:xfrm>
        </p:grpSpPr>
        <p:sp>
          <p:nvSpPr>
            <p:cNvPr name="Freeform 19" id="19"/>
            <p:cNvSpPr/>
            <p:nvPr/>
          </p:nvSpPr>
          <p:spPr>
            <a:xfrm flipH="false" flipV="false" rot="0">
              <a:off x="0" y="0"/>
              <a:ext cx="1103506" cy="861251"/>
            </a:xfrm>
            <a:custGeom>
              <a:avLst/>
              <a:gdLst/>
              <a:ahLst/>
              <a:cxnLst/>
              <a:rect r="r" b="b" t="t" l="l"/>
              <a:pathLst>
                <a:path h="861251" w="1103506">
                  <a:moveTo>
                    <a:pt x="94236" y="0"/>
                  </a:moveTo>
                  <a:lnTo>
                    <a:pt x="1009270" y="0"/>
                  </a:lnTo>
                  <a:cubicBezTo>
                    <a:pt x="1061315" y="0"/>
                    <a:pt x="1103506" y="42191"/>
                    <a:pt x="1103506" y="94236"/>
                  </a:cubicBezTo>
                  <a:lnTo>
                    <a:pt x="1103506" y="767015"/>
                  </a:lnTo>
                  <a:cubicBezTo>
                    <a:pt x="1103506" y="792008"/>
                    <a:pt x="1093577" y="815977"/>
                    <a:pt x="1075905" y="833650"/>
                  </a:cubicBezTo>
                  <a:cubicBezTo>
                    <a:pt x="1058232" y="851323"/>
                    <a:pt x="1034263" y="861251"/>
                    <a:pt x="1009270" y="861251"/>
                  </a:cubicBezTo>
                  <a:lnTo>
                    <a:pt x="94236" y="861251"/>
                  </a:lnTo>
                  <a:cubicBezTo>
                    <a:pt x="42191" y="861251"/>
                    <a:pt x="0" y="819060"/>
                    <a:pt x="0" y="767015"/>
                  </a:cubicBezTo>
                  <a:lnTo>
                    <a:pt x="0" y="94236"/>
                  </a:lnTo>
                  <a:cubicBezTo>
                    <a:pt x="0" y="42191"/>
                    <a:pt x="42191" y="0"/>
                    <a:pt x="94236" y="0"/>
                  </a:cubicBezTo>
                  <a:close/>
                </a:path>
              </a:pathLst>
            </a:custGeom>
            <a:solidFill>
              <a:srgbClr val="000000">
                <a:alpha val="0"/>
              </a:srgbClr>
            </a:solidFill>
            <a:ln w="28575" cap="rnd">
              <a:solidFill>
                <a:srgbClr val="DA7D6C"/>
              </a:solidFill>
              <a:prstDash val="dash"/>
              <a:round/>
            </a:ln>
          </p:spPr>
        </p:sp>
        <p:sp>
          <p:nvSpPr>
            <p:cNvPr name="TextBox 20" id="20"/>
            <p:cNvSpPr txBox="true"/>
            <p:nvPr/>
          </p:nvSpPr>
          <p:spPr>
            <a:xfrm>
              <a:off x="0" y="-47625"/>
              <a:ext cx="1103506" cy="908876"/>
            </a:xfrm>
            <a:prstGeom prst="rect">
              <a:avLst/>
            </a:prstGeom>
          </p:spPr>
          <p:txBody>
            <a:bodyPr anchor="ctr" rtlCol="false" tIns="50800" lIns="50800" bIns="50800" rIns="50800"/>
            <a:lstStyle/>
            <a:p>
              <a:pPr algn="ctr">
                <a:lnSpc>
                  <a:spcPts val="2800"/>
                </a:lnSpc>
              </a:pPr>
            </a:p>
          </p:txBody>
        </p:sp>
      </p:grpSp>
      <p:grpSp>
        <p:nvGrpSpPr>
          <p:cNvPr name="Group 21" id="21"/>
          <p:cNvGrpSpPr/>
          <p:nvPr/>
        </p:nvGrpSpPr>
        <p:grpSpPr>
          <a:xfrm rot="0">
            <a:off x="4805709" y="4928988"/>
            <a:ext cx="4189874" cy="3699085"/>
            <a:chOff x="0" y="0"/>
            <a:chExt cx="1103506" cy="974245"/>
          </a:xfrm>
        </p:grpSpPr>
        <p:sp>
          <p:nvSpPr>
            <p:cNvPr name="Freeform 22" id="22"/>
            <p:cNvSpPr/>
            <p:nvPr/>
          </p:nvSpPr>
          <p:spPr>
            <a:xfrm flipH="false" flipV="false" rot="0">
              <a:off x="0" y="0"/>
              <a:ext cx="1103506" cy="974245"/>
            </a:xfrm>
            <a:custGeom>
              <a:avLst/>
              <a:gdLst/>
              <a:ahLst/>
              <a:cxnLst/>
              <a:rect r="r" b="b" t="t" l="l"/>
              <a:pathLst>
                <a:path h="974245" w="1103506">
                  <a:moveTo>
                    <a:pt x="94236" y="0"/>
                  </a:moveTo>
                  <a:lnTo>
                    <a:pt x="1009270" y="0"/>
                  </a:lnTo>
                  <a:cubicBezTo>
                    <a:pt x="1061315" y="0"/>
                    <a:pt x="1103506" y="42191"/>
                    <a:pt x="1103506" y="94236"/>
                  </a:cubicBezTo>
                  <a:lnTo>
                    <a:pt x="1103506" y="880008"/>
                  </a:lnTo>
                  <a:cubicBezTo>
                    <a:pt x="1103506" y="932054"/>
                    <a:pt x="1061315" y="974245"/>
                    <a:pt x="1009270" y="974245"/>
                  </a:cubicBezTo>
                  <a:lnTo>
                    <a:pt x="94236" y="974245"/>
                  </a:lnTo>
                  <a:cubicBezTo>
                    <a:pt x="69243" y="974245"/>
                    <a:pt x="45274" y="964316"/>
                    <a:pt x="27601" y="946644"/>
                  </a:cubicBezTo>
                  <a:cubicBezTo>
                    <a:pt x="9928" y="928971"/>
                    <a:pt x="0" y="905001"/>
                    <a:pt x="0" y="880008"/>
                  </a:cubicBezTo>
                  <a:lnTo>
                    <a:pt x="0" y="94236"/>
                  </a:lnTo>
                  <a:cubicBezTo>
                    <a:pt x="0" y="42191"/>
                    <a:pt x="42191" y="0"/>
                    <a:pt x="94236" y="0"/>
                  </a:cubicBezTo>
                  <a:close/>
                </a:path>
              </a:pathLst>
            </a:custGeom>
            <a:solidFill>
              <a:srgbClr val="000000">
                <a:alpha val="0"/>
              </a:srgbClr>
            </a:solidFill>
            <a:ln w="28575" cap="rnd">
              <a:solidFill>
                <a:srgbClr val="D5A6BD"/>
              </a:solidFill>
              <a:prstDash val="dash"/>
              <a:round/>
            </a:ln>
          </p:spPr>
        </p:sp>
        <p:sp>
          <p:nvSpPr>
            <p:cNvPr name="TextBox 23" id="23"/>
            <p:cNvSpPr txBox="true"/>
            <p:nvPr/>
          </p:nvSpPr>
          <p:spPr>
            <a:xfrm>
              <a:off x="0" y="-47625"/>
              <a:ext cx="1103506" cy="1021870"/>
            </a:xfrm>
            <a:prstGeom prst="rect">
              <a:avLst/>
            </a:prstGeom>
          </p:spPr>
          <p:txBody>
            <a:bodyPr anchor="ctr" rtlCol="false" tIns="50800" lIns="50800" bIns="50800" rIns="50800"/>
            <a:lstStyle/>
            <a:p>
              <a:pPr algn="ctr">
                <a:lnSpc>
                  <a:spcPts val="2800"/>
                </a:lnSpc>
              </a:pPr>
            </a:p>
          </p:txBody>
        </p:sp>
      </p:grpSp>
      <p:grpSp>
        <p:nvGrpSpPr>
          <p:cNvPr name="Group 24" id="24"/>
          <p:cNvGrpSpPr/>
          <p:nvPr/>
        </p:nvGrpSpPr>
        <p:grpSpPr>
          <a:xfrm rot="0">
            <a:off x="9318199" y="1658926"/>
            <a:ext cx="4189874" cy="3270062"/>
            <a:chOff x="0" y="0"/>
            <a:chExt cx="1103506" cy="861251"/>
          </a:xfrm>
        </p:grpSpPr>
        <p:sp>
          <p:nvSpPr>
            <p:cNvPr name="Freeform 25" id="25"/>
            <p:cNvSpPr/>
            <p:nvPr/>
          </p:nvSpPr>
          <p:spPr>
            <a:xfrm flipH="false" flipV="false" rot="0">
              <a:off x="0" y="0"/>
              <a:ext cx="1103506" cy="861251"/>
            </a:xfrm>
            <a:custGeom>
              <a:avLst/>
              <a:gdLst/>
              <a:ahLst/>
              <a:cxnLst/>
              <a:rect r="r" b="b" t="t" l="l"/>
              <a:pathLst>
                <a:path h="861251" w="1103506">
                  <a:moveTo>
                    <a:pt x="94236" y="0"/>
                  </a:moveTo>
                  <a:lnTo>
                    <a:pt x="1009270" y="0"/>
                  </a:lnTo>
                  <a:cubicBezTo>
                    <a:pt x="1061315" y="0"/>
                    <a:pt x="1103506" y="42191"/>
                    <a:pt x="1103506" y="94236"/>
                  </a:cubicBezTo>
                  <a:lnTo>
                    <a:pt x="1103506" y="767015"/>
                  </a:lnTo>
                  <a:cubicBezTo>
                    <a:pt x="1103506" y="792008"/>
                    <a:pt x="1093577" y="815977"/>
                    <a:pt x="1075905" y="833650"/>
                  </a:cubicBezTo>
                  <a:cubicBezTo>
                    <a:pt x="1058232" y="851323"/>
                    <a:pt x="1034263" y="861251"/>
                    <a:pt x="1009270" y="861251"/>
                  </a:cubicBezTo>
                  <a:lnTo>
                    <a:pt x="94236" y="861251"/>
                  </a:lnTo>
                  <a:cubicBezTo>
                    <a:pt x="42191" y="861251"/>
                    <a:pt x="0" y="819060"/>
                    <a:pt x="0" y="767015"/>
                  </a:cubicBezTo>
                  <a:lnTo>
                    <a:pt x="0" y="94236"/>
                  </a:lnTo>
                  <a:cubicBezTo>
                    <a:pt x="0" y="42191"/>
                    <a:pt x="42191" y="0"/>
                    <a:pt x="94236" y="0"/>
                  </a:cubicBezTo>
                  <a:close/>
                </a:path>
              </a:pathLst>
            </a:custGeom>
            <a:solidFill>
              <a:srgbClr val="000000">
                <a:alpha val="0"/>
              </a:srgbClr>
            </a:solidFill>
            <a:ln w="28575" cap="rnd">
              <a:solidFill>
                <a:srgbClr val="3B8061"/>
              </a:solidFill>
              <a:prstDash val="dash"/>
              <a:round/>
            </a:ln>
          </p:spPr>
        </p:sp>
        <p:sp>
          <p:nvSpPr>
            <p:cNvPr name="TextBox 26" id="26"/>
            <p:cNvSpPr txBox="true"/>
            <p:nvPr/>
          </p:nvSpPr>
          <p:spPr>
            <a:xfrm>
              <a:off x="0" y="-47625"/>
              <a:ext cx="1103506" cy="908876"/>
            </a:xfrm>
            <a:prstGeom prst="rect">
              <a:avLst/>
            </a:prstGeom>
          </p:spPr>
          <p:txBody>
            <a:bodyPr anchor="ctr" rtlCol="false" tIns="50800" lIns="50800" bIns="50800" rIns="50800"/>
            <a:lstStyle/>
            <a:p>
              <a:pPr algn="ctr">
                <a:lnSpc>
                  <a:spcPts val="2800"/>
                </a:lnSpc>
              </a:pPr>
            </a:p>
          </p:txBody>
        </p:sp>
      </p:grpSp>
      <p:grpSp>
        <p:nvGrpSpPr>
          <p:cNvPr name="Group 27" id="27"/>
          <p:cNvGrpSpPr/>
          <p:nvPr/>
        </p:nvGrpSpPr>
        <p:grpSpPr>
          <a:xfrm rot="0">
            <a:off x="13830690" y="4928988"/>
            <a:ext cx="4189874" cy="3699085"/>
            <a:chOff x="0" y="0"/>
            <a:chExt cx="1103506" cy="974245"/>
          </a:xfrm>
        </p:grpSpPr>
        <p:sp>
          <p:nvSpPr>
            <p:cNvPr name="Freeform 28" id="28"/>
            <p:cNvSpPr/>
            <p:nvPr/>
          </p:nvSpPr>
          <p:spPr>
            <a:xfrm flipH="false" flipV="false" rot="0">
              <a:off x="0" y="0"/>
              <a:ext cx="1103506" cy="974245"/>
            </a:xfrm>
            <a:custGeom>
              <a:avLst/>
              <a:gdLst/>
              <a:ahLst/>
              <a:cxnLst/>
              <a:rect r="r" b="b" t="t" l="l"/>
              <a:pathLst>
                <a:path h="974245" w="1103506">
                  <a:moveTo>
                    <a:pt x="94236" y="0"/>
                  </a:moveTo>
                  <a:lnTo>
                    <a:pt x="1009270" y="0"/>
                  </a:lnTo>
                  <a:cubicBezTo>
                    <a:pt x="1061315" y="0"/>
                    <a:pt x="1103506" y="42191"/>
                    <a:pt x="1103506" y="94236"/>
                  </a:cubicBezTo>
                  <a:lnTo>
                    <a:pt x="1103506" y="880008"/>
                  </a:lnTo>
                  <a:cubicBezTo>
                    <a:pt x="1103506" y="932054"/>
                    <a:pt x="1061315" y="974245"/>
                    <a:pt x="1009270" y="974245"/>
                  </a:cubicBezTo>
                  <a:lnTo>
                    <a:pt x="94236" y="974245"/>
                  </a:lnTo>
                  <a:cubicBezTo>
                    <a:pt x="69243" y="974245"/>
                    <a:pt x="45274" y="964316"/>
                    <a:pt x="27601" y="946644"/>
                  </a:cubicBezTo>
                  <a:cubicBezTo>
                    <a:pt x="9928" y="928971"/>
                    <a:pt x="0" y="905001"/>
                    <a:pt x="0" y="880008"/>
                  </a:cubicBezTo>
                  <a:lnTo>
                    <a:pt x="0" y="94236"/>
                  </a:lnTo>
                  <a:cubicBezTo>
                    <a:pt x="0" y="42191"/>
                    <a:pt x="42191" y="0"/>
                    <a:pt x="94236" y="0"/>
                  </a:cubicBezTo>
                  <a:close/>
                </a:path>
              </a:pathLst>
            </a:custGeom>
            <a:solidFill>
              <a:srgbClr val="000000">
                <a:alpha val="0"/>
              </a:srgbClr>
            </a:solidFill>
            <a:ln w="28575" cap="rnd">
              <a:solidFill>
                <a:srgbClr val="004095"/>
              </a:solidFill>
              <a:prstDash val="dash"/>
              <a:round/>
            </a:ln>
          </p:spPr>
        </p:sp>
        <p:sp>
          <p:nvSpPr>
            <p:cNvPr name="TextBox 29" id="29"/>
            <p:cNvSpPr txBox="true"/>
            <p:nvPr/>
          </p:nvSpPr>
          <p:spPr>
            <a:xfrm>
              <a:off x="0" y="-47625"/>
              <a:ext cx="1103506" cy="1021870"/>
            </a:xfrm>
            <a:prstGeom prst="rect">
              <a:avLst/>
            </a:prstGeom>
          </p:spPr>
          <p:txBody>
            <a:bodyPr anchor="ctr" rtlCol="false" tIns="50800" lIns="50800" bIns="50800" rIns="50800"/>
            <a:lstStyle/>
            <a:p>
              <a:pPr algn="ctr">
                <a:lnSpc>
                  <a:spcPts val="2800"/>
                </a:lnSpc>
              </a:pPr>
            </a:p>
          </p:txBody>
        </p:sp>
      </p:grpSp>
      <p:sp>
        <p:nvSpPr>
          <p:cNvPr name="TextBox 30" id="30"/>
          <p:cNvSpPr txBox="true"/>
          <p:nvPr/>
        </p:nvSpPr>
        <p:spPr>
          <a:xfrm rot="0">
            <a:off x="1931922" y="5057775"/>
            <a:ext cx="911637" cy="844524"/>
          </a:xfrm>
          <a:prstGeom prst="rect">
            <a:avLst/>
          </a:prstGeom>
        </p:spPr>
        <p:txBody>
          <a:bodyPr anchor="t" rtlCol="false" tIns="0" lIns="0" bIns="0" rIns="0">
            <a:spAutoFit/>
          </a:bodyPr>
          <a:lstStyle/>
          <a:p>
            <a:pPr algn="ctr">
              <a:lnSpc>
                <a:spcPts val="6999"/>
              </a:lnSpc>
            </a:pPr>
            <a:r>
              <a:rPr lang="en-US" b="true" sz="4999">
                <a:solidFill>
                  <a:srgbClr val="56AAF0"/>
                </a:solidFill>
                <a:latin typeface="Source Sans Pro Bold"/>
                <a:ea typeface="Source Sans Pro Bold"/>
                <a:cs typeface="Source Sans Pro Bold"/>
                <a:sym typeface="Source Sans Pro Bold"/>
              </a:rPr>
              <a:t>01</a:t>
            </a:r>
          </a:p>
        </p:txBody>
      </p:sp>
      <p:sp>
        <p:nvSpPr>
          <p:cNvPr name="TextBox 31" id="31"/>
          <p:cNvSpPr txBox="true"/>
          <p:nvPr/>
        </p:nvSpPr>
        <p:spPr>
          <a:xfrm rot="0">
            <a:off x="6441605" y="3871084"/>
            <a:ext cx="911637" cy="844524"/>
          </a:xfrm>
          <a:prstGeom prst="rect">
            <a:avLst/>
          </a:prstGeom>
        </p:spPr>
        <p:txBody>
          <a:bodyPr anchor="t" rtlCol="false" tIns="0" lIns="0" bIns="0" rIns="0">
            <a:spAutoFit/>
          </a:bodyPr>
          <a:lstStyle/>
          <a:p>
            <a:pPr algn="ctr">
              <a:lnSpc>
                <a:spcPts val="6999"/>
              </a:lnSpc>
            </a:pPr>
            <a:r>
              <a:rPr lang="en-US" b="true" sz="4999">
                <a:solidFill>
                  <a:srgbClr val="56AAF0"/>
                </a:solidFill>
                <a:latin typeface="Source Sans Pro Bold"/>
                <a:ea typeface="Source Sans Pro Bold"/>
                <a:cs typeface="Source Sans Pro Bold"/>
                <a:sym typeface="Source Sans Pro Bold"/>
              </a:rPr>
              <a:t>02</a:t>
            </a:r>
          </a:p>
        </p:txBody>
      </p:sp>
      <p:sp>
        <p:nvSpPr>
          <p:cNvPr name="TextBox 32" id="32"/>
          <p:cNvSpPr txBox="true"/>
          <p:nvPr/>
        </p:nvSpPr>
        <p:spPr>
          <a:xfrm rot="0">
            <a:off x="10957318" y="5070093"/>
            <a:ext cx="911637" cy="844524"/>
          </a:xfrm>
          <a:prstGeom prst="rect">
            <a:avLst/>
          </a:prstGeom>
        </p:spPr>
        <p:txBody>
          <a:bodyPr anchor="t" rtlCol="false" tIns="0" lIns="0" bIns="0" rIns="0">
            <a:spAutoFit/>
          </a:bodyPr>
          <a:lstStyle/>
          <a:p>
            <a:pPr algn="ctr">
              <a:lnSpc>
                <a:spcPts val="6999"/>
              </a:lnSpc>
            </a:pPr>
            <a:r>
              <a:rPr lang="en-US" b="true" sz="4999">
                <a:solidFill>
                  <a:srgbClr val="56AAF0"/>
                </a:solidFill>
                <a:latin typeface="Source Sans Pro Bold"/>
                <a:ea typeface="Source Sans Pro Bold"/>
                <a:cs typeface="Source Sans Pro Bold"/>
                <a:sym typeface="Source Sans Pro Bold"/>
              </a:rPr>
              <a:t>03</a:t>
            </a:r>
          </a:p>
        </p:txBody>
      </p:sp>
      <p:sp>
        <p:nvSpPr>
          <p:cNvPr name="TextBox 33" id="33"/>
          <p:cNvSpPr txBox="true"/>
          <p:nvPr/>
        </p:nvSpPr>
        <p:spPr>
          <a:xfrm rot="0">
            <a:off x="15456883" y="3871084"/>
            <a:ext cx="911637" cy="844524"/>
          </a:xfrm>
          <a:prstGeom prst="rect">
            <a:avLst/>
          </a:prstGeom>
        </p:spPr>
        <p:txBody>
          <a:bodyPr anchor="t" rtlCol="false" tIns="0" lIns="0" bIns="0" rIns="0">
            <a:spAutoFit/>
          </a:bodyPr>
          <a:lstStyle/>
          <a:p>
            <a:pPr algn="ctr">
              <a:lnSpc>
                <a:spcPts val="6999"/>
              </a:lnSpc>
            </a:pPr>
            <a:r>
              <a:rPr lang="en-US" b="true" sz="4999">
                <a:solidFill>
                  <a:srgbClr val="56AAF0"/>
                </a:solidFill>
                <a:latin typeface="Source Sans Pro Bold"/>
                <a:ea typeface="Source Sans Pro Bold"/>
                <a:cs typeface="Source Sans Pro Bold"/>
                <a:sym typeface="Source Sans Pro Bold"/>
              </a:rPr>
              <a:t>04</a:t>
            </a:r>
          </a:p>
        </p:txBody>
      </p:sp>
      <p:sp>
        <p:nvSpPr>
          <p:cNvPr name="Freeform 34" id="34"/>
          <p:cNvSpPr/>
          <p:nvPr/>
        </p:nvSpPr>
        <p:spPr>
          <a:xfrm flipH="false" flipV="false" rot="0">
            <a:off x="16788327" y="858477"/>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5" id="35"/>
          <p:cNvSpPr/>
          <p:nvPr/>
        </p:nvSpPr>
        <p:spPr>
          <a:xfrm flipH="false" flipV="false" rot="0">
            <a:off x="15588963" y="1194821"/>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6" id="36"/>
          <p:cNvSpPr/>
          <p:nvPr/>
        </p:nvSpPr>
        <p:spPr>
          <a:xfrm flipH="false" flipV="false" rot="0">
            <a:off x="-113110" y="8441066"/>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7" id="37"/>
          <p:cNvSpPr/>
          <p:nvPr/>
        </p:nvSpPr>
        <p:spPr>
          <a:xfrm flipH="false" flipV="false" rot="0">
            <a:off x="-1036077" y="5843388"/>
            <a:ext cx="1845934" cy="1845934"/>
          </a:xfrm>
          <a:custGeom>
            <a:avLst/>
            <a:gdLst/>
            <a:ahLst/>
            <a:cxnLst/>
            <a:rect r="r" b="b" t="t" l="l"/>
            <a:pathLst>
              <a:path h="1845934" w="1845934">
                <a:moveTo>
                  <a:pt x="0" y="0"/>
                </a:moveTo>
                <a:lnTo>
                  <a:pt x="1845934" y="0"/>
                </a:lnTo>
                <a:lnTo>
                  <a:pt x="1845934" y="1845934"/>
                </a:lnTo>
                <a:lnTo>
                  <a:pt x="0" y="1845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8" id="38"/>
          <p:cNvSpPr/>
          <p:nvPr/>
        </p:nvSpPr>
        <p:spPr>
          <a:xfrm flipH="false" flipV="false" rot="0">
            <a:off x="13662319" y="9639523"/>
            <a:ext cx="647477" cy="647477"/>
          </a:xfrm>
          <a:custGeom>
            <a:avLst/>
            <a:gdLst/>
            <a:ahLst/>
            <a:cxnLst/>
            <a:rect r="r" b="b" t="t" l="l"/>
            <a:pathLst>
              <a:path h="647477" w="647477">
                <a:moveTo>
                  <a:pt x="0" y="0"/>
                </a:moveTo>
                <a:lnTo>
                  <a:pt x="647476" y="0"/>
                </a:lnTo>
                <a:lnTo>
                  <a:pt x="647476" y="647477"/>
                </a:lnTo>
                <a:lnTo>
                  <a:pt x="0" y="6474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9" id="39"/>
          <p:cNvSpPr txBox="true"/>
          <p:nvPr/>
        </p:nvSpPr>
        <p:spPr>
          <a:xfrm rot="0">
            <a:off x="488337" y="2332527"/>
            <a:ext cx="3799637" cy="1865710"/>
          </a:xfrm>
          <a:prstGeom prst="rect">
            <a:avLst/>
          </a:prstGeom>
        </p:spPr>
        <p:txBody>
          <a:bodyPr anchor="t" rtlCol="false" tIns="0" lIns="0" bIns="0" rIns="0">
            <a:spAutoFit/>
          </a:bodyPr>
          <a:lstStyle/>
          <a:p>
            <a:pPr algn="ctr">
              <a:lnSpc>
                <a:spcPts val="3640"/>
              </a:lnSpc>
            </a:pPr>
            <a:r>
              <a:rPr lang="en-US" sz="2600" b="true">
                <a:solidFill>
                  <a:srgbClr val="00204C"/>
                </a:solidFill>
                <a:latin typeface="Roboto Bold"/>
                <a:ea typeface="Roboto Bold"/>
                <a:cs typeface="Roboto Bold"/>
                <a:sym typeface="Roboto Bold"/>
              </a:rPr>
              <a:t>Sự kiện người dùng</a:t>
            </a:r>
          </a:p>
          <a:p>
            <a:pPr algn="l">
              <a:lnSpc>
                <a:spcPts val="2800"/>
              </a:lnSpc>
              <a:spcBef>
                <a:spcPct val="0"/>
              </a:spcBef>
            </a:pPr>
            <a:r>
              <a:rPr lang="en-US" sz="2000">
                <a:solidFill>
                  <a:srgbClr val="00204C"/>
                </a:solidFill>
                <a:latin typeface="Roboto"/>
                <a:ea typeface="Roboto"/>
                <a:cs typeface="Roboto"/>
                <a:sym typeface="Roboto"/>
              </a:rPr>
              <a:t>Các hành vi như play, pause, tìm kiếm, đăng nhập được gửi từ client đến backend thông qua API (REST hoặc GraphQL)</a:t>
            </a:r>
          </a:p>
        </p:txBody>
      </p:sp>
      <p:sp>
        <p:nvSpPr>
          <p:cNvPr name="TextBox 40" id="40"/>
          <p:cNvSpPr txBox="true"/>
          <p:nvPr/>
        </p:nvSpPr>
        <p:spPr>
          <a:xfrm rot="0">
            <a:off x="4997605" y="5628699"/>
            <a:ext cx="3799637" cy="2218162"/>
          </a:xfrm>
          <a:prstGeom prst="rect">
            <a:avLst/>
          </a:prstGeom>
        </p:spPr>
        <p:txBody>
          <a:bodyPr anchor="t" rtlCol="false" tIns="0" lIns="0" bIns="0" rIns="0">
            <a:spAutoFit/>
          </a:bodyPr>
          <a:lstStyle/>
          <a:p>
            <a:pPr algn="ctr">
              <a:lnSpc>
                <a:spcPts val="3640"/>
              </a:lnSpc>
            </a:pPr>
            <a:r>
              <a:rPr lang="en-US" sz="2600" b="true">
                <a:solidFill>
                  <a:srgbClr val="00204C"/>
                </a:solidFill>
                <a:latin typeface="Roboto Bold"/>
                <a:ea typeface="Roboto Bold"/>
                <a:cs typeface="Roboto Bold"/>
                <a:sym typeface="Roboto Bold"/>
              </a:rPr>
              <a:t>Microservices</a:t>
            </a:r>
          </a:p>
          <a:p>
            <a:pPr algn="l">
              <a:lnSpc>
                <a:spcPts val="2800"/>
              </a:lnSpc>
              <a:spcBef>
                <a:spcPct val="0"/>
              </a:spcBef>
            </a:pPr>
            <a:r>
              <a:rPr lang="en-US" sz="2000">
                <a:solidFill>
                  <a:srgbClr val="00204C"/>
                </a:solidFill>
                <a:latin typeface="Roboto"/>
                <a:ea typeface="Roboto"/>
                <a:cs typeface="Roboto"/>
                <a:sym typeface="Roboto"/>
              </a:rPr>
              <a:t>Mỗi microservice có thể phát sinh sự kiện và gửi vào Kafka thông qua thư viện producer nội bộ hoặc endpoint REST của Keystone Pipeline</a:t>
            </a:r>
          </a:p>
        </p:txBody>
      </p:sp>
      <p:sp>
        <p:nvSpPr>
          <p:cNvPr name="TextBox 41" id="41"/>
          <p:cNvSpPr txBox="true"/>
          <p:nvPr/>
        </p:nvSpPr>
        <p:spPr>
          <a:xfrm rot="0">
            <a:off x="9513318" y="2332527"/>
            <a:ext cx="3799637" cy="1865710"/>
          </a:xfrm>
          <a:prstGeom prst="rect">
            <a:avLst/>
          </a:prstGeom>
        </p:spPr>
        <p:txBody>
          <a:bodyPr anchor="t" rtlCol="false" tIns="0" lIns="0" bIns="0" rIns="0">
            <a:spAutoFit/>
          </a:bodyPr>
          <a:lstStyle/>
          <a:p>
            <a:pPr algn="ctr">
              <a:lnSpc>
                <a:spcPts val="3640"/>
              </a:lnSpc>
            </a:pPr>
            <a:r>
              <a:rPr lang="en-US" sz="2600" b="true">
                <a:solidFill>
                  <a:srgbClr val="00204C"/>
                </a:solidFill>
                <a:latin typeface="Roboto Bold"/>
                <a:ea typeface="Roboto Bold"/>
                <a:cs typeface="Roboto Bold"/>
                <a:sym typeface="Roboto Bold"/>
              </a:rPr>
              <a:t>Fronting Kafka</a:t>
            </a:r>
          </a:p>
          <a:p>
            <a:pPr algn="l">
              <a:lnSpc>
                <a:spcPts val="2800"/>
              </a:lnSpc>
              <a:spcBef>
                <a:spcPct val="0"/>
              </a:spcBef>
            </a:pPr>
            <a:r>
              <a:rPr lang="en-US" sz="2000">
                <a:solidFill>
                  <a:srgbClr val="00204C"/>
                </a:solidFill>
                <a:latin typeface="Roboto"/>
                <a:ea typeface="Roboto"/>
                <a:cs typeface="Roboto"/>
                <a:sym typeface="Roboto"/>
              </a:rPr>
              <a:t>Cụ</a:t>
            </a:r>
            <a:r>
              <a:rPr lang="en-US" sz="2000">
                <a:solidFill>
                  <a:srgbClr val="00204C"/>
                </a:solidFill>
                <a:latin typeface="Roboto"/>
                <a:ea typeface="Roboto"/>
                <a:cs typeface="Roboto"/>
                <a:sym typeface="Roboto"/>
              </a:rPr>
              <a:t>m Kafka đầu tiên nhận dữ liệu từ producers, đóng vai trò như bộ đệm trung gian, điều tiết cho các hệ thống downstream</a:t>
            </a:r>
          </a:p>
        </p:txBody>
      </p:sp>
      <p:sp>
        <p:nvSpPr>
          <p:cNvPr name="TextBox 42" id="42"/>
          <p:cNvSpPr txBox="true"/>
          <p:nvPr/>
        </p:nvSpPr>
        <p:spPr>
          <a:xfrm rot="0">
            <a:off x="14025808" y="5804925"/>
            <a:ext cx="3799637" cy="1865710"/>
          </a:xfrm>
          <a:prstGeom prst="rect">
            <a:avLst/>
          </a:prstGeom>
        </p:spPr>
        <p:txBody>
          <a:bodyPr anchor="t" rtlCol="false" tIns="0" lIns="0" bIns="0" rIns="0">
            <a:spAutoFit/>
          </a:bodyPr>
          <a:lstStyle/>
          <a:p>
            <a:pPr algn="ctr">
              <a:lnSpc>
                <a:spcPts val="3640"/>
              </a:lnSpc>
            </a:pPr>
            <a:r>
              <a:rPr lang="en-US" sz="2600" b="true">
                <a:solidFill>
                  <a:srgbClr val="00204C"/>
                </a:solidFill>
                <a:latin typeface="Roboto Bold"/>
                <a:ea typeface="Roboto Bold"/>
                <a:cs typeface="Roboto Bold"/>
                <a:sym typeface="Roboto Bold"/>
              </a:rPr>
              <a:t>Consumer Kafka</a:t>
            </a:r>
          </a:p>
          <a:p>
            <a:pPr algn="l">
              <a:lnSpc>
                <a:spcPts val="2800"/>
              </a:lnSpc>
              <a:spcBef>
                <a:spcPct val="0"/>
              </a:spcBef>
            </a:pPr>
            <a:r>
              <a:rPr lang="en-US" sz="2000">
                <a:solidFill>
                  <a:srgbClr val="00204C"/>
                </a:solidFill>
                <a:latin typeface="Roboto"/>
                <a:ea typeface="Roboto"/>
                <a:cs typeface="Roboto"/>
                <a:sym typeface="Roboto"/>
              </a:rPr>
              <a:t> Dữ liệu từ Fronting Kafka được định tuyến đến các cụm Kafka tiêu thụ phục vụ cho các hệ thống xử lý thời gian thực và batch</a:t>
            </a:r>
          </a:p>
        </p:txBody>
      </p:sp>
      <p:grpSp>
        <p:nvGrpSpPr>
          <p:cNvPr name="Group 43" id="43"/>
          <p:cNvGrpSpPr/>
          <p:nvPr/>
        </p:nvGrpSpPr>
        <p:grpSpPr>
          <a:xfrm rot="0">
            <a:off x="17259300" y="9621299"/>
            <a:ext cx="998671" cy="665701"/>
            <a:chOff x="0" y="0"/>
            <a:chExt cx="263024" cy="175329"/>
          </a:xfrm>
        </p:grpSpPr>
        <p:sp>
          <p:nvSpPr>
            <p:cNvPr name="Freeform 44" id="44"/>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45" id="45"/>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46" id="46"/>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50</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4158232" y="381223"/>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286773" y="157257"/>
            <a:ext cx="6094779" cy="587245"/>
            <a:chOff x="0" y="0"/>
            <a:chExt cx="8126372" cy="782993"/>
          </a:xfrm>
        </p:grpSpPr>
        <p:grpSp>
          <p:nvGrpSpPr>
            <p:cNvPr name="Group 4" id="4"/>
            <p:cNvGrpSpPr/>
            <p:nvPr/>
          </p:nvGrpSpPr>
          <p:grpSpPr>
            <a:xfrm rot="0">
              <a:off x="0" y="0"/>
              <a:ext cx="8126372" cy="782993"/>
              <a:chOff x="0" y="0"/>
              <a:chExt cx="1605209" cy="154665"/>
            </a:xfrm>
          </p:grpSpPr>
          <p:sp>
            <p:nvSpPr>
              <p:cNvPr name="Freeform 5" id="5"/>
              <p:cNvSpPr/>
              <p:nvPr/>
            </p:nvSpPr>
            <p:spPr>
              <a:xfrm flipH="false" flipV="false" rot="0">
                <a:off x="0" y="0"/>
                <a:ext cx="1605209" cy="154665"/>
              </a:xfrm>
              <a:custGeom>
                <a:avLst/>
                <a:gdLst/>
                <a:ahLst/>
                <a:cxnLst/>
                <a:rect r="r" b="b" t="t" l="l"/>
                <a:pathLst>
                  <a:path h="154665" w="1605209">
                    <a:moveTo>
                      <a:pt x="0" y="0"/>
                    </a:moveTo>
                    <a:lnTo>
                      <a:pt x="1402009" y="0"/>
                    </a:lnTo>
                    <a:lnTo>
                      <a:pt x="1605209" y="77333"/>
                    </a:lnTo>
                    <a:lnTo>
                      <a:pt x="1402009" y="154665"/>
                    </a:lnTo>
                    <a:lnTo>
                      <a:pt x="0" y="154665"/>
                    </a:lnTo>
                    <a:lnTo>
                      <a:pt x="203200" y="77333"/>
                    </a:lnTo>
                    <a:lnTo>
                      <a:pt x="0" y="0"/>
                    </a:lnTo>
                    <a:close/>
                  </a:path>
                </a:pathLst>
              </a:custGeom>
              <a:solidFill>
                <a:srgbClr val="C5D2FF"/>
              </a:solidFill>
            </p:spPr>
          </p:sp>
          <p:sp>
            <p:nvSpPr>
              <p:cNvPr name="TextBox 6" id="6"/>
              <p:cNvSpPr txBox="true"/>
              <p:nvPr/>
            </p:nvSpPr>
            <p:spPr>
              <a:xfrm>
                <a:off x="177800" y="-38100"/>
                <a:ext cx="1351209" cy="19276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725315" y="120766"/>
              <a:ext cx="6178543" cy="493837"/>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DM Sans Bold"/>
                  <a:ea typeface="DM Sans Bold"/>
                  <a:cs typeface="DM Sans Bold"/>
                  <a:sym typeface="DM Sans Bold"/>
                </a:rPr>
                <a:t>Ingestion</a:t>
              </a:r>
            </a:p>
          </p:txBody>
        </p:sp>
      </p:grpSp>
      <p:grpSp>
        <p:nvGrpSpPr>
          <p:cNvPr name="Group 8" id="8"/>
          <p:cNvGrpSpPr/>
          <p:nvPr/>
        </p:nvGrpSpPr>
        <p:grpSpPr>
          <a:xfrm rot="0">
            <a:off x="11906448" y="157257"/>
            <a:ext cx="6094779" cy="587232"/>
            <a:chOff x="0" y="0"/>
            <a:chExt cx="8126372" cy="782975"/>
          </a:xfrm>
        </p:grpSpPr>
        <p:grpSp>
          <p:nvGrpSpPr>
            <p:cNvPr name="Group 9" id="9"/>
            <p:cNvGrpSpPr/>
            <p:nvPr/>
          </p:nvGrpSpPr>
          <p:grpSpPr>
            <a:xfrm rot="0">
              <a:off x="0" y="0"/>
              <a:ext cx="8126372" cy="782975"/>
              <a:chOff x="0" y="0"/>
              <a:chExt cx="1605209" cy="154662"/>
            </a:xfrm>
          </p:grpSpPr>
          <p:sp>
            <p:nvSpPr>
              <p:cNvPr name="Freeform 10" id="10"/>
              <p:cNvSpPr/>
              <p:nvPr/>
            </p:nvSpPr>
            <p:spPr>
              <a:xfrm flipH="false" flipV="false" rot="0">
                <a:off x="0" y="0"/>
                <a:ext cx="1605209" cy="154662"/>
              </a:xfrm>
              <a:custGeom>
                <a:avLst/>
                <a:gdLst/>
                <a:ahLst/>
                <a:cxnLst/>
                <a:rect r="r" b="b" t="t" l="l"/>
                <a:pathLst>
                  <a:path h="154662" w="1605209">
                    <a:moveTo>
                      <a:pt x="0" y="0"/>
                    </a:moveTo>
                    <a:lnTo>
                      <a:pt x="1402009" y="0"/>
                    </a:lnTo>
                    <a:lnTo>
                      <a:pt x="1605209" y="77331"/>
                    </a:lnTo>
                    <a:lnTo>
                      <a:pt x="1402009" y="154662"/>
                    </a:lnTo>
                    <a:lnTo>
                      <a:pt x="0" y="154662"/>
                    </a:lnTo>
                    <a:lnTo>
                      <a:pt x="203200" y="77331"/>
                    </a:lnTo>
                    <a:lnTo>
                      <a:pt x="0" y="0"/>
                    </a:lnTo>
                    <a:close/>
                  </a:path>
                </a:pathLst>
              </a:custGeom>
              <a:solidFill>
                <a:srgbClr val="C5D2FF"/>
              </a:solidFill>
            </p:spPr>
          </p:sp>
          <p:sp>
            <p:nvSpPr>
              <p:cNvPr name="TextBox 11" id="11"/>
              <p:cNvSpPr txBox="true"/>
              <p:nvPr/>
            </p:nvSpPr>
            <p:spPr>
              <a:xfrm>
                <a:off x="177800" y="-38100"/>
                <a:ext cx="1351209" cy="192762"/>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725315" y="120766"/>
              <a:ext cx="6178543" cy="493819"/>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DM Sans Bold"/>
                  <a:ea typeface="DM Sans Bold"/>
                  <a:cs typeface="DM Sans Bold"/>
                  <a:sym typeface="DM Sans Bold"/>
                </a:rPr>
                <a:t>Serving</a:t>
              </a:r>
            </a:p>
          </p:txBody>
        </p:sp>
      </p:grpSp>
      <p:grpSp>
        <p:nvGrpSpPr>
          <p:cNvPr name="Group 13" id="13"/>
          <p:cNvGrpSpPr/>
          <p:nvPr/>
        </p:nvGrpSpPr>
        <p:grpSpPr>
          <a:xfrm rot="0">
            <a:off x="6109502" y="157257"/>
            <a:ext cx="6094779" cy="587232"/>
            <a:chOff x="0" y="0"/>
            <a:chExt cx="8126372" cy="782975"/>
          </a:xfrm>
        </p:grpSpPr>
        <p:grpSp>
          <p:nvGrpSpPr>
            <p:cNvPr name="Group 14" id="14"/>
            <p:cNvGrpSpPr/>
            <p:nvPr/>
          </p:nvGrpSpPr>
          <p:grpSpPr>
            <a:xfrm rot="0">
              <a:off x="0" y="0"/>
              <a:ext cx="8126372" cy="782975"/>
              <a:chOff x="0" y="0"/>
              <a:chExt cx="1605209" cy="154662"/>
            </a:xfrm>
          </p:grpSpPr>
          <p:sp>
            <p:nvSpPr>
              <p:cNvPr name="Freeform 15" id="15"/>
              <p:cNvSpPr/>
              <p:nvPr/>
            </p:nvSpPr>
            <p:spPr>
              <a:xfrm flipH="false" flipV="false" rot="0">
                <a:off x="0" y="0"/>
                <a:ext cx="1605209" cy="154662"/>
              </a:xfrm>
              <a:custGeom>
                <a:avLst/>
                <a:gdLst/>
                <a:ahLst/>
                <a:cxnLst/>
                <a:rect r="r" b="b" t="t" l="l"/>
                <a:pathLst>
                  <a:path h="154662" w="1605209">
                    <a:moveTo>
                      <a:pt x="0" y="0"/>
                    </a:moveTo>
                    <a:lnTo>
                      <a:pt x="1402009" y="0"/>
                    </a:lnTo>
                    <a:lnTo>
                      <a:pt x="1605209" y="77331"/>
                    </a:lnTo>
                    <a:lnTo>
                      <a:pt x="1402009" y="154662"/>
                    </a:lnTo>
                    <a:lnTo>
                      <a:pt x="0" y="154662"/>
                    </a:lnTo>
                    <a:lnTo>
                      <a:pt x="203200" y="77331"/>
                    </a:lnTo>
                    <a:lnTo>
                      <a:pt x="0" y="0"/>
                    </a:lnTo>
                    <a:close/>
                  </a:path>
                </a:pathLst>
              </a:custGeom>
              <a:solidFill>
                <a:srgbClr val="00204C"/>
              </a:solidFill>
            </p:spPr>
          </p:sp>
          <p:sp>
            <p:nvSpPr>
              <p:cNvPr name="TextBox 16" id="16"/>
              <p:cNvSpPr txBox="true"/>
              <p:nvPr/>
            </p:nvSpPr>
            <p:spPr>
              <a:xfrm>
                <a:off x="177800" y="-38100"/>
                <a:ext cx="1351209" cy="19276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725315" y="120766"/>
              <a:ext cx="6178543" cy="493819"/>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DM Sans Bold"/>
                  <a:ea typeface="DM Sans Bold"/>
                  <a:cs typeface="DM Sans Bold"/>
                  <a:sym typeface="DM Sans Bold"/>
                </a:rPr>
                <a:t>Transformation</a:t>
              </a:r>
            </a:p>
          </p:txBody>
        </p:sp>
      </p:grpSp>
      <p:sp>
        <p:nvSpPr>
          <p:cNvPr name="Freeform 18" id="18"/>
          <p:cNvSpPr/>
          <p:nvPr/>
        </p:nvSpPr>
        <p:spPr>
          <a:xfrm flipH="false" flipV="false" rot="0">
            <a:off x="17259300" y="2832250"/>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817234" y="9156337"/>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036077" y="5843388"/>
            <a:ext cx="1845934" cy="1845934"/>
          </a:xfrm>
          <a:custGeom>
            <a:avLst/>
            <a:gdLst/>
            <a:ahLst/>
            <a:cxnLst/>
            <a:rect r="r" b="b" t="t" l="l"/>
            <a:pathLst>
              <a:path h="1845934" w="1845934">
                <a:moveTo>
                  <a:pt x="0" y="0"/>
                </a:moveTo>
                <a:lnTo>
                  <a:pt x="1845934" y="0"/>
                </a:lnTo>
                <a:lnTo>
                  <a:pt x="1845934" y="1845934"/>
                </a:lnTo>
                <a:lnTo>
                  <a:pt x="0" y="18459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3662319" y="9639523"/>
            <a:ext cx="647477" cy="647477"/>
          </a:xfrm>
          <a:custGeom>
            <a:avLst/>
            <a:gdLst/>
            <a:ahLst/>
            <a:cxnLst/>
            <a:rect r="r" b="b" t="t" l="l"/>
            <a:pathLst>
              <a:path h="647477" w="647477">
                <a:moveTo>
                  <a:pt x="0" y="0"/>
                </a:moveTo>
                <a:lnTo>
                  <a:pt x="647476" y="0"/>
                </a:lnTo>
                <a:lnTo>
                  <a:pt x="647476" y="647477"/>
                </a:lnTo>
                <a:lnTo>
                  <a:pt x="0" y="6474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2" id="22"/>
          <p:cNvGrpSpPr/>
          <p:nvPr/>
        </p:nvGrpSpPr>
        <p:grpSpPr>
          <a:xfrm rot="0">
            <a:off x="286773" y="1028700"/>
            <a:ext cx="17714454" cy="1178233"/>
            <a:chOff x="0" y="0"/>
            <a:chExt cx="4665535" cy="310316"/>
          </a:xfrm>
        </p:grpSpPr>
        <p:sp>
          <p:nvSpPr>
            <p:cNvPr name="Freeform 23" id="23"/>
            <p:cNvSpPr/>
            <p:nvPr/>
          </p:nvSpPr>
          <p:spPr>
            <a:xfrm flipH="false" flipV="false" rot="0">
              <a:off x="0" y="0"/>
              <a:ext cx="4665535" cy="310316"/>
            </a:xfrm>
            <a:custGeom>
              <a:avLst/>
              <a:gdLst/>
              <a:ahLst/>
              <a:cxnLst/>
              <a:rect r="r" b="b" t="t" l="l"/>
              <a:pathLst>
                <a:path h="310316" w="4665535">
                  <a:moveTo>
                    <a:pt x="10926" y="0"/>
                  </a:moveTo>
                  <a:lnTo>
                    <a:pt x="4654609" y="0"/>
                  </a:lnTo>
                  <a:cubicBezTo>
                    <a:pt x="4657507" y="0"/>
                    <a:pt x="4660286" y="1151"/>
                    <a:pt x="4662335" y="3200"/>
                  </a:cubicBezTo>
                  <a:cubicBezTo>
                    <a:pt x="4664384" y="5249"/>
                    <a:pt x="4665535" y="8028"/>
                    <a:pt x="4665535" y="10926"/>
                  </a:cubicBezTo>
                  <a:lnTo>
                    <a:pt x="4665535" y="299390"/>
                  </a:lnTo>
                  <a:cubicBezTo>
                    <a:pt x="4665535" y="305425"/>
                    <a:pt x="4660643" y="310316"/>
                    <a:pt x="4654609" y="310316"/>
                  </a:cubicBezTo>
                  <a:lnTo>
                    <a:pt x="10926" y="310316"/>
                  </a:lnTo>
                  <a:cubicBezTo>
                    <a:pt x="4892" y="310316"/>
                    <a:pt x="0" y="305425"/>
                    <a:pt x="0" y="299390"/>
                  </a:cubicBezTo>
                  <a:lnTo>
                    <a:pt x="0" y="10926"/>
                  </a:lnTo>
                  <a:cubicBezTo>
                    <a:pt x="0" y="8028"/>
                    <a:pt x="1151" y="5249"/>
                    <a:pt x="3200" y="3200"/>
                  </a:cubicBezTo>
                  <a:cubicBezTo>
                    <a:pt x="5249" y="1151"/>
                    <a:pt x="8028" y="0"/>
                    <a:pt x="10926" y="0"/>
                  </a:cubicBezTo>
                  <a:close/>
                </a:path>
              </a:pathLst>
            </a:custGeom>
            <a:solidFill>
              <a:srgbClr val="000000">
                <a:alpha val="0"/>
              </a:srgbClr>
            </a:solidFill>
            <a:ln w="19050" cap="rnd">
              <a:solidFill>
                <a:srgbClr val="000000"/>
              </a:solidFill>
              <a:prstDash val="lgDash"/>
              <a:round/>
            </a:ln>
          </p:spPr>
        </p:sp>
        <p:sp>
          <p:nvSpPr>
            <p:cNvPr name="TextBox 24" id="24"/>
            <p:cNvSpPr txBox="true"/>
            <p:nvPr/>
          </p:nvSpPr>
          <p:spPr>
            <a:xfrm>
              <a:off x="0" y="-47625"/>
              <a:ext cx="4665535" cy="357941"/>
            </a:xfrm>
            <a:prstGeom prst="rect">
              <a:avLst/>
            </a:prstGeom>
          </p:spPr>
          <p:txBody>
            <a:bodyPr anchor="ctr" rtlCol="false" tIns="50800" lIns="50800" bIns="50800" rIns="50800"/>
            <a:lstStyle/>
            <a:p>
              <a:pPr algn="ctr">
                <a:lnSpc>
                  <a:spcPts val="2800"/>
                </a:lnSpc>
              </a:pPr>
            </a:p>
          </p:txBody>
        </p:sp>
      </p:grpSp>
      <p:sp>
        <p:nvSpPr>
          <p:cNvPr name="AutoShape 25" id="25"/>
          <p:cNvSpPr/>
          <p:nvPr/>
        </p:nvSpPr>
        <p:spPr>
          <a:xfrm>
            <a:off x="1028700" y="2832250"/>
            <a:ext cx="16274656" cy="0"/>
          </a:xfrm>
          <a:prstGeom prst="line">
            <a:avLst/>
          </a:prstGeom>
          <a:ln cap="flat" w="38100">
            <a:solidFill>
              <a:srgbClr val="00204C"/>
            </a:solidFill>
            <a:prstDash val="solid"/>
            <a:headEnd type="none" len="sm" w="sm"/>
            <a:tailEnd type="none" len="sm" w="sm"/>
          </a:ln>
        </p:spPr>
      </p:sp>
      <p:sp>
        <p:nvSpPr>
          <p:cNvPr name="AutoShape 26" id="26"/>
          <p:cNvSpPr/>
          <p:nvPr/>
        </p:nvSpPr>
        <p:spPr>
          <a:xfrm>
            <a:off x="4177282" y="2810104"/>
            <a:ext cx="0" cy="6527411"/>
          </a:xfrm>
          <a:prstGeom prst="line">
            <a:avLst/>
          </a:prstGeom>
          <a:ln cap="flat" w="38100">
            <a:solidFill>
              <a:srgbClr val="00204C"/>
            </a:solidFill>
            <a:prstDash val="sysDash"/>
            <a:headEnd type="none" len="sm" w="sm"/>
            <a:tailEnd type="none" len="sm" w="sm"/>
          </a:ln>
        </p:spPr>
      </p:sp>
      <p:sp>
        <p:nvSpPr>
          <p:cNvPr name="AutoShape 27" id="27"/>
          <p:cNvSpPr/>
          <p:nvPr/>
        </p:nvSpPr>
        <p:spPr>
          <a:xfrm>
            <a:off x="13967007" y="2832250"/>
            <a:ext cx="0" cy="6505265"/>
          </a:xfrm>
          <a:prstGeom prst="line">
            <a:avLst/>
          </a:prstGeom>
          <a:ln cap="flat" w="38100">
            <a:solidFill>
              <a:srgbClr val="00204C"/>
            </a:solidFill>
            <a:prstDash val="sysDash"/>
            <a:headEnd type="none" len="sm" w="sm"/>
            <a:tailEnd type="none" len="sm" w="sm"/>
          </a:ln>
        </p:spPr>
      </p:sp>
      <p:grpSp>
        <p:nvGrpSpPr>
          <p:cNvPr name="Group 28" id="28"/>
          <p:cNvGrpSpPr/>
          <p:nvPr/>
        </p:nvGrpSpPr>
        <p:grpSpPr>
          <a:xfrm rot="0">
            <a:off x="1385646" y="2975125"/>
            <a:ext cx="2606337" cy="665701"/>
            <a:chOff x="0" y="0"/>
            <a:chExt cx="3475116" cy="887601"/>
          </a:xfrm>
        </p:grpSpPr>
        <p:grpSp>
          <p:nvGrpSpPr>
            <p:cNvPr name="Group 29" id="29"/>
            <p:cNvGrpSpPr/>
            <p:nvPr/>
          </p:nvGrpSpPr>
          <p:grpSpPr>
            <a:xfrm rot="0">
              <a:off x="0" y="0"/>
              <a:ext cx="3475116" cy="887601"/>
              <a:chOff x="0" y="0"/>
              <a:chExt cx="686443" cy="175329"/>
            </a:xfrm>
          </p:grpSpPr>
          <p:sp>
            <p:nvSpPr>
              <p:cNvPr name="Freeform 30" id="30"/>
              <p:cNvSpPr/>
              <p:nvPr/>
            </p:nvSpPr>
            <p:spPr>
              <a:xfrm flipH="false" flipV="false" rot="0">
                <a:off x="0" y="0"/>
                <a:ext cx="686443" cy="175329"/>
              </a:xfrm>
              <a:custGeom>
                <a:avLst/>
                <a:gdLst/>
                <a:ahLst/>
                <a:cxnLst/>
                <a:rect r="r" b="b" t="t" l="l"/>
                <a:pathLst>
                  <a:path h="175329" w="686443">
                    <a:moveTo>
                      <a:pt x="59408" y="0"/>
                    </a:moveTo>
                    <a:lnTo>
                      <a:pt x="627034" y="0"/>
                    </a:lnTo>
                    <a:cubicBezTo>
                      <a:pt x="659845" y="0"/>
                      <a:pt x="686443" y="26598"/>
                      <a:pt x="686443" y="59408"/>
                    </a:cubicBezTo>
                    <a:lnTo>
                      <a:pt x="686443" y="115920"/>
                    </a:lnTo>
                    <a:cubicBezTo>
                      <a:pt x="686443" y="131676"/>
                      <a:pt x="680184" y="146787"/>
                      <a:pt x="669042" y="157928"/>
                    </a:cubicBezTo>
                    <a:cubicBezTo>
                      <a:pt x="657901" y="169069"/>
                      <a:pt x="642790" y="175329"/>
                      <a:pt x="627034" y="175329"/>
                    </a:cubicBezTo>
                    <a:lnTo>
                      <a:pt x="59408" y="175329"/>
                    </a:lnTo>
                    <a:cubicBezTo>
                      <a:pt x="43652" y="175329"/>
                      <a:pt x="28542" y="169069"/>
                      <a:pt x="17400" y="157928"/>
                    </a:cubicBezTo>
                    <a:cubicBezTo>
                      <a:pt x="6259" y="146787"/>
                      <a:pt x="0" y="131676"/>
                      <a:pt x="0" y="115920"/>
                    </a:cubicBezTo>
                    <a:lnTo>
                      <a:pt x="0" y="59408"/>
                    </a:lnTo>
                    <a:cubicBezTo>
                      <a:pt x="0" y="43652"/>
                      <a:pt x="6259" y="28542"/>
                      <a:pt x="17400" y="17400"/>
                    </a:cubicBezTo>
                    <a:cubicBezTo>
                      <a:pt x="28542" y="6259"/>
                      <a:pt x="43652" y="0"/>
                      <a:pt x="59408" y="0"/>
                    </a:cubicBezTo>
                    <a:close/>
                  </a:path>
                </a:pathLst>
              </a:custGeom>
              <a:solidFill>
                <a:srgbClr val="D5A6BD"/>
              </a:solidFill>
            </p:spPr>
          </p:sp>
          <p:sp>
            <p:nvSpPr>
              <p:cNvPr name="TextBox 31" id="31"/>
              <p:cNvSpPr txBox="true"/>
              <p:nvPr/>
            </p:nvSpPr>
            <p:spPr>
              <a:xfrm>
                <a:off x="0" y="-47625"/>
                <a:ext cx="686443" cy="222954"/>
              </a:xfrm>
              <a:prstGeom prst="rect">
                <a:avLst/>
              </a:prstGeom>
            </p:spPr>
            <p:txBody>
              <a:bodyPr anchor="ctr" rtlCol="false" tIns="50800" lIns="50800" bIns="50800" rIns="50800"/>
              <a:lstStyle/>
              <a:p>
                <a:pPr algn="ctr">
                  <a:lnSpc>
                    <a:spcPts val="2800"/>
                  </a:lnSpc>
                </a:pPr>
              </a:p>
            </p:txBody>
          </p:sp>
        </p:grpSp>
        <p:sp>
          <p:nvSpPr>
            <p:cNvPr name="TextBox 32" id="32"/>
            <p:cNvSpPr txBox="true"/>
            <p:nvPr/>
          </p:nvSpPr>
          <p:spPr>
            <a:xfrm rot="0">
              <a:off x="136916" y="173071"/>
              <a:ext cx="3201285" cy="493834"/>
            </a:xfrm>
            <a:prstGeom prst="rect">
              <a:avLst/>
            </a:prstGeom>
          </p:spPr>
          <p:txBody>
            <a:bodyPr anchor="t" rtlCol="false" tIns="0" lIns="0" bIns="0" rIns="0">
              <a:spAutoFit/>
            </a:bodyPr>
            <a:lstStyle/>
            <a:p>
              <a:pPr algn="ctr">
                <a:lnSpc>
                  <a:spcPts val="3080"/>
                </a:lnSpc>
              </a:pPr>
              <a:r>
                <a:rPr lang="en-US" sz="2200" b="true">
                  <a:solidFill>
                    <a:srgbClr val="FFFFFF"/>
                  </a:solidFill>
                  <a:latin typeface="Roboto Bold"/>
                  <a:ea typeface="Roboto Bold"/>
                  <a:cs typeface="Roboto Bold"/>
                  <a:sym typeface="Roboto Bold"/>
                </a:rPr>
                <a:t>Công cụ</a:t>
              </a:r>
            </a:p>
          </p:txBody>
        </p:sp>
      </p:grpSp>
      <p:grpSp>
        <p:nvGrpSpPr>
          <p:cNvPr name="Group 33" id="33"/>
          <p:cNvGrpSpPr/>
          <p:nvPr/>
        </p:nvGrpSpPr>
        <p:grpSpPr>
          <a:xfrm rot="0">
            <a:off x="4481971" y="2975125"/>
            <a:ext cx="9180348" cy="665701"/>
            <a:chOff x="0" y="0"/>
            <a:chExt cx="12240464" cy="887601"/>
          </a:xfrm>
        </p:grpSpPr>
        <p:grpSp>
          <p:nvGrpSpPr>
            <p:cNvPr name="Group 34" id="34"/>
            <p:cNvGrpSpPr/>
            <p:nvPr/>
          </p:nvGrpSpPr>
          <p:grpSpPr>
            <a:xfrm rot="0">
              <a:off x="0" y="0"/>
              <a:ext cx="12240464" cy="887601"/>
              <a:chOff x="0" y="0"/>
              <a:chExt cx="2417869" cy="175329"/>
            </a:xfrm>
          </p:grpSpPr>
          <p:sp>
            <p:nvSpPr>
              <p:cNvPr name="Freeform 35" id="35"/>
              <p:cNvSpPr/>
              <p:nvPr/>
            </p:nvSpPr>
            <p:spPr>
              <a:xfrm flipH="false" flipV="false" rot="0">
                <a:off x="0" y="0"/>
                <a:ext cx="2417869" cy="175329"/>
              </a:xfrm>
              <a:custGeom>
                <a:avLst/>
                <a:gdLst/>
                <a:ahLst/>
                <a:cxnLst/>
                <a:rect r="r" b="b" t="t" l="l"/>
                <a:pathLst>
                  <a:path h="175329" w="2417869">
                    <a:moveTo>
                      <a:pt x="16866" y="0"/>
                    </a:moveTo>
                    <a:lnTo>
                      <a:pt x="2401003" y="0"/>
                    </a:lnTo>
                    <a:cubicBezTo>
                      <a:pt x="2410318" y="0"/>
                      <a:pt x="2417869" y="7551"/>
                      <a:pt x="2417869" y="16866"/>
                    </a:cubicBezTo>
                    <a:lnTo>
                      <a:pt x="2417869" y="158462"/>
                    </a:lnTo>
                    <a:cubicBezTo>
                      <a:pt x="2417869" y="167777"/>
                      <a:pt x="2410318" y="175329"/>
                      <a:pt x="2401003" y="175329"/>
                    </a:cubicBezTo>
                    <a:lnTo>
                      <a:pt x="16866" y="175329"/>
                    </a:lnTo>
                    <a:cubicBezTo>
                      <a:pt x="7551" y="175329"/>
                      <a:pt x="0" y="167777"/>
                      <a:pt x="0" y="158462"/>
                    </a:cubicBezTo>
                    <a:lnTo>
                      <a:pt x="0" y="16866"/>
                    </a:lnTo>
                    <a:cubicBezTo>
                      <a:pt x="0" y="7551"/>
                      <a:pt x="7551" y="0"/>
                      <a:pt x="16866" y="0"/>
                    </a:cubicBezTo>
                    <a:close/>
                  </a:path>
                </a:pathLst>
              </a:custGeom>
              <a:solidFill>
                <a:srgbClr val="D5A6BD"/>
              </a:solidFill>
            </p:spPr>
          </p:sp>
          <p:sp>
            <p:nvSpPr>
              <p:cNvPr name="TextBox 36" id="36"/>
              <p:cNvSpPr txBox="true"/>
              <p:nvPr/>
            </p:nvSpPr>
            <p:spPr>
              <a:xfrm>
                <a:off x="0" y="-47625"/>
                <a:ext cx="2417869" cy="222954"/>
              </a:xfrm>
              <a:prstGeom prst="rect">
                <a:avLst/>
              </a:prstGeom>
            </p:spPr>
            <p:txBody>
              <a:bodyPr anchor="ctr" rtlCol="false" tIns="50800" lIns="50800" bIns="50800" rIns="50800"/>
              <a:lstStyle/>
              <a:p>
                <a:pPr algn="ctr">
                  <a:lnSpc>
                    <a:spcPts val="2800"/>
                  </a:lnSpc>
                </a:pPr>
              </a:p>
            </p:txBody>
          </p:sp>
        </p:grpSp>
        <p:sp>
          <p:nvSpPr>
            <p:cNvPr name="TextBox 37" id="37"/>
            <p:cNvSpPr txBox="true"/>
            <p:nvPr/>
          </p:nvSpPr>
          <p:spPr>
            <a:xfrm rot="0">
              <a:off x="482260" y="173071"/>
              <a:ext cx="11275943" cy="493834"/>
            </a:xfrm>
            <a:prstGeom prst="rect">
              <a:avLst/>
            </a:prstGeom>
          </p:spPr>
          <p:txBody>
            <a:bodyPr anchor="t" rtlCol="false" tIns="0" lIns="0" bIns="0" rIns="0">
              <a:spAutoFit/>
            </a:bodyPr>
            <a:lstStyle/>
            <a:p>
              <a:pPr algn="ctr">
                <a:lnSpc>
                  <a:spcPts val="3080"/>
                </a:lnSpc>
              </a:pPr>
              <a:r>
                <a:rPr lang="en-US" sz="2200" b="true">
                  <a:solidFill>
                    <a:srgbClr val="FFFFFF"/>
                  </a:solidFill>
                  <a:latin typeface="Roboto Bold"/>
                  <a:ea typeface="Roboto Bold"/>
                  <a:cs typeface="Roboto Bold"/>
                  <a:sym typeface="Roboto Bold"/>
                </a:rPr>
                <a:t>Các bước chính</a:t>
              </a:r>
            </a:p>
          </p:txBody>
        </p:sp>
      </p:grpSp>
      <p:grpSp>
        <p:nvGrpSpPr>
          <p:cNvPr name="Group 38" id="38"/>
          <p:cNvGrpSpPr/>
          <p:nvPr/>
        </p:nvGrpSpPr>
        <p:grpSpPr>
          <a:xfrm rot="0">
            <a:off x="14309795" y="2975125"/>
            <a:ext cx="2949505" cy="665701"/>
            <a:chOff x="0" y="0"/>
            <a:chExt cx="3932673" cy="887601"/>
          </a:xfrm>
        </p:grpSpPr>
        <p:grpSp>
          <p:nvGrpSpPr>
            <p:cNvPr name="Group 39" id="39"/>
            <p:cNvGrpSpPr/>
            <p:nvPr/>
          </p:nvGrpSpPr>
          <p:grpSpPr>
            <a:xfrm rot="0">
              <a:off x="0" y="0"/>
              <a:ext cx="3932673" cy="887601"/>
              <a:chOff x="0" y="0"/>
              <a:chExt cx="776824" cy="175329"/>
            </a:xfrm>
          </p:grpSpPr>
          <p:sp>
            <p:nvSpPr>
              <p:cNvPr name="Freeform 40" id="40"/>
              <p:cNvSpPr/>
              <p:nvPr/>
            </p:nvSpPr>
            <p:spPr>
              <a:xfrm flipH="false" flipV="false" rot="0">
                <a:off x="0" y="0"/>
                <a:ext cx="776824" cy="175329"/>
              </a:xfrm>
              <a:custGeom>
                <a:avLst/>
                <a:gdLst/>
                <a:ahLst/>
                <a:cxnLst/>
                <a:rect r="r" b="b" t="t" l="l"/>
                <a:pathLst>
                  <a:path h="175329" w="776824">
                    <a:moveTo>
                      <a:pt x="52496" y="0"/>
                    </a:moveTo>
                    <a:lnTo>
                      <a:pt x="724328" y="0"/>
                    </a:lnTo>
                    <a:cubicBezTo>
                      <a:pt x="753321" y="0"/>
                      <a:pt x="776824" y="23503"/>
                      <a:pt x="776824" y="52496"/>
                    </a:cubicBezTo>
                    <a:lnTo>
                      <a:pt x="776824" y="122832"/>
                    </a:lnTo>
                    <a:cubicBezTo>
                      <a:pt x="776824" y="151825"/>
                      <a:pt x="753321" y="175329"/>
                      <a:pt x="724328" y="175329"/>
                    </a:cubicBezTo>
                    <a:lnTo>
                      <a:pt x="52496" y="175329"/>
                    </a:lnTo>
                    <a:cubicBezTo>
                      <a:pt x="23503" y="175329"/>
                      <a:pt x="0" y="151825"/>
                      <a:pt x="0" y="122832"/>
                    </a:cubicBezTo>
                    <a:lnTo>
                      <a:pt x="0" y="52496"/>
                    </a:lnTo>
                    <a:cubicBezTo>
                      <a:pt x="0" y="23503"/>
                      <a:pt x="23503" y="0"/>
                      <a:pt x="52496" y="0"/>
                    </a:cubicBezTo>
                    <a:close/>
                  </a:path>
                </a:pathLst>
              </a:custGeom>
              <a:solidFill>
                <a:srgbClr val="D5A6BD"/>
              </a:solidFill>
            </p:spPr>
          </p:sp>
          <p:sp>
            <p:nvSpPr>
              <p:cNvPr name="TextBox 41" id="41"/>
              <p:cNvSpPr txBox="true"/>
              <p:nvPr/>
            </p:nvSpPr>
            <p:spPr>
              <a:xfrm>
                <a:off x="0" y="-47625"/>
                <a:ext cx="776824" cy="222954"/>
              </a:xfrm>
              <a:prstGeom prst="rect">
                <a:avLst/>
              </a:prstGeom>
            </p:spPr>
            <p:txBody>
              <a:bodyPr anchor="ctr" rtlCol="false" tIns="50800" lIns="50800" bIns="50800" rIns="50800"/>
              <a:lstStyle/>
              <a:p>
                <a:pPr algn="ctr">
                  <a:lnSpc>
                    <a:spcPts val="2800"/>
                  </a:lnSpc>
                </a:pPr>
              </a:p>
            </p:txBody>
          </p:sp>
        </p:grpSp>
        <p:sp>
          <p:nvSpPr>
            <p:cNvPr name="TextBox 42" id="42"/>
            <p:cNvSpPr txBox="true"/>
            <p:nvPr/>
          </p:nvSpPr>
          <p:spPr>
            <a:xfrm rot="0">
              <a:off x="154943" y="173071"/>
              <a:ext cx="3622788" cy="493834"/>
            </a:xfrm>
            <a:prstGeom prst="rect">
              <a:avLst/>
            </a:prstGeom>
          </p:spPr>
          <p:txBody>
            <a:bodyPr anchor="t" rtlCol="false" tIns="0" lIns="0" bIns="0" rIns="0">
              <a:spAutoFit/>
            </a:bodyPr>
            <a:lstStyle/>
            <a:p>
              <a:pPr algn="ctr">
                <a:lnSpc>
                  <a:spcPts val="3080"/>
                </a:lnSpc>
              </a:pPr>
              <a:r>
                <a:rPr lang="en-US" sz="2200" b="true">
                  <a:solidFill>
                    <a:srgbClr val="FFFFFF"/>
                  </a:solidFill>
                  <a:latin typeface="Roboto Bold"/>
                  <a:ea typeface="Roboto Bold"/>
                  <a:cs typeface="Roboto Bold"/>
                  <a:sym typeface="Roboto Bold"/>
                </a:rPr>
                <a:t>Storage</a:t>
              </a:r>
            </a:p>
          </p:txBody>
        </p:sp>
      </p:grpSp>
      <p:sp>
        <p:nvSpPr>
          <p:cNvPr name="Freeform 43" id="43"/>
          <p:cNvSpPr/>
          <p:nvPr/>
        </p:nvSpPr>
        <p:spPr>
          <a:xfrm flipH="false" flipV="false" rot="0">
            <a:off x="2235355" y="3926576"/>
            <a:ext cx="1098808" cy="1105762"/>
          </a:xfrm>
          <a:custGeom>
            <a:avLst/>
            <a:gdLst/>
            <a:ahLst/>
            <a:cxnLst/>
            <a:rect r="r" b="b" t="t" l="l"/>
            <a:pathLst>
              <a:path h="1105762" w="1098808">
                <a:moveTo>
                  <a:pt x="0" y="0"/>
                </a:moveTo>
                <a:lnTo>
                  <a:pt x="1098808" y="0"/>
                </a:lnTo>
                <a:lnTo>
                  <a:pt x="1098808" y="1105762"/>
                </a:lnTo>
                <a:lnTo>
                  <a:pt x="0" y="1105762"/>
                </a:lnTo>
                <a:lnTo>
                  <a:pt x="0" y="0"/>
                </a:lnTo>
                <a:close/>
              </a:path>
            </a:pathLst>
          </a:custGeom>
          <a:blipFill>
            <a:blip r:embed="rId7"/>
            <a:stretch>
              <a:fillRect l="0" t="0" r="0" b="0"/>
            </a:stretch>
          </a:blipFill>
        </p:spPr>
      </p:sp>
      <p:sp>
        <p:nvSpPr>
          <p:cNvPr name="Freeform 44" id="44"/>
          <p:cNvSpPr/>
          <p:nvPr/>
        </p:nvSpPr>
        <p:spPr>
          <a:xfrm flipH="false" flipV="false" rot="0">
            <a:off x="2108671" y="6496542"/>
            <a:ext cx="1529637" cy="1152964"/>
          </a:xfrm>
          <a:custGeom>
            <a:avLst/>
            <a:gdLst/>
            <a:ahLst/>
            <a:cxnLst/>
            <a:rect r="r" b="b" t="t" l="l"/>
            <a:pathLst>
              <a:path h="1152964" w="1529637">
                <a:moveTo>
                  <a:pt x="0" y="0"/>
                </a:moveTo>
                <a:lnTo>
                  <a:pt x="1529637" y="0"/>
                </a:lnTo>
                <a:lnTo>
                  <a:pt x="1529637" y="1152964"/>
                </a:lnTo>
                <a:lnTo>
                  <a:pt x="0" y="1152964"/>
                </a:lnTo>
                <a:lnTo>
                  <a:pt x="0" y="0"/>
                </a:lnTo>
                <a:close/>
              </a:path>
            </a:pathLst>
          </a:custGeom>
          <a:blipFill>
            <a:blip r:embed="rId8"/>
            <a:stretch>
              <a:fillRect l="0" t="0" r="0" b="0"/>
            </a:stretch>
          </a:blipFill>
        </p:spPr>
      </p:sp>
      <p:sp>
        <p:nvSpPr>
          <p:cNvPr name="Freeform 45" id="45"/>
          <p:cNvSpPr/>
          <p:nvPr/>
        </p:nvSpPr>
        <p:spPr>
          <a:xfrm flipH="false" flipV="false" rot="0">
            <a:off x="6882486" y="9954150"/>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6" id="46"/>
          <p:cNvSpPr/>
          <p:nvPr/>
        </p:nvSpPr>
        <p:spPr>
          <a:xfrm flipH="false" flipV="false" rot="0">
            <a:off x="5646401" y="3993779"/>
            <a:ext cx="981409" cy="981409"/>
          </a:xfrm>
          <a:custGeom>
            <a:avLst/>
            <a:gdLst/>
            <a:ahLst/>
            <a:cxnLst/>
            <a:rect r="r" b="b" t="t" l="l"/>
            <a:pathLst>
              <a:path h="981409" w="981409">
                <a:moveTo>
                  <a:pt x="0" y="0"/>
                </a:moveTo>
                <a:lnTo>
                  <a:pt x="981409" y="0"/>
                </a:lnTo>
                <a:lnTo>
                  <a:pt x="981409" y="981409"/>
                </a:lnTo>
                <a:lnTo>
                  <a:pt x="0" y="981409"/>
                </a:lnTo>
                <a:lnTo>
                  <a:pt x="0" y="0"/>
                </a:lnTo>
                <a:close/>
              </a:path>
            </a:pathLst>
          </a:custGeom>
          <a:blipFill>
            <a:blip r:embed="rId9"/>
            <a:stretch>
              <a:fillRect l="0" t="0" r="0" b="0"/>
            </a:stretch>
          </a:blipFill>
        </p:spPr>
      </p:sp>
      <p:sp>
        <p:nvSpPr>
          <p:cNvPr name="Freeform 47" id="47"/>
          <p:cNvSpPr/>
          <p:nvPr/>
        </p:nvSpPr>
        <p:spPr>
          <a:xfrm flipH="false" flipV="false" rot="0">
            <a:off x="8527580" y="3836344"/>
            <a:ext cx="1286227" cy="1286227"/>
          </a:xfrm>
          <a:custGeom>
            <a:avLst/>
            <a:gdLst/>
            <a:ahLst/>
            <a:cxnLst/>
            <a:rect r="r" b="b" t="t" l="l"/>
            <a:pathLst>
              <a:path h="1286227" w="1286227">
                <a:moveTo>
                  <a:pt x="0" y="0"/>
                </a:moveTo>
                <a:lnTo>
                  <a:pt x="1286226" y="0"/>
                </a:lnTo>
                <a:lnTo>
                  <a:pt x="1286226" y="1286226"/>
                </a:lnTo>
                <a:lnTo>
                  <a:pt x="0" y="1286226"/>
                </a:lnTo>
                <a:lnTo>
                  <a:pt x="0" y="0"/>
                </a:lnTo>
                <a:close/>
              </a:path>
            </a:pathLst>
          </a:custGeom>
          <a:blipFill>
            <a:blip r:embed="rId10"/>
            <a:stretch>
              <a:fillRect l="0" t="0" r="0" b="0"/>
            </a:stretch>
          </a:blipFill>
        </p:spPr>
      </p:sp>
      <p:sp>
        <p:nvSpPr>
          <p:cNvPr name="Freeform 48" id="48"/>
          <p:cNvSpPr/>
          <p:nvPr/>
        </p:nvSpPr>
        <p:spPr>
          <a:xfrm flipH="false" flipV="false" rot="0">
            <a:off x="11709281" y="4026456"/>
            <a:ext cx="1053507" cy="1053507"/>
          </a:xfrm>
          <a:custGeom>
            <a:avLst/>
            <a:gdLst/>
            <a:ahLst/>
            <a:cxnLst/>
            <a:rect r="r" b="b" t="t" l="l"/>
            <a:pathLst>
              <a:path h="1053507" w="1053507">
                <a:moveTo>
                  <a:pt x="0" y="0"/>
                </a:moveTo>
                <a:lnTo>
                  <a:pt x="1053507" y="0"/>
                </a:lnTo>
                <a:lnTo>
                  <a:pt x="1053507" y="1053507"/>
                </a:lnTo>
                <a:lnTo>
                  <a:pt x="0" y="1053507"/>
                </a:lnTo>
                <a:lnTo>
                  <a:pt x="0" y="0"/>
                </a:lnTo>
                <a:close/>
              </a:path>
            </a:pathLst>
          </a:custGeom>
          <a:blipFill>
            <a:blip r:embed="rId11"/>
            <a:stretch>
              <a:fillRect l="0" t="0" r="0" b="0"/>
            </a:stretch>
          </a:blipFill>
        </p:spPr>
      </p:sp>
      <p:sp>
        <p:nvSpPr>
          <p:cNvPr name="Freeform 49" id="49"/>
          <p:cNvSpPr/>
          <p:nvPr/>
        </p:nvSpPr>
        <p:spPr>
          <a:xfrm flipH="false" flipV="false" rot="0">
            <a:off x="5520900" y="6417095"/>
            <a:ext cx="1232411" cy="1232411"/>
          </a:xfrm>
          <a:custGeom>
            <a:avLst/>
            <a:gdLst/>
            <a:ahLst/>
            <a:cxnLst/>
            <a:rect r="r" b="b" t="t" l="l"/>
            <a:pathLst>
              <a:path h="1232411" w="1232411">
                <a:moveTo>
                  <a:pt x="0" y="0"/>
                </a:moveTo>
                <a:lnTo>
                  <a:pt x="1232411" y="0"/>
                </a:lnTo>
                <a:lnTo>
                  <a:pt x="1232411" y="1232411"/>
                </a:lnTo>
                <a:lnTo>
                  <a:pt x="0" y="1232411"/>
                </a:lnTo>
                <a:lnTo>
                  <a:pt x="0" y="0"/>
                </a:lnTo>
                <a:close/>
              </a:path>
            </a:pathLst>
          </a:custGeom>
          <a:blipFill>
            <a:blip r:embed="rId12"/>
            <a:stretch>
              <a:fillRect l="0" t="0" r="0" b="0"/>
            </a:stretch>
          </a:blipFill>
        </p:spPr>
      </p:sp>
      <p:sp>
        <p:nvSpPr>
          <p:cNvPr name="Freeform 50" id="50"/>
          <p:cNvSpPr/>
          <p:nvPr/>
        </p:nvSpPr>
        <p:spPr>
          <a:xfrm flipH="false" flipV="false" rot="0">
            <a:off x="8124198" y="6162717"/>
            <a:ext cx="1895893" cy="2000063"/>
          </a:xfrm>
          <a:custGeom>
            <a:avLst/>
            <a:gdLst/>
            <a:ahLst/>
            <a:cxnLst/>
            <a:rect r="r" b="b" t="t" l="l"/>
            <a:pathLst>
              <a:path h="2000063" w="1895893">
                <a:moveTo>
                  <a:pt x="0" y="0"/>
                </a:moveTo>
                <a:lnTo>
                  <a:pt x="1895893" y="0"/>
                </a:lnTo>
                <a:lnTo>
                  <a:pt x="1895893" y="2000063"/>
                </a:lnTo>
                <a:lnTo>
                  <a:pt x="0" y="2000063"/>
                </a:lnTo>
                <a:lnTo>
                  <a:pt x="0" y="0"/>
                </a:lnTo>
                <a:close/>
              </a:path>
            </a:pathLst>
          </a:custGeom>
          <a:blipFill>
            <a:blip r:embed="rId13"/>
            <a:stretch>
              <a:fillRect l="0" t="0" r="0" b="0"/>
            </a:stretch>
          </a:blipFill>
        </p:spPr>
      </p:sp>
      <p:sp>
        <p:nvSpPr>
          <p:cNvPr name="Freeform 51" id="51"/>
          <p:cNvSpPr/>
          <p:nvPr/>
        </p:nvSpPr>
        <p:spPr>
          <a:xfrm flipH="false" flipV="false" rot="0">
            <a:off x="15165021" y="3868144"/>
            <a:ext cx="1239054" cy="923095"/>
          </a:xfrm>
          <a:custGeom>
            <a:avLst/>
            <a:gdLst/>
            <a:ahLst/>
            <a:cxnLst/>
            <a:rect r="r" b="b" t="t" l="l"/>
            <a:pathLst>
              <a:path h="923095" w="1239054">
                <a:moveTo>
                  <a:pt x="0" y="0"/>
                </a:moveTo>
                <a:lnTo>
                  <a:pt x="1239053" y="0"/>
                </a:lnTo>
                <a:lnTo>
                  <a:pt x="1239053" y="923095"/>
                </a:lnTo>
                <a:lnTo>
                  <a:pt x="0" y="923095"/>
                </a:lnTo>
                <a:lnTo>
                  <a:pt x="0" y="0"/>
                </a:lnTo>
                <a:close/>
              </a:path>
            </a:pathLst>
          </a:custGeom>
          <a:blipFill>
            <a:blip r:embed="rId14"/>
            <a:stretch>
              <a:fillRect l="0" t="0" r="0" b="0"/>
            </a:stretch>
          </a:blipFill>
        </p:spPr>
      </p:sp>
      <p:sp>
        <p:nvSpPr>
          <p:cNvPr name="Freeform 52" id="52"/>
          <p:cNvSpPr/>
          <p:nvPr/>
        </p:nvSpPr>
        <p:spPr>
          <a:xfrm flipH="false" flipV="false" rot="0">
            <a:off x="15108402" y="5701090"/>
            <a:ext cx="1352292" cy="1265160"/>
          </a:xfrm>
          <a:custGeom>
            <a:avLst/>
            <a:gdLst/>
            <a:ahLst/>
            <a:cxnLst/>
            <a:rect r="r" b="b" t="t" l="l"/>
            <a:pathLst>
              <a:path h="1265160" w="1352292">
                <a:moveTo>
                  <a:pt x="0" y="0"/>
                </a:moveTo>
                <a:lnTo>
                  <a:pt x="1352291" y="0"/>
                </a:lnTo>
                <a:lnTo>
                  <a:pt x="1352291" y="1265161"/>
                </a:lnTo>
                <a:lnTo>
                  <a:pt x="0" y="1265161"/>
                </a:lnTo>
                <a:lnTo>
                  <a:pt x="0" y="0"/>
                </a:lnTo>
                <a:close/>
              </a:path>
            </a:pathLst>
          </a:custGeom>
          <a:blipFill>
            <a:blip r:embed="rId15"/>
            <a:stretch>
              <a:fillRect l="0" t="-2563" r="0" b="-4323"/>
            </a:stretch>
          </a:blipFill>
        </p:spPr>
      </p:sp>
      <p:sp>
        <p:nvSpPr>
          <p:cNvPr name="Freeform 53" id="53"/>
          <p:cNvSpPr/>
          <p:nvPr/>
        </p:nvSpPr>
        <p:spPr>
          <a:xfrm flipH="false" flipV="false" rot="0">
            <a:off x="15269335" y="7696129"/>
            <a:ext cx="1030426" cy="1247111"/>
          </a:xfrm>
          <a:custGeom>
            <a:avLst/>
            <a:gdLst/>
            <a:ahLst/>
            <a:cxnLst/>
            <a:rect r="r" b="b" t="t" l="l"/>
            <a:pathLst>
              <a:path h="1247111" w="1030426">
                <a:moveTo>
                  <a:pt x="0" y="0"/>
                </a:moveTo>
                <a:lnTo>
                  <a:pt x="1030425" y="0"/>
                </a:lnTo>
                <a:lnTo>
                  <a:pt x="1030425" y="1247112"/>
                </a:lnTo>
                <a:lnTo>
                  <a:pt x="0" y="1247112"/>
                </a:lnTo>
                <a:lnTo>
                  <a:pt x="0" y="0"/>
                </a:lnTo>
                <a:close/>
              </a:path>
            </a:pathLst>
          </a:custGeom>
          <a:blipFill>
            <a:blip r:embed="rId16"/>
            <a:stretch>
              <a:fillRect l="0" t="0" r="0" b="0"/>
            </a:stretch>
          </a:blipFill>
        </p:spPr>
      </p:sp>
      <p:sp>
        <p:nvSpPr>
          <p:cNvPr name="TextBox 54" id="54"/>
          <p:cNvSpPr txBox="true"/>
          <p:nvPr/>
        </p:nvSpPr>
        <p:spPr>
          <a:xfrm rot="0">
            <a:off x="484743" y="1243140"/>
            <a:ext cx="10785441" cy="701727"/>
          </a:xfrm>
          <a:prstGeom prst="rect">
            <a:avLst/>
          </a:prstGeom>
        </p:spPr>
        <p:txBody>
          <a:bodyPr anchor="t" rtlCol="false" tIns="0" lIns="0" bIns="0" rIns="0">
            <a:spAutoFit/>
          </a:bodyPr>
          <a:lstStyle/>
          <a:p>
            <a:pPr algn="l" marL="431817" indent="-215908" lvl="1">
              <a:lnSpc>
                <a:spcPts val="2800"/>
              </a:lnSpc>
              <a:buFont typeface="Arial"/>
              <a:buChar char="•"/>
            </a:pPr>
            <a:r>
              <a:rPr lang="en-US" b="true" sz="2000">
                <a:solidFill>
                  <a:srgbClr val="000000"/>
                </a:solidFill>
                <a:latin typeface="Aileron Bold"/>
                <a:ea typeface="Aileron Bold"/>
                <a:cs typeface="Aileron Bold"/>
                <a:sym typeface="Aileron Bold"/>
              </a:rPr>
              <a:t>Streami</a:t>
            </a:r>
            <a:r>
              <a:rPr lang="en-US" b="true" sz="2000">
                <a:solidFill>
                  <a:srgbClr val="000000"/>
                </a:solidFill>
                <a:latin typeface="Aileron Bold"/>
                <a:ea typeface="Aileron Bold"/>
                <a:cs typeface="Aileron Bold"/>
                <a:sym typeface="Aileron Bold"/>
              </a:rPr>
              <a:t>ng </a:t>
            </a:r>
            <a:r>
              <a:rPr lang="en-US" sz="2000">
                <a:solidFill>
                  <a:srgbClr val="000000"/>
                </a:solidFill>
                <a:latin typeface="Aileron"/>
                <a:ea typeface="Aileron"/>
                <a:cs typeface="Aileron"/>
                <a:sym typeface="Aileron"/>
              </a:rPr>
              <a:t>➜ insight tức thì</a:t>
            </a:r>
          </a:p>
          <a:p>
            <a:pPr algn="l" marL="431817" indent="-215908" lvl="1">
              <a:lnSpc>
                <a:spcPts val="2800"/>
              </a:lnSpc>
              <a:buFont typeface="Arial"/>
              <a:buChar char="•"/>
            </a:pPr>
            <a:r>
              <a:rPr lang="en-US" b="true" sz="2000">
                <a:solidFill>
                  <a:srgbClr val="000000"/>
                </a:solidFill>
                <a:latin typeface="Aileron Bold"/>
                <a:ea typeface="Aileron Bold"/>
                <a:cs typeface="Aileron Bold"/>
                <a:sym typeface="Aileron Bold"/>
              </a:rPr>
              <a:t> Batch </a:t>
            </a:r>
            <a:r>
              <a:rPr lang="en-US" sz="2000">
                <a:solidFill>
                  <a:srgbClr val="000000"/>
                </a:solidFill>
                <a:latin typeface="Aileron"/>
                <a:ea typeface="Aileron"/>
                <a:cs typeface="Aileron"/>
                <a:sym typeface="Aileron"/>
              </a:rPr>
              <a:t>➜ phân tích chuyên sâu &amp; chiến lược dài hạn</a:t>
            </a:r>
          </a:p>
        </p:txBody>
      </p:sp>
      <p:sp>
        <p:nvSpPr>
          <p:cNvPr name="TextBox 55" id="55"/>
          <p:cNvSpPr txBox="true"/>
          <p:nvPr/>
        </p:nvSpPr>
        <p:spPr>
          <a:xfrm rot="0">
            <a:off x="1385646" y="2280541"/>
            <a:ext cx="1446050" cy="389280"/>
          </a:xfrm>
          <a:prstGeom prst="rect">
            <a:avLst/>
          </a:prstGeom>
        </p:spPr>
        <p:txBody>
          <a:bodyPr anchor="t" rtlCol="false" tIns="0" lIns="0" bIns="0" rIns="0">
            <a:spAutoFit/>
          </a:bodyPr>
          <a:lstStyle/>
          <a:p>
            <a:pPr algn="ctr">
              <a:lnSpc>
                <a:spcPts val="3220"/>
              </a:lnSpc>
              <a:spcBef>
                <a:spcPct val="0"/>
              </a:spcBef>
            </a:pPr>
            <a:r>
              <a:rPr lang="en-US" b="true" sz="2300">
                <a:solidFill>
                  <a:srgbClr val="D83731"/>
                </a:solidFill>
                <a:latin typeface="Aileron Bold"/>
                <a:ea typeface="Aileron Bold"/>
                <a:cs typeface="Aileron Bold"/>
                <a:sym typeface="Aileron Bold"/>
              </a:rPr>
              <a:t>Streaming </a:t>
            </a:r>
          </a:p>
        </p:txBody>
      </p:sp>
      <p:sp>
        <p:nvSpPr>
          <p:cNvPr name="TextBox 56" id="56"/>
          <p:cNvSpPr txBox="true"/>
          <p:nvPr/>
        </p:nvSpPr>
        <p:spPr>
          <a:xfrm rot="0">
            <a:off x="1426770" y="5099013"/>
            <a:ext cx="2715978" cy="1063704"/>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Apa</a:t>
            </a:r>
            <a:r>
              <a:rPr lang="en-US" b="true" sz="2000">
                <a:solidFill>
                  <a:srgbClr val="00204C"/>
                </a:solidFill>
                <a:latin typeface="Roboto Bold"/>
                <a:ea typeface="Roboto Bold"/>
                <a:cs typeface="Roboto Bold"/>
                <a:sym typeface="Roboto Bold"/>
              </a:rPr>
              <a:t>che Flink</a:t>
            </a:r>
          </a:p>
          <a:p>
            <a:pPr algn="ctr">
              <a:lnSpc>
                <a:spcPts val="2800"/>
              </a:lnSpc>
              <a:spcBef>
                <a:spcPct val="0"/>
              </a:spcBef>
            </a:pPr>
            <a:r>
              <a:rPr lang="en-US" sz="2000">
                <a:solidFill>
                  <a:srgbClr val="00204C"/>
                </a:solidFill>
                <a:latin typeface="Roboto"/>
                <a:ea typeface="Roboto"/>
                <a:cs typeface="Roboto"/>
                <a:sym typeface="Roboto"/>
              </a:rPr>
              <a:t>xử lý phân tán, real-time, low-latency</a:t>
            </a:r>
          </a:p>
        </p:txBody>
      </p:sp>
      <p:sp>
        <p:nvSpPr>
          <p:cNvPr name="TextBox 57" id="57"/>
          <p:cNvSpPr txBox="true"/>
          <p:nvPr/>
        </p:nvSpPr>
        <p:spPr>
          <a:xfrm rot="0">
            <a:off x="1473708" y="7759258"/>
            <a:ext cx="2715978" cy="1768608"/>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Mant</a:t>
            </a:r>
            <a:r>
              <a:rPr lang="en-US" b="true" sz="2000">
                <a:solidFill>
                  <a:srgbClr val="00204C"/>
                </a:solidFill>
                <a:latin typeface="Roboto Bold"/>
                <a:ea typeface="Roboto Bold"/>
                <a:cs typeface="Roboto Bold"/>
                <a:sym typeface="Roboto Bold"/>
              </a:rPr>
              <a:t>is</a:t>
            </a:r>
          </a:p>
          <a:p>
            <a:pPr algn="ctr">
              <a:lnSpc>
                <a:spcPts val="2800"/>
              </a:lnSpc>
              <a:spcBef>
                <a:spcPct val="0"/>
              </a:spcBef>
            </a:pPr>
            <a:r>
              <a:rPr lang="en-US" sz="2000">
                <a:solidFill>
                  <a:srgbClr val="00204C"/>
                </a:solidFill>
                <a:latin typeface="Roboto"/>
                <a:ea typeface="Roboto"/>
                <a:cs typeface="Roboto"/>
                <a:sym typeface="Roboto"/>
              </a:rPr>
              <a:t>observability riêng giúp</a:t>
            </a:r>
            <a:r>
              <a:rPr lang="en-US" b="true" sz="2000">
                <a:solidFill>
                  <a:srgbClr val="00204C"/>
                </a:solidFill>
                <a:latin typeface="Roboto Bold"/>
                <a:ea typeface="Roboto Bold"/>
                <a:cs typeface="Roboto Bold"/>
                <a:sym typeface="Roboto Bold"/>
              </a:rPr>
              <a:t> </a:t>
            </a:r>
            <a:r>
              <a:rPr lang="en-US" sz="2000">
                <a:solidFill>
                  <a:srgbClr val="00204C"/>
                </a:solidFill>
                <a:latin typeface="Roboto"/>
                <a:ea typeface="Roboto"/>
                <a:cs typeface="Roboto"/>
                <a:sym typeface="Roboto"/>
              </a:rPr>
              <a:t>"thấy rõ và phản ứng nhanh — gần như theo thời gian thực.</a:t>
            </a:r>
          </a:p>
        </p:txBody>
      </p:sp>
      <p:sp>
        <p:nvSpPr>
          <p:cNvPr name="TextBox 58" id="58"/>
          <p:cNvSpPr txBox="true"/>
          <p:nvPr/>
        </p:nvSpPr>
        <p:spPr>
          <a:xfrm rot="0">
            <a:off x="4733446" y="5022813"/>
            <a:ext cx="2807321" cy="1063704"/>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Filter</a:t>
            </a:r>
          </a:p>
          <a:p>
            <a:pPr algn="ctr">
              <a:lnSpc>
                <a:spcPts val="2800"/>
              </a:lnSpc>
              <a:spcBef>
                <a:spcPct val="0"/>
              </a:spcBef>
            </a:pPr>
            <a:r>
              <a:rPr lang="en-US" sz="2000">
                <a:solidFill>
                  <a:srgbClr val="00204C"/>
                </a:solidFill>
                <a:latin typeface="Roboto"/>
                <a:ea typeface="Roboto"/>
                <a:cs typeface="Roboto"/>
                <a:sym typeface="Roboto"/>
              </a:rPr>
              <a:t>Lọc trùng lặp, lỗi, không liên quan</a:t>
            </a:r>
          </a:p>
        </p:txBody>
      </p:sp>
      <p:sp>
        <p:nvSpPr>
          <p:cNvPr name="TextBox 59" id="59"/>
          <p:cNvSpPr txBox="true"/>
          <p:nvPr/>
        </p:nvSpPr>
        <p:spPr>
          <a:xfrm rot="0">
            <a:off x="7767033" y="5022813"/>
            <a:ext cx="2807321" cy="1416156"/>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Enr</a:t>
            </a:r>
            <a:r>
              <a:rPr lang="en-US" b="true" sz="2000">
                <a:solidFill>
                  <a:srgbClr val="00204C"/>
                </a:solidFill>
                <a:latin typeface="Roboto Bold"/>
                <a:ea typeface="Roboto Bold"/>
                <a:cs typeface="Roboto Bold"/>
                <a:sym typeface="Roboto Bold"/>
              </a:rPr>
              <a:t>ichment</a:t>
            </a:r>
          </a:p>
          <a:p>
            <a:pPr algn="ctr">
              <a:lnSpc>
                <a:spcPts val="2800"/>
              </a:lnSpc>
              <a:spcBef>
                <a:spcPct val="0"/>
              </a:spcBef>
            </a:pPr>
            <a:r>
              <a:rPr lang="en-US" sz="2000">
                <a:solidFill>
                  <a:srgbClr val="00204C"/>
                </a:solidFill>
                <a:latin typeface="Roboto"/>
                <a:ea typeface="Roboto"/>
                <a:cs typeface="Roboto"/>
                <a:sym typeface="Roboto"/>
              </a:rPr>
              <a:t>Bổ sung metadata từ các nguồn khác( thông tin phim, ngữ cảnh,..)</a:t>
            </a:r>
          </a:p>
        </p:txBody>
      </p:sp>
      <p:sp>
        <p:nvSpPr>
          <p:cNvPr name="TextBox 60" id="60"/>
          <p:cNvSpPr txBox="true"/>
          <p:nvPr/>
        </p:nvSpPr>
        <p:spPr>
          <a:xfrm rot="0">
            <a:off x="10800620" y="5022813"/>
            <a:ext cx="2807321" cy="1416156"/>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Jo</a:t>
            </a:r>
            <a:r>
              <a:rPr lang="en-US" b="true" sz="2000">
                <a:solidFill>
                  <a:srgbClr val="00204C"/>
                </a:solidFill>
                <a:latin typeface="Roboto Bold"/>
                <a:ea typeface="Roboto Bold"/>
                <a:cs typeface="Roboto Bold"/>
                <a:sym typeface="Roboto Bold"/>
              </a:rPr>
              <a:t>in</a:t>
            </a:r>
          </a:p>
          <a:p>
            <a:pPr algn="ctr">
              <a:lnSpc>
                <a:spcPts val="2800"/>
              </a:lnSpc>
              <a:spcBef>
                <a:spcPct val="0"/>
              </a:spcBef>
            </a:pPr>
            <a:r>
              <a:rPr lang="en-US" sz="2000">
                <a:solidFill>
                  <a:srgbClr val="00204C"/>
                </a:solidFill>
                <a:latin typeface="Roboto"/>
                <a:ea typeface="Roboto"/>
                <a:cs typeface="Roboto"/>
                <a:sym typeface="Roboto"/>
              </a:rPr>
              <a:t>Ví dụ: kết hợp sự kiện người dùng với thông tin nội dung</a:t>
            </a:r>
          </a:p>
        </p:txBody>
      </p:sp>
      <p:sp>
        <p:nvSpPr>
          <p:cNvPr name="TextBox 61" id="61"/>
          <p:cNvSpPr txBox="true"/>
          <p:nvPr/>
        </p:nvSpPr>
        <p:spPr>
          <a:xfrm rot="0">
            <a:off x="4620312" y="7697131"/>
            <a:ext cx="2807321" cy="1768608"/>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Aggregat</a:t>
            </a:r>
            <a:r>
              <a:rPr lang="en-US" b="true" sz="2000">
                <a:solidFill>
                  <a:srgbClr val="00204C"/>
                </a:solidFill>
                <a:latin typeface="Roboto Bold"/>
                <a:ea typeface="Roboto Bold"/>
                <a:cs typeface="Roboto Bold"/>
                <a:sym typeface="Roboto Bold"/>
              </a:rPr>
              <a:t>ion</a:t>
            </a:r>
          </a:p>
          <a:p>
            <a:pPr algn="ctr">
              <a:lnSpc>
                <a:spcPts val="2800"/>
              </a:lnSpc>
              <a:spcBef>
                <a:spcPct val="0"/>
              </a:spcBef>
            </a:pPr>
            <a:r>
              <a:rPr lang="en-US" sz="2000">
                <a:solidFill>
                  <a:srgbClr val="00204C"/>
                </a:solidFill>
                <a:latin typeface="Roboto"/>
                <a:ea typeface="Roboto"/>
                <a:cs typeface="Roboto"/>
                <a:sym typeface="Roboto"/>
              </a:rPr>
              <a:t>Tổng hợp theo cửa sổ thời gian (Số lượt xem mỗi video từng 5 phút, CTR, bounce rate…)</a:t>
            </a:r>
          </a:p>
        </p:txBody>
      </p:sp>
      <p:sp>
        <p:nvSpPr>
          <p:cNvPr name="TextBox 62" id="62"/>
          <p:cNvSpPr txBox="true"/>
          <p:nvPr/>
        </p:nvSpPr>
        <p:spPr>
          <a:xfrm rot="0">
            <a:off x="7767033" y="7697131"/>
            <a:ext cx="2807321" cy="1768608"/>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Format</a:t>
            </a:r>
          </a:p>
          <a:p>
            <a:pPr algn="ctr">
              <a:lnSpc>
                <a:spcPts val="2800"/>
              </a:lnSpc>
              <a:spcBef>
                <a:spcPct val="0"/>
              </a:spcBef>
            </a:pPr>
            <a:r>
              <a:rPr lang="en-US" sz="2000">
                <a:solidFill>
                  <a:srgbClr val="00204C"/>
                </a:solidFill>
                <a:latin typeface="Roboto"/>
                <a:ea typeface="Roboto"/>
                <a:cs typeface="Roboto"/>
                <a:sym typeface="Roboto"/>
              </a:rPr>
              <a:t>Định dạng timestamp, Schema đầu ra (Parquet, JSON, Avro…),data typing,.....</a:t>
            </a:r>
          </a:p>
        </p:txBody>
      </p:sp>
      <p:sp>
        <p:nvSpPr>
          <p:cNvPr name="TextBox 63" id="63"/>
          <p:cNvSpPr txBox="true"/>
          <p:nvPr/>
        </p:nvSpPr>
        <p:spPr>
          <a:xfrm rot="0">
            <a:off x="14426559" y="4948188"/>
            <a:ext cx="2715978" cy="711252"/>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 Druid</a:t>
            </a:r>
          </a:p>
          <a:p>
            <a:pPr algn="ctr">
              <a:lnSpc>
                <a:spcPts val="2800"/>
              </a:lnSpc>
              <a:spcBef>
                <a:spcPct val="0"/>
              </a:spcBef>
            </a:pPr>
            <a:r>
              <a:rPr lang="en-US" sz="2000">
                <a:solidFill>
                  <a:srgbClr val="00204C"/>
                </a:solidFill>
                <a:latin typeface="Roboto"/>
                <a:ea typeface="Roboto"/>
                <a:cs typeface="Roboto"/>
                <a:sym typeface="Roboto"/>
              </a:rPr>
              <a:t>truy vấn real-time</a:t>
            </a:r>
          </a:p>
        </p:txBody>
      </p:sp>
      <p:sp>
        <p:nvSpPr>
          <p:cNvPr name="TextBox 64" id="64"/>
          <p:cNvSpPr txBox="true"/>
          <p:nvPr/>
        </p:nvSpPr>
        <p:spPr>
          <a:xfrm rot="0">
            <a:off x="14426559" y="6950751"/>
            <a:ext cx="2715978" cy="711252"/>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Icebe</a:t>
            </a:r>
            <a:r>
              <a:rPr lang="en-US" b="true" sz="2000">
                <a:solidFill>
                  <a:srgbClr val="00204C"/>
                </a:solidFill>
                <a:latin typeface="Roboto Bold"/>
                <a:ea typeface="Roboto Bold"/>
                <a:cs typeface="Roboto Bold"/>
                <a:sym typeface="Roboto Bold"/>
              </a:rPr>
              <a:t>rg</a:t>
            </a:r>
          </a:p>
          <a:p>
            <a:pPr algn="ctr">
              <a:lnSpc>
                <a:spcPts val="2800"/>
              </a:lnSpc>
              <a:spcBef>
                <a:spcPct val="0"/>
              </a:spcBef>
            </a:pPr>
            <a:r>
              <a:rPr lang="en-US" sz="2000">
                <a:solidFill>
                  <a:srgbClr val="00204C"/>
                </a:solidFill>
                <a:latin typeface="Roboto"/>
                <a:ea typeface="Roboto"/>
                <a:cs typeface="Roboto"/>
                <a:sym typeface="Roboto"/>
              </a:rPr>
              <a:t>Structured data</a:t>
            </a:r>
          </a:p>
        </p:txBody>
      </p:sp>
      <p:sp>
        <p:nvSpPr>
          <p:cNvPr name="TextBox 65" id="65"/>
          <p:cNvSpPr txBox="true"/>
          <p:nvPr/>
        </p:nvSpPr>
        <p:spPr>
          <a:xfrm rot="0">
            <a:off x="14426559" y="8953314"/>
            <a:ext cx="2715978" cy="711252"/>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 S3 </a:t>
            </a:r>
          </a:p>
          <a:p>
            <a:pPr algn="ctr">
              <a:lnSpc>
                <a:spcPts val="2800"/>
              </a:lnSpc>
              <a:spcBef>
                <a:spcPct val="0"/>
              </a:spcBef>
            </a:pPr>
            <a:r>
              <a:rPr lang="en-US" sz="2000">
                <a:solidFill>
                  <a:srgbClr val="00204C"/>
                </a:solidFill>
                <a:latin typeface="Roboto"/>
                <a:ea typeface="Roboto"/>
                <a:cs typeface="Roboto"/>
                <a:sym typeface="Roboto"/>
              </a:rPr>
              <a:t>lưu raw data</a:t>
            </a:r>
          </a:p>
        </p:txBody>
      </p:sp>
      <p:grpSp>
        <p:nvGrpSpPr>
          <p:cNvPr name="Group 66" id="66"/>
          <p:cNvGrpSpPr/>
          <p:nvPr/>
        </p:nvGrpSpPr>
        <p:grpSpPr>
          <a:xfrm rot="0">
            <a:off x="17259300" y="9621299"/>
            <a:ext cx="998671" cy="665701"/>
            <a:chOff x="0" y="0"/>
            <a:chExt cx="263024" cy="175329"/>
          </a:xfrm>
        </p:grpSpPr>
        <p:sp>
          <p:nvSpPr>
            <p:cNvPr name="Freeform 67" id="67"/>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68" id="68"/>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69" id="69"/>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51</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4158232" y="381223"/>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6773" y="157257"/>
            <a:ext cx="6094779" cy="587245"/>
            <a:chOff x="0" y="0"/>
            <a:chExt cx="8126372" cy="782993"/>
          </a:xfrm>
        </p:grpSpPr>
        <p:grpSp>
          <p:nvGrpSpPr>
            <p:cNvPr name="Group 4" id="4"/>
            <p:cNvGrpSpPr/>
            <p:nvPr/>
          </p:nvGrpSpPr>
          <p:grpSpPr>
            <a:xfrm rot="0">
              <a:off x="0" y="0"/>
              <a:ext cx="8126372" cy="782993"/>
              <a:chOff x="0" y="0"/>
              <a:chExt cx="1605209" cy="154665"/>
            </a:xfrm>
          </p:grpSpPr>
          <p:sp>
            <p:nvSpPr>
              <p:cNvPr name="Freeform 5" id="5"/>
              <p:cNvSpPr/>
              <p:nvPr/>
            </p:nvSpPr>
            <p:spPr>
              <a:xfrm flipH="false" flipV="false" rot="0">
                <a:off x="0" y="0"/>
                <a:ext cx="1605209" cy="154665"/>
              </a:xfrm>
              <a:custGeom>
                <a:avLst/>
                <a:gdLst/>
                <a:ahLst/>
                <a:cxnLst/>
                <a:rect r="r" b="b" t="t" l="l"/>
                <a:pathLst>
                  <a:path h="154665" w="1605209">
                    <a:moveTo>
                      <a:pt x="0" y="0"/>
                    </a:moveTo>
                    <a:lnTo>
                      <a:pt x="1402009" y="0"/>
                    </a:lnTo>
                    <a:lnTo>
                      <a:pt x="1605209" y="77333"/>
                    </a:lnTo>
                    <a:lnTo>
                      <a:pt x="1402009" y="154665"/>
                    </a:lnTo>
                    <a:lnTo>
                      <a:pt x="0" y="154665"/>
                    </a:lnTo>
                    <a:lnTo>
                      <a:pt x="203200" y="77333"/>
                    </a:lnTo>
                    <a:lnTo>
                      <a:pt x="0" y="0"/>
                    </a:lnTo>
                    <a:close/>
                  </a:path>
                </a:pathLst>
              </a:custGeom>
              <a:solidFill>
                <a:srgbClr val="C5D2FF"/>
              </a:solidFill>
            </p:spPr>
          </p:sp>
          <p:sp>
            <p:nvSpPr>
              <p:cNvPr name="TextBox 6" id="6"/>
              <p:cNvSpPr txBox="true"/>
              <p:nvPr/>
            </p:nvSpPr>
            <p:spPr>
              <a:xfrm>
                <a:off x="177800" y="-38100"/>
                <a:ext cx="1351209" cy="19276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725315" y="120766"/>
              <a:ext cx="6178543" cy="493837"/>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DM Sans Bold"/>
                  <a:ea typeface="DM Sans Bold"/>
                  <a:cs typeface="DM Sans Bold"/>
                  <a:sym typeface="DM Sans Bold"/>
                </a:rPr>
                <a:t>Ingestion</a:t>
              </a:r>
            </a:p>
          </p:txBody>
        </p:sp>
      </p:grpSp>
      <p:grpSp>
        <p:nvGrpSpPr>
          <p:cNvPr name="Group 8" id="8"/>
          <p:cNvGrpSpPr/>
          <p:nvPr/>
        </p:nvGrpSpPr>
        <p:grpSpPr>
          <a:xfrm rot="0">
            <a:off x="11906448" y="157257"/>
            <a:ext cx="6094779" cy="587232"/>
            <a:chOff x="0" y="0"/>
            <a:chExt cx="8126372" cy="782975"/>
          </a:xfrm>
        </p:grpSpPr>
        <p:grpSp>
          <p:nvGrpSpPr>
            <p:cNvPr name="Group 9" id="9"/>
            <p:cNvGrpSpPr/>
            <p:nvPr/>
          </p:nvGrpSpPr>
          <p:grpSpPr>
            <a:xfrm rot="0">
              <a:off x="0" y="0"/>
              <a:ext cx="8126372" cy="782975"/>
              <a:chOff x="0" y="0"/>
              <a:chExt cx="1605209" cy="154662"/>
            </a:xfrm>
          </p:grpSpPr>
          <p:sp>
            <p:nvSpPr>
              <p:cNvPr name="Freeform 10" id="10"/>
              <p:cNvSpPr/>
              <p:nvPr/>
            </p:nvSpPr>
            <p:spPr>
              <a:xfrm flipH="false" flipV="false" rot="0">
                <a:off x="0" y="0"/>
                <a:ext cx="1605209" cy="154662"/>
              </a:xfrm>
              <a:custGeom>
                <a:avLst/>
                <a:gdLst/>
                <a:ahLst/>
                <a:cxnLst/>
                <a:rect r="r" b="b" t="t" l="l"/>
                <a:pathLst>
                  <a:path h="154662" w="1605209">
                    <a:moveTo>
                      <a:pt x="0" y="0"/>
                    </a:moveTo>
                    <a:lnTo>
                      <a:pt x="1402009" y="0"/>
                    </a:lnTo>
                    <a:lnTo>
                      <a:pt x="1605209" y="77331"/>
                    </a:lnTo>
                    <a:lnTo>
                      <a:pt x="1402009" y="154662"/>
                    </a:lnTo>
                    <a:lnTo>
                      <a:pt x="0" y="154662"/>
                    </a:lnTo>
                    <a:lnTo>
                      <a:pt x="203200" y="77331"/>
                    </a:lnTo>
                    <a:lnTo>
                      <a:pt x="0" y="0"/>
                    </a:lnTo>
                    <a:close/>
                  </a:path>
                </a:pathLst>
              </a:custGeom>
              <a:solidFill>
                <a:srgbClr val="C5D2FF"/>
              </a:solidFill>
            </p:spPr>
          </p:sp>
          <p:sp>
            <p:nvSpPr>
              <p:cNvPr name="TextBox 11" id="11"/>
              <p:cNvSpPr txBox="true"/>
              <p:nvPr/>
            </p:nvSpPr>
            <p:spPr>
              <a:xfrm>
                <a:off x="177800" y="-38100"/>
                <a:ext cx="1351209" cy="192762"/>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725315" y="120766"/>
              <a:ext cx="6178543" cy="493819"/>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DM Sans Bold"/>
                  <a:ea typeface="DM Sans Bold"/>
                  <a:cs typeface="DM Sans Bold"/>
                  <a:sym typeface="DM Sans Bold"/>
                </a:rPr>
                <a:t>Serving</a:t>
              </a:r>
            </a:p>
          </p:txBody>
        </p:sp>
      </p:grpSp>
      <p:grpSp>
        <p:nvGrpSpPr>
          <p:cNvPr name="Group 13" id="13"/>
          <p:cNvGrpSpPr/>
          <p:nvPr/>
        </p:nvGrpSpPr>
        <p:grpSpPr>
          <a:xfrm rot="0">
            <a:off x="6109502" y="157257"/>
            <a:ext cx="6094779" cy="587232"/>
            <a:chOff x="0" y="0"/>
            <a:chExt cx="8126372" cy="782975"/>
          </a:xfrm>
        </p:grpSpPr>
        <p:grpSp>
          <p:nvGrpSpPr>
            <p:cNvPr name="Group 14" id="14"/>
            <p:cNvGrpSpPr/>
            <p:nvPr/>
          </p:nvGrpSpPr>
          <p:grpSpPr>
            <a:xfrm rot="0">
              <a:off x="0" y="0"/>
              <a:ext cx="8126372" cy="782975"/>
              <a:chOff x="0" y="0"/>
              <a:chExt cx="1605209" cy="154662"/>
            </a:xfrm>
          </p:grpSpPr>
          <p:sp>
            <p:nvSpPr>
              <p:cNvPr name="Freeform 15" id="15"/>
              <p:cNvSpPr/>
              <p:nvPr/>
            </p:nvSpPr>
            <p:spPr>
              <a:xfrm flipH="false" flipV="false" rot="0">
                <a:off x="0" y="0"/>
                <a:ext cx="1605209" cy="154662"/>
              </a:xfrm>
              <a:custGeom>
                <a:avLst/>
                <a:gdLst/>
                <a:ahLst/>
                <a:cxnLst/>
                <a:rect r="r" b="b" t="t" l="l"/>
                <a:pathLst>
                  <a:path h="154662" w="1605209">
                    <a:moveTo>
                      <a:pt x="0" y="0"/>
                    </a:moveTo>
                    <a:lnTo>
                      <a:pt x="1402009" y="0"/>
                    </a:lnTo>
                    <a:lnTo>
                      <a:pt x="1605209" y="77331"/>
                    </a:lnTo>
                    <a:lnTo>
                      <a:pt x="1402009" y="154662"/>
                    </a:lnTo>
                    <a:lnTo>
                      <a:pt x="0" y="154662"/>
                    </a:lnTo>
                    <a:lnTo>
                      <a:pt x="203200" y="77331"/>
                    </a:lnTo>
                    <a:lnTo>
                      <a:pt x="0" y="0"/>
                    </a:lnTo>
                    <a:close/>
                  </a:path>
                </a:pathLst>
              </a:custGeom>
              <a:solidFill>
                <a:srgbClr val="00204C"/>
              </a:solidFill>
            </p:spPr>
          </p:sp>
          <p:sp>
            <p:nvSpPr>
              <p:cNvPr name="TextBox 16" id="16"/>
              <p:cNvSpPr txBox="true"/>
              <p:nvPr/>
            </p:nvSpPr>
            <p:spPr>
              <a:xfrm>
                <a:off x="177800" y="-38100"/>
                <a:ext cx="1351209" cy="19276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725315" y="120766"/>
              <a:ext cx="6178543" cy="493819"/>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DM Sans Bold"/>
                  <a:ea typeface="DM Sans Bold"/>
                  <a:cs typeface="DM Sans Bold"/>
                  <a:sym typeface="DM Sans Bold"/>
                </a:rPr>
                <a:t>Transformation</a:t>
              </a:r>
            </a:p>
          </p:txBody>
        </p:sp>
      </p:grpSp>
      <p:sp>
        <p:nvSpPr>
          <p:cNvPr name="Freeform 18" id="18"/>
          <p:cNvSpPr/>
          <p:nvPr/>
        </p:nvSpPr>
        <p:spPr>
          <a:xfrm flipH="false" flipV="false" rot="0">
            <a:off x="-1361191" y="9536922"/>
            <a:ext cx="3691868" cy="3691868"/>
          </a:xfrm>
          <a:custGeom>
            <a:avLst/>
            <a:gdLst/>
            <a:ahLst/>
            <a:cxnLst/>
            <a:rect r="r" b="b" t="t" l="l"/>
            <a:pathLst>
              <a:path h="3691868" w="3691868">
                <a:moveTo>
                  <a:pt x="0" y="0"/>
                </a:moveTo>
                <a:lnTo>
                  <a:pt x="3691868" y="0"/>
                </a:lnTo>
                <a:lnTo>
                  <a:pt x="3691868" y="3691867"/>
                </a:lnTo>
                <a:lnTo>
                  <a:pt x="0" y="3691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3662319" y="9639523"/>
            <a:ext cx="647477" cy="647477"/>
          </a:xfrm>
          <a:custGeom>
            <a:avLst/>
            <a:gdLst/>
            <a:ahLst/>
            <a:cxnLst/>
            <a:rect r="r" b="b" t="t" l="l"/>
            <a:pathLst>
              <a:path h="647477" w="647477">
                <a:moveTo>
                  <a:pt x="0" y="0"/>
                </a:moveTo>
                <a:lnTo>
                  <a:pt x="647476" y="0"/>
                </a:lnTo>
                <a:lnTo>
                  <a:pt x="647476" y="647477"/>
                </a:lnTo>
                <a:lnTo>
                  <a:pt x="0" y="6474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p:nvPr/>
        </p:nvGrpSpPr>
        <p:grpSpPr>
          <a:xfrm rot="0">
            <a:off x="286773" y="1028700"/>
            <a:ext cx="17714454" cy="1178233"/>
            <a:chOff x="0" y="0"/>
            <a:chExt cx="4665535" cy="310316"/>
          </a:xfrm>
        </p:grpSpPr>
        <p:sp>
          <p:nvSpPr>
            <p:cNvPr name="Freeform 21" id="21"/>
            <p:cNvSpPr/>
            <p:nvPr/>
          </p:nvSpPr>
          <p:spPr>
            <a:xfrm flipH="false" flipV="false" rot="0">
              <a:off x="0" y="0"/>
              <a:ext cx="4665535" cy="310316"/>
            </a:xfrm>
            <a:custGeom>
              <a:avLst/>
              <a:gdLst/>
              <a:ahLst/>
              <a:cxnLst/>
              <a:rect r="r" b="b" t="t" l="l"/>
              <a:pathLst>
                <a:path h="310316" w="4665535">
                  <a:moveTo>
                    <a:pt x="10926" y="0"/>
                  </a:moveTo>
                  <a:lnTo>
                    <a:pt x="4654609" y="0"/>
                  </a:lnTo>
                  <a:cubicBezTo>
                    <a:pt x="4657507" y="0"/>
                    <a:pt x="4660286" y="1151"/>
                    <a:pt x="4662335" y="3200"/>
                  </a:cubicBezTo>
                  <a:cubicBezTo>
                    <a:pt x="4664384" y="5249"/>
                    <a:pt x="4665535" y="8028"/>
                    <a:pt x="4665535" y="10926"/>
                  </a:cubicBezTo>
                  <a:lnTo>
                    <a:pt x="4665535" y="299390"/>
                  </a:lnTo>
                  <a:cubicBezTo>
                    <a:pt x="4665535" y="305425"/>
                    <a:pt x="4660643" y="310316"/>
                    <a:pt x="4654609" y="310316"/>
                  </a:cubicBezTo>
                  <a:lnTo>
                    <a:pt x="10926" y="310316"/>
                  </a:lnTo>
                  <a:cubicBezTo>
                    <a:pt x="4892" y="310316"/>
                    <a:pt x="0" y="305425"/>
                    <a:pt x="0" y="299390"/>
                  </a:cubicBezTo>
                  <a:lnTo>
                    <a:pt x="0" y="10926"/>
                  </a:lnTo>
                  <a:cubicBezTo>
                    <a:pt x="0" y="8028"/>
                    <a:pt x="1151" y="5249"/>
                    <a:pt x="3200" y="3200"/>
                  </a:cubicBezTo>
                  <a:cubicBezTo>
                    <a:pt x="5249" y="1151"/>
                    <a:pt x="8028" y="0"/>
                    <a:pt x="10926" y="0"/>
                  </a:cubicBezTo>
                  <a:close/>
                </a:path>
              </a:pathLst>
            </a:custGeom>
            <a:solidFill>
              <a:srgbClr val="000000">
                <a:alpha val="0"/>
              </a:srgbClr>
            </a:solidFill>
            <a:ln w="19050" cap="rnd">
              <a:solidFill>
                <a:srgbClr val="000000"/>
              </a:solidFill>
              <a:prstDash val="lgDash"/>
              <a:round/>
            </a:ln>
          </p:spPr>
        </p:sp>
        <p:sp>
          <p:nvSpPr>
            <p:cNvPr name="TextBox 22" id="22"/>
            <p:cNvSpPr txBox="true"/>
            <p:nvPr/>
          </p:nvSpPr>
          <p:spPr>
            <a:xfrm>
              <a:off x="0" y="-47625"/>
              <a:ext cx="4665535" cy="357941"/>
            </a:xfrm>
            <a:prstGeom prst="rect">
              <a:avLst/>
            </a:prstGeom>
          </p:spPr>
          <p:txBody>
            <a:bodyPr anchor="ctr" rtlCol="false" tIns="50800" lIns="50800" bIns="50800" rIns="50800"/>
            <a:lstStyle/>
            <a:p>
              <a:pPr algn="ctr">
                <a:lnSpc>
                  <a:spcPts val="2800"/>
                </a:lnSpc>
              </a:pPr>
            </a:p>
          </p:txBody>
        </p:sp>
      </p:grpSp>
      <p:sp>
        <p:nvSpPr>
          <p:cNvPr name="AutoShape 23" id="23"/>
          <p:cNvSpPr/>
          <p:nvPr/>
        </p:nvSpPr>
        <p:spPr>
          <a:xfrm flipV="true">
            <a:off x="286773" y="2832250"/>
            <a:ext cx="17471862" cy="0"/>
          </a:xfrm>
          <a:prstGeom prst="line">
            <a:avLst/>
          </a:prstGeom>
          <a:ln cap="flat" w="38100">
            <a:solidFill>
              <a:srgbClr val="00204C"/>
            </a:solidFill>
            <a:prstDash val="solid"/>
            <a:headEnd type="none" len="sm" w="sm"/>
            <a:tailEnd type="none" len="sm" w="sm"/>
          </a:ln>
        </p:spPr>
      </p:sp>
      <p:sp>
        <p:nvSpPr>
          <p:cNvPr name="Freeform 24" id="24"/>
          <p:cNvSpPr/>
          <p:nvPr/>
        </p:nvSpPr>
        <p:spPr>
          <a:xfrm flipH="false" flipV="false" rot="0">
            <a:off x="6882486" y="9954150"/>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25" id="25"/>
          <p:cNvSpPr/>
          <p:nvPr/>
        </p:nvSpPr>
        <p:spPr>
          <a:xfrm>
            <a:off x="6545435" y="2832250"/>
            <a:ext cx="0" cy="6527411"/>
          </a:xfrm>
          <a:prstGeom prst="line">
            <a:avLst/>
          </a:prstGeom>
          <a:ln cap="flat" w="38100">
            <a:solidFill>
              <a:srgbClr val="00204C"/>
            </a:solidFill>
            <a:prstDash val="sysDash"/>
            <a:headEnd type="none" len="sm" w="sm"/>
            <a:tailEnd type="none" len="sm" w="sm"/>
          </a:ln>
        </p:spPr>
      </p:sp>
      <p:sp>
        <p:nvSpPr>
          <p:cNvPr name="AutoShape 26" id="26"/>
          <p:cNvSpPr/>
          <p:nvPr/>
        </p:nvSpPr>
        <p:spPr>
          <a:xfrm>
            <a:off x="13421048" y="2832250"/>
            <a:ext cx="0" cy="6527411"/>
          </a:xfrm>
          <a:prstGeom prst="line">
            <a:avLst/>
          </a:prstGeom>
          <a:ln cap="flat" w="38100">
            <a:solidFill>
              <a:srgbClr val="00204C"/>
            </a:solidFill>
            <a:prstDash val="sysDash"/>
            <a:headEnd type="none" len="sm" w="sm"/>
            <a:tailEnd type="none" len="sm" w="sm"/>
          </a:ln>
        </p:spPr>
      </p:sp>
      <p:grpSp>
        <p:nvGrpSpPr>
          <p:cNvPr name="Group 27" id="27"/>
          <p:cNvGrpSpPr/>
          <p:nvPr/>
        </p:nvGrpSpPr>
        <p:grpSpPr>
          <a:xfrm rot="0">
            <a:off x="286773" y="2994175"/>
            <a:ext cx="6020537" cy="665701"/>
            <a:chOff x="0" y="0"/>
            <a:chExt cx="8027382" cy="887601"/>
          </a:xfrm>
        </p:grpSpPr>
        <p:grpSp>
          <p:nvGrpSpPr>
            <p:cNvPr name="Group 28" id="28"/>
            <p:cNvGrpSpPr/>
            <p:nvPr/>
          </p:nvGrpSpPr>
          <p:grpSpPr>
            <a:xfrm rot="0">
              <a:off x="0" y="0"/>
              <a:ext cx="8027382" cy="887601"/>
              <a:chOff x="0" y="0"/>
              <a:chExt cx="1585656" cy="175329"/>
            </a:xfrm>
          </p:grpSpPr>
          <p:sp>
            <p:nvSpPr>
              <p:cNvPr name="Freeform 29" id="29"/>
              <p:cNvSpPr/>
              <p:nvPr/>
            </p:nvSpPr>
            <p:spPr>
              <a:xfrm flipH="false" flipV="false" rot="0">
                <a:off x="0" y="0"/>
                <a:ext cx="1585656" cy="175329"/>
              </a:xfrm>
              <a:custGeom>
                <a:avLst/>
                <a:gdLst/>
                <a:ahLst/>
                <a:cxnLst/>
                <a:rect r="r" b="b" t="t" l="l"/>
                <a:pathLst>
                  <a:path h="175329" w="1585656">
                    <a:moveTo>
                      <a:pt x="25718" y="0"/>
                    </a:moveTo>
                    <a:lnTo>
                      <a:pt x="1559937" y="0"/>
                    </a:lnTo>
                    <a:cubicBezTo>
                      <a:pt x="1574141" y="0"/>
                      <a:pt x="1585656" y="11515"/>
                      <a:pt x="1585656" y="25718"/>
                    </a:cubicBezTo>
                    <a:lnTo>
                      <a:pt x="1585656" y="149610"/>
                    </a:lnTo>
                    <a:cubicBezTo>
                      <a:pt x="1585656" y="163814"/>
                      <a:pt x="1574141" y="175329"/>
                      <a:pt x="1559937" y="175329"/>
                    </a:cubicBezTo>
                    <a:lnTo>
                      <a:pt x="25718" y="175329"/>
                    </a:lnTo>
                    <a:cubicBezTo>
                      <a:pt x="11515" y="175329"/>
                      <a:pt x="0" y="163814"/>
                      <a:pt x="0" y="149610"/>
                    </a:cubicBezTo>
                    <a:lnTo>
                      <a:pt x="0" y="25718"/>
                    </a:lnTo>
                    <a:cubicBezTo>
                      <a:pt x="0" y="11515"/>
                      <a:pt x="11515" y="0"/>
                      <a:pt x="25718" y="0"/>
                    </a:cubicBezTo>
                    <a:close/>
                  </a:path>
                </a:pathLst>
              </a:custGeom>
              <a:solidFill>
                <a:srgbClr val="D5A6BD"/>
              </a:solidFill>
            </p:spPr>
          </p:sp>
          <p:sp>
            <p:nvSpPr>
              <p:cNvPr name="TextBox 30" id="30"/>
              <p:cNvSpPr txBox="true"/>
              <p:nvPr/>
            </p:nvSpPr>
            <p:spPr>
              <a:xfrm>
                <a:off x="0" y="-47625"/>
                <a:ext cx="1585656" cy="222954"/>
              </a:xfrm>
              <a:prstGeom prst="rect">
                <a:avLst/>
              </a:prstGeom>
            </p:spPr>
            <p:txBody>
              <a:bodyPr anchor="ctr" rtlCol="false" tIns="50800" lIns="50800" bIns="50800" rIns="50800"/>
              <a:lstStyle/>
              <a:p>
                <a:pPr algn="ctr">
                  <a:lnSpc>
                    <a:spcPts val="2800"/>
                  </a:lnSpc>
                </a:pPr>
              </a:p>
            </p:txBody>
          </p:sp>
        </p:grpSp>
        <p:sp>
          <p:nvSpPr>
            <p:cNvPr name="TextBox 31" id="31"/>
            <p:cNvSpPr txBox="true"/>
            <p:nvPr/>
          </p:nvSpPr>
          <p:spPr>
            <a:xfrm rot="0">
              <a:off x="316270" y="173071"/>
              <a:ext cx="7394843" cy="493834"/>
            </a:xfrm>
            <a:prstGeom prst="rect">
              <a:avLst/>
            </a:prstGeom>
          </p:spPr>
          <p:txBody>
            <a:bodyPr anchor="t" rtlCol="false" tIns="0" lIns="0" bIns="0" rIns="0">
              <a:spAutoFit/>
            </a:bodyPr>
            <a:lstStyle/>
            <a:p>
              <a:pPr algn="ctr">
                <a:lnSpc>
                  <a:spcPts val="3080"/>
                </a:lnSpc>
              </a:pPr>
              <a:r>
                <a:rPr lang="en-US" sz="2200" b="true">
                  <a:solidFill>
                    <a:srgbClr val="FFFFFF"/>
                  </a:solidFill>
                  <a:latin typeface="Roboto Bold"/>
                  <a:ea typeface="Roboto Bold"/>
                  <a:cs typeface="Roboto Bold"/>
                  <a:sym typeface="Roboto Bold"/>
                </a:rPr>
                <a:t>Công cụ</a:t>
              </a:r>
            </a:p>
          </p:txBody>
        </p:sp>
      </p:grpSp>
      <p:grpSp>
        <p:nvGrpSpPr>
          <p:cNvPr name="Group 32" id="32"/>
          <p:cNvGrpSpPr/>
          <p:nvPr/>
        </p:nvGrpSpPr>
        <p:grpSpPr>
          <a:xfrm rot="0">
            <a:off x="6707360" y="2994175"/>
            <a:ext cx="6504432" cy="665701"/>
            <a:chOff x="0" y="0"/>
            <a:chExt cx="8672576" cy="887601"/>
          </a:xfrm>
        </p:grpSpPr>
        <p:grpSp>
          <p:nvGrpSpPr>
            <p:cNvPr name="Group 33" id="33"/>
            <p:cNvGrpSpPr/>
            <p:nvPr/>
          </p:nvGrpSpPr>
          <p:grpSpPr>
            <a:xfrm rot="0">
              <a:off x="0" y="0"/>
              <a:ext cx="8672576" cy="887601"/>
              <a:chOff x="0" y="0"/>
              <a:chExt cx="1713101" cy="175329"/>
            </a:xfrm>
          </p:grpSpPr>
          <p:sp>
            <p:nvSpPr>
              <p:cNvPr name="Freeform 34" id="34"/>
              <p:cNvSpPr/>
              <p:nvPr/>
            </p:nvSpPr>
            <p:spPr>
              <a:xfrm flipH="false" flipV="false" rot="0">
                <a:off x="0" y="0"/>
                <a:ext cx="1713101" cy="175329"/>
              </a:xfrm>
              <a:custGeom>
                <a:avLst/>
                <a:gdLst/>
                <a:ahLst/>
                <a:cxnLst/>
                <a:rect r="r" b="b" t="t" l="l"/>
                <a:pathLst>
                  <a:path h="175329" w="1713101">
                    <a:moveTo>
                      <a:pt x="23805" y="0"/>
                    </a:moveTo>
                    <a:lnTo>
                      <a:pt x="1689296" y="0"/>
                    </a:lnTo>
                    <a:cubicBezTo>
                      <a:pt x="1695610" y="0"/>
                      <a:pt x="1701665" y="2508"/>
                      <a:pt x="1706129" y="6972"/>
                    </a:cubicBezTo>
                    <a:cubicBezTo>
                      <a:pt x="1710593" y="11437"/>
                      <a:pt x="1713101" y="17492"/>
                      <a:pt x="1713101" y="23805"/>
                    </a:cubicBezTo>
                    <a:lnTo>
                      <a:pt x="1713101" y="151523"/>
                    </a:lnTo>
                    <a:cubicBezTo>
                      <a:pt x="1713101" y="157837"/>
                      <a:pt x="1710593" y="163892"/>
                      <a:pt x="1706129" y="168356"/>
                    </a:cubicBezTo>
                    <a:cubicBezTo>
                      <a:pt x="1701665" y="172821"/>
                      <a:pt x="1695610" y="175329"/>
                      <a:pt x="1689296" y="175329"/>
                    </a:cubicBezTo>
                    <a:lnTo>
                      <a:pt x="23805" y="175329"/>
                    </a:lnTo>
                    <a:cubicBezTo>
                      <a:pt x="17492" y="175329"/>
                      <a:pt x="11437" y="172821"/>
                      <a:pt x="6972" y="168356"/>
                    </a:cubicBezTo>
                    <a:cubicBezTo>
                      <a:pt x="2508" y="163892"/>
                      <a:pt x="0" y="157837"/>
                      <a:pt x="0" y="151523"/>
                    </a:cubicBezTo>
                    <a:lnTo>
                      <a:pt x="0" y="23805"/>
                    </a:lnTo>
                    <a:cubicBezTo>
                      <a:pt x="0" y="17492"/>
                      <a:pt x="2508" y="11437"/>
                      <a:pt x="6972" y="6972"/>
                    </a:cubicBezTo>
                    <a:cubicBezTo>
                      <a:pt x="11437" y="2508"/>
                      <a:pt x="17492" y="0"/>
                      <a:pt x="23805" y="0"/>
                    </a:cubicBezTo>
                    <a:close/>
                  </a:path>
                </a:pathLst>
              </a:custGeom>
              <a:solidFill>
                <a:srgbClr val="D5A6BD"/>
              </a:solidFill>
            </p:spPr>
          </p:sp>
          <p:sp>
            <p:nvSpPr>
              <p:cNvPr name="TextBox 35" id="35"/>
              <p:cNvSpPr txBox="true"/>
              <p:nvPr/>
            </p:nvSpPr>
            <p:spPr>
              <a:xfrm>
                <a:off x="0" y="-47625"/>
                <a:ext cx="1713101" cy="222954"/>
              </a:xfrm>
              <a:prstGeom prst="rect">
                <a:avLst/>
              </a:prstGeom>
            </p:spPr>
            <p:txBody>
              <a:bodyPr anchor="ctr" rtlCol="false" tIns="50800" lIns="50800" bIns="50800" rIns="50800"/>
              <a:lstStyle/>
              <a:p>
                <a:pPr algn="ctr">
                  <a:lnSpc>
                    <a:spcPts val="2800"/>
                  </a:lnSpc>
                </a:pPr>
              </a:p>
            </p:txBody>
          </p:sp>
        </p:grpSp>
        <p:sp>
          <p:nvSpPr>
            <p:cNvPr name="TextBox 36" id="36"/>
            <p:cNvSpPr txBox="true"/>
            <p:nvPr/>
          </p:nvSpPr>
          <p:spPr>
            <a:xfrm rot="0">
              <a:off x="341689" y="173071"/>
              <a:ext cx="7989197" cy="493834"/>
            </a:xfrm>
            <a:prstGeom prst="rect">
              <a:avLst/>
            </a:prstGeom>
          </p:spPr>
          <p:txBody>
            <a:bodyPr anchor="t" rtlCol="false" tIns="0" lIns="0" bIns="0" rIns="0">
              <a:spAutoFit/>
            </a:bodyPr>
            <a:lstStyle/>
            <a:p>
              <a:pPr algn="ctr">
                <a:lnSpc>
                  <a:spcPts val="3080"/>
                </a:lnSpc>
              </a:pPr>
              <a:r>
                <a:rPr lang="en-US" sz="2200" b="true">
                  <a:solidFill>
                    <a:srgbClr val="FFFFFF"/>
                  </a:solidFill>
                  <a:latin typeface="Roboto Bold"/>
                  <a:ea typeface="Roboto Bold"/>
                  <a:cs typeface="Roboto Bold"/>
                  <a:sym typeface="Roboto Bold"/>
                </a:rPr>
                <a:t>Các bước chính</a:t>
              </a:r>
            </a:p>
          </p:txBody>
        </p:sp>
      </p:grpSp>
      <p:grpSp>
        <p:nvGrpSpPr>
          <p:cNvPr name="Group 37" id="37"/>
          <p:cNvGrpSpPr/>
          <p:nvPr/>
        </p:nvGrpSpPr>
        <p:grpSpPr>
          <a:xfrm rot="0">
            <a:off x="13662319" y="2994175"/>
            <a:ext cx="4338908" cy="665701"/>
            <a:chOff x="0" y="0"/>
            <a:chExt cx="5785211" cy="887601"/>
          </a:xfrm>
        </p:grpSpPr>
        <p:grpSp>
          <p:nvGrpSpPr>
            <p:cNvPr name="Group 38" id="38"/>
            <p:cNvGrpSpPr/>
            <p:nvPr/>
          </p:nvGrpSpPr>
          <p:grpSpPr>
            <a:xfrm rot="0">
              <a:off x="0" y="0"/>
              <a:ext cx="5785211" cy="887601"/>
              <a:chOff x="0" y="0"/>
              <a:chExt cx="1142758" cy="175329"/>
            </a:xfrm>
          </p:grpSpPr>
          <p:sp>
            <p:nvSpPr>
              <p:cNvPr name="Freeform 39" id="39"/>
              <p:cNvSpPr/>
              <p:nvPr/>
            </p:nvSpPr>
            <p:spPr>
              <a:xfrm flipH="false" flipV="false" rot="0">
                <a:off x="0" y="0"/>
                <a:ext cx="1142758" cy="175329"/>
              </a:xfrm>
              <a:custGeom>
                <a:avLst/>
                <a:gdLst/>
                <a:ahLst/>
                <a:cxnLst/>
                <a:rect r="r" b="b" t="t" l="l"/>
                <a:pathLst>
                  <a:path h="175329" w="1142758">
                    <a:moveTo>
                      <a:pt x="35686" y="0"/>
                    </a:moveTo>
                    <a:lnTo>
                      <a:pt x="1107072" y="0"/>
                    </a:lnTo>
                    <a:cubicBezTo>
                      <a:pt x="1126780" y="0"/>
                      <a:pt x="1142758" y="15977"/>
                      <a:pt x="1142758" y="35686"/>
                    </a:cubicBezTo>
                    <a:lnTo>
                      <a:pt x="1142758" y="139643"/>
                    </a:lnTo>
                    <a:cubicBezTo>
                      <a:pt x="1142758" y="159351"/>
                      <a:pt x="1126780" y="175329"/>
                      <a:pt x="1107072" y="175329"/>
                    </a:cubicBezTo>
                    <a:lnTo>
                      <a:pt x="35686" y="175329"/>
                    </a:lnTo>
                    <a:cubicBezTo>
                      <a:pt x="15977" y="175329"/>
                      <a:pt x="0" y="159351"/>
                      <a:pt x="0" y="139643"/>
                    </a:cubicBezTo>
                    <a:lnTo>
                      <a:pt x="0" y="35686"/>
                    </a:lnTo>
                    <a:cubicBezTo>
                      <a:pt x="0" y="15977"/>
                      <a:pt x="15977" y="0"/>
                      <a:pt x="35686" y="0"/>
                    </a:cubicBezTo>
                    <a:close/>
                  </a:path>
                </a:pathLst>
              </a:custGeom>
              <a:solidFill>
                <a:srgbClr val="D5A6BD"/>
              </a:solidFill>
            </p:spPr>
          </p:sp>
          <p:sp>
            <p:nvSpPr>
              <p:cNvPr name="TextBox 40" id="40"/>
              <p:cNvSpPr txBox="true"/>
              <p:nvPr/>
            </p:nvSpPr>
            <p:spPr>
              <a:xfrm>
                <a:off x="0" y="-47625"/>
                <a:ext cx="1142758" cy="222954"/>
              </a:xfrm>
              <a:prstGeom prst="rect">
                <a:avLst/>
              </a:prstGeom>
            </p:spPr>
            <p:txBody>
              <a:bodyPr anchor="ctr" rtlCol="false" tIns="50800" lIns="50800" bIns="50800" rIns="50800"/>
              <a:lstStyle/>
              <a:p>
                <a:pPr algn="ctr">
                  <a:lnSpc>
                    <a:spcPts val="2800"/>
                  </a:lnSpc>
                </a:pPr>
              </a:p>
            </p:txBody>
          </p:sp>
        </p:grpSp>
        <p:sp>
          <p:nvSpPr>
            <p:cNvPr name="TextBox 41" id="41"/>
            <p:cNvSpPr txBox="true"/>
            <p:nvPr/>
          </p:nvSpPr>
          <p:spPr>
            <a:xfrm rot="0">
              <a:off x="227931" y="173071"/>
              <a:ext cx="5329350" cy="493834"/>
            </a:xfrm>
            <a:prstGeom prst="rect">
              <a:avLst/>
            </a:prstGeom>
          </p:spPr>
          <p:txBody>
            <a:bodyPr anchor="t" rtlCol="false" tIns="0" lIns="0" bIns="0" rIns="0">
              <a:spAutoFit/>
            </a:bodyPr>
            <a:lstStyle/>
            <a:p>
              <a:pPr algn="ctr">
                <a:lnSpc>
                  <a:spcPts val="3080"/>
                </a:lnSpc>
              </a:pPr>
              <a:r>
                <a:rPr lang="en-US" sz="2200" b="true">
                  <a:solidFill>
                    <a:srgbClr val="FFFFFF"/>
                  </a:solidFill>
                  <a:latin typeface="Roboto Bold"/>
                  <a:ea typeface="Roboto Bold"/>
                  <a:cs typeface="Roboto Bold"/>
                  <a:sym typeface="Roboto Bold"/>
                </a:rPr>
                <a:t>Storage/ Output</a:t>
              </a:r>
            </a:p>
          </p:txBody>
        </p:sp>
      </p:grpSp>
      <p:sp>
        <p:nvSpPr>
          <p:cNvPr name="Freeform 42" id="42"/>
          <p:cNvSpPr/>
          <p:nvPr/>
        </p:nvSpPr>
        <p:spPr>
          <a:xfrm flipH="false" flipV="false" rot="0">
            <a:off x="7906809" y="6383502"/>
            <a:ext cx="1232411" cy="1232411"/>
          </a:xfrm>
          <a:custGeom>
            <a:avLst/>
            <a:gdLst/>
            <a:ahLst/>
            <a:cxnLst/>
            <a:rect r="r" b="b" t="t" l="l"/>
            <a:pathLst>
              <a:path h="1232411" w="1232411">
                <a:moveTo>
                  <a:pt x="0" y="0"/>
                </a:moveTo>
                <a:lnTo>
                  <a:pt x="1232411" y="0"/>
                </a:lnTo>
                <a:lnTo>
                  <a:pt x="1232411" y="1232411"/>
                </a:lnTo>
                <a:lnTo>
                  <a:pt x="0" y="1232411"/>
                </a:lnTo>
                <a:lnTo>
                  <a:pt x="0" y="0"/>
                </a:lnTo>
                <a:close/>
              </a:path>
            </a:pathLst>
          </a:custGeom>
          <a:blipFill>
            <a:blip r:embed="rId6"/>
            <a:stretch>
              <a:fillRect l="0" t="0" r="0" b="0"/>
            </a:stretch>
          </a:blipFill>
        </p:spPr>
      </p:sp>
      <p:sp>
        <p:nvSpPr>
          <p:cNvPr name="Freeform 43" id="43"/>
          <p:cNvSpPr/>
          <p:nvPr/>
        </p:nvSpPr>
        <p:spPr>
          <a:xfrm flipH="false" flipV="false" rot="0">
            <a:off x="10510107" y="6129124"/>
            <a:ext cx="1895893" cy="2000063"/>
          </a:xfrm>
          <a:custGeom>
            <a:avLst/>
            <a:gdLst/>
            <a:ahLst/>
            <a:cxnLst/>
            <a:rect r="r" b="b" t="t" l="l"/>
            <a:pathLst>
              <a:path h="2000063" w="1895893">
                <a:moveTo>
                  <a:pt x="0" y="0"/>
                </a:moveTo>
                <a:lnTo>
                  <a:pt x="1895893" y="0"/>
                </a:lnTo>
                <a:lnTo>
                  <a:pt x="1895893" y="2000063"/>
                </a:lnTo>
                <a:lnTo>
                  <a:pt x="0" y="2000063"/>
                </a:lnTo>
                <a:lnTo>
                  <a:pt x="0" y="0"/>
                </a:lnTo>
                <a:close/>
              </a:path>
            </a:pathLst>
          </a:custGeom>
          <a:blipFill>
            <a:blip r:embed="rId7"/>
            <a:stretch>
              <a:fillRect l="0" t="0" r="0" b="0"/>
            </a:stretch>
          </a:blipFill>
        </p:spPr>
      </p:sp>
      <p:sp>
        <p:nvSpPr>
          <p:cNvPr name="Freeform 44" id="44"/>
          <p:cNvSpPr/>
          <p:nvPr/>
        </p:nvSpPr>
        <p:spPr>
          <a:xfrm flipH="false" flipV="false" rot="0">
            <a:off x="533767" y="3960186"/>
            <a:ext cx="2616131" cy="1363658"/>
          </a:xfrm>
          <a:custGeom>
            <a:avLst/>
            <a:gdLst/>
            <a:ahLst/>
            <a:cxnLst/>
            <a:rect r="r" b="b" t="t" l="l"/>
            <a:pathLst>
              <a:path h="1363658" w="2616131">
                <a:moveTo>
                  <a:pt x="0" y="0"/>
                </a:moveTo>
                <a:lnTo>
                  <a:pt x="2616131" y="0"/>
                </a:lnTo>
                <a:lnTo>
                  <a:pt x="2616131" y="1363658"/>
                </a:lnTo>
                <a:lnTo>
                  <a:pt x="0" y="1363658"/>
                </a:lnTo>
                <a:lnTo>
                  <a:pt x="0" y="0"/>
                </a:lnTo>
                <a:close/>
              </a:path>
            </a:pathLst>
          </a:custGeom>
          <a:blipFill>
            <a:blip r:embed="rId8"/>
            <a:stretch>
              <a:fillRect l="0" t="0" r="0" b="0"/>
            </a:stretch>
          </a:blipFill>
        </p:spPr>
      </p:sp>
      <p:sp>
        <p:nvSpPr>
          <p:cNvPr name="Freeform 45" id="45"/>
          <p:cNvSpPr/>
          <p:nvPr/>
        </p:nvSpPr>
        <p:spPr>
          <a:xfrm flipH="false" flipV="false" rot="0">
            <a:off x="4258096" y="3802751"/>
            <a:ext cx="1405407" cy="1405407"/>
          </a:xfrm>
          <a:custGeom>
            <a:avLst/>
            <a:gdLst/>
            <a:ahLst/>
            <a:cxnLst/>
            <a:rect r="r" b="b" t="t" l="l"/>
            <a:pathLst>
              <a:path h="1405407" w="1405407">
                <a:moveTo>
                  <a:pt x="0" y="0"/>
                </a:moveTo>
                <a:lnTo>
                  <a:pt x="1405407" y="0"/>
                </a:lnTo>
                <a:lnTo>
                  <a:pt x="1405407" y="1405407"/>
                </a:lnTo>
                <a:lnTo>
                  <a:pt x="0" y="1405407"/>
                </a:lnTo>
                <a:lnTo>
                  <a:pt x="0" y="0"/>
                </a:lnTo>
                <a:close/>
              </a:path>
            </a:pathLst>
          </a:custGeom>
          <a:blipFill>
            <a:blip r:embed="rId9"/>
            <a:stretch>
              <a:fillRect l="0" t="0" r="0" b="0"/>
            </a:stretch>
          </a:blipFill>
        </p:spPr>
      </p:sp>
      <p:sp>
        <p:nvSpPr>
          <p:cNvPr name="Freeform 46" id="46"/>
          <p:cNvSpPr/>
          <p:nvPr/>
        </p:nvSpPr>
        <p:spPr>
          <a:xfrm flipH="false" flipV="false" rot="0">
            <a:off x="3862641" y="6822549"/>
            <a:ext cx="1834367" cy="793364"/>
          </a:xfrm>
          <a:custGeom>
            <a:avLst/>
            <a:gdLst/>
            <a:ahLst/>
            <a:cxnLst/>
            <a:rect r="r" b="b" t="t" l="l"/>
            <a:pathLst>
              <a:path h="793364" w="1834367">
                <a:moveTo>
                  <a:pt x="0" y="0"/>
                </a:moveTo>
                <a:lnTo>
                  <a:pt x="1834368" y="0"/>
                </a:lnTo>
                <a:lnTo>
                  <a:pt x="1834368" y="793364"/>
                </a:lnTo>
                <a:lnTo>
                  <a:pt x="0" y="793364"/>
                </a:lnTo>
                <a:lnTo>
                  <a:pt x="0" y="0"/>
                </a:lnTo>
                <a:close/>
              </a:path>
            </a:pathLst>
          </a:custGeom>
          <a:blipFill>
            <a:blip r:embed="rId10"/>
            <a:stretch>
              <a:fillRect l="0" t="0" r="0" b="0"/>
            </a:stretch>
          </a:blipFill>
        </p:spPr>
      </p:sp>
      <p:sp>
        <p:nvSpPr>
          <p:cNvPr name="Freeform 47" id="47"/>
          <p:cNvSpPr/>
          <p:nvPr/>
        </p:nvSpPr>
        <p:spPr>
          <a:xfrm flipH="false" flipV="false" rot="0">
            <a:off x="1084352" y="6518409"/>
            <a:ext cx="1097504" cy="1097504"/>
          </a:xfrm>
          <a:custGeom>
            <a:avLst/>
            <a:gdLst/>
            <a:ahLst/>
            <a:cxnLst/>
            <a:rect r="r" b="b" t="t" l="l"/>
            <a:pathLst>
              <a:path h="1097504" w="1097504">
                <a:moveTo>
                  <a:pt x="0" y="0"/>
                </a:moveTo>
                <a:lnTo>
                  <a:pt x="1097504" y="0"/>
                </a:lnTo>
                <a:lnTo>
                  <a:pt x="1097504" y="1097504"/>
                </a:lnTo>
                <a:lnTo>
                  <a:pt x="0" y="1097504"/>
                </a:lnTo>
                <a:lnTo>
                  <a:pt x="0" y="0"/>
                </a:lnTo>
                <a:close/>
              </a:path>
            </a:pathLst>
          </a:custGeom>
          <a:blipFill>
            <a:blip r:embed="rId11"/>
            <a:stretch>
              <a:fillRect l="0" t="0" r="0" b="0"/>
            </a:stretch>
          </a:blipFill>
        </p:spPr>
      </p:sp>
      <p:sp>
        <p:nvSpPr>
          <p:cNvPr name="Freeform 48" id="48"/>
          <p:cNvSpPr/>
          <p:nvPr/>
        </p:nvSpPr>
        <p:spPr>
          <a:xfrm flipH="false" flipV="false" rot="0">
            <a:off x="7906809" y="3840557"/>
            <a:ext cx="1216860" cy="1063231"/>
          </a:xfrm>
          <a:custGeom>
            <a:avLst/>
            <a:gdLst/>
            <a:ahLst/>
            <a:cxnLst/>
            <a:rect r="r" b="b" t="t" l="l"/>
            <a:pathLst>
              <a:path h="1063231" w="1216860">
                <a:moveTo>
                  <a:pt x="0" y="0"/>
                </a:moveTo>
                <a:lnTo>
                  <a:pt x="1216860" y="0"/>
                </a:lnTo>
                <a:lnTo>
                  <a:pt x="1216860" y="1063232"/>
                </a:lnTo>
                <a:lnTo>
                  <a:pt x="0" y="1063232"/>
                </a:lnTo>
                <a:lnTo>
                  <a:pt x="0" y="0"/>
                </a:lnTo>
                <a:close/>
              </a:path>
            </a:pathLst>
          </a:custGeom>
          <a:blipFill>
            <a:blip r:embed="rId12"/>
            <a:stretch>
              <a:fillRect l="0" t="0" r="0" b="0"/>
            </a:stretch>
          </a:blipFill>
        </p:spPr>
      </p:sp>
      <p:sp>
        <p:nvSpPr>
          <p:cNvPr name="Freeform 49" id="49"/>
          <p:cNvSpPr/>
          <p:nvPr/>
        </p:nvSpPr>
        <p:spPr>
          <a:xfrm flipH="false" flipV="false" rot="0">
            <a:off x="11050762" y="3840557"/>
            <a:ext cx="1153519" cy="1153519"/>
          </a:xfrm>
          <a:custGeom>
            <a:avLst/>
            <a:gdLst/>
            <a:ahLst/>
            <a:cxnLst/>
            <a:rect r="r" b="b" t="t" l="l"/>
            <a:pathLst>
              <a:path h="1153519" w="1153519">
                <a:moveTo>
                  <a:pt x="0" y="0"/>
                </a:moveTo>
                <a:lnTo>
                  <a:pt x="1153518" y="0"/>
                </a:lnTo>
                <a:lnTo>
                  <a:pt x="1153518" y="1153519"/>
                </a:lnTo>
                <a:lnTo>
                  <a:pt x="0" y="1153519"/>
                </a:lnTo>
                <a:lnTo>
                  <a:pt x="0" y="0"/>
                </a:lnTo>
                <a:close/>
              </a:path>
            </a:pathLst>
          </a:custGeom>
          <a:blipFill>
            <a:blip r:embed="rId13"/>
            <a:stretch>
              <a:fillRect l="0" t="0" r="0" b="0"/>
            </a:stretch>
          </a:blipFill>
        </p:spPr>
      </p:sp>
      <p:sp>
        <p:nvSpPr>
          <p:cNvPr name="TextBox 50" id="50"/>
          <p:cNvSpPr txBox="true"/>
          <p:nvPr/>
        </p:nvSpPr>
        <p:spPr>
          <a:xfrm rot="0">
            <a:off x="14620982" y="3908796"/>
            <a:ext cx="3508616" cy="711252"/>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 Apache I</a:t>
            </a:r>
            <a:r>
              <a:rPr lang="en-US" b="true" sz="2000">
                <a:solidFill>
                  <a:srgbClr val="00204C"/>
                </a:solidFill>
                <a:latin typeface="Roboto Bold"/>
                <a:ea typeface="Roboto Bold"/>
                <a:cs typeface="Roboto Bold"/>
                <a:sym typeface="Roboto Bold"/>
              </a:rPr>
              <a:t>ceberg</a:t>
            </a:r>
          </a:p>
          <a:p>
            <a:pPr algn="ctr">
              <a:lnSpc>
                <a:spcPts val="2800"/>
              </a:lnSpc>
              <a:spcBef>
                <a:spcPct val="0"/>
              </a:spcBef>
            </a:pPr>
            <a:r>
              <a:rPr lang="en-US" sz="2000">
                <a:solidFill>
                  <a:srgbClr val="00204C"/>
                </a:solidFill>
                <a:latin typeface="Roboto"/>
                <a:ea typeface="Roboto"/>
                <a:cs typeface="Roboto"/>
                <a:sym typeface="Roboto"/>
              </a:rPr>
              <a:t>Lưu dữ liệu có cấu trúc</a:t>
            </a:r>
          </a:p>
        </p:txBody>
      </p:sp>
      <p:sp>
        <p:nvSpPr>
          <p:cNvPr name="Freeform 51" id="51"/>
          <p:cNvSpPr/>
          <p:nvPr/>
        </p:nvSpPr>
        <p:spPr>
          <a:xfrm flipH="false" flipV="false" rot="0">
            <a:off x="13421048" y="3728916"/>
            <a:ext cx="1352292" cy="1265160"/>
          </a:xfrm>
          <a:custGeom>
            <a:avLst/>
            <a:gdLst/>
            <a:ahLst/>
            <a:cxnLst/>
            <a:rect r="r" b="b" t="t" l="l"/>
            <a:pathLst>
              <a:path h="1265160" w="1352292">
                <a:moveTo>
                  <a:pt x="0" y="0"/>
                </a:moveTo>
                <a:lnTo>
                  <a:pt x="1352292" y="0"/>
                </a:lnTo>
                <a:lnTo>
                  <a:pt x="1352292" y="1265160"/>
                </a:lnTo>
                <a:lnTo>
                  <a:pt x="0" y="1265160"/>
                </a:lnTo>
                <a:lnTo>
                  <a:pt x="0" y="0"/>
                </a:lnTo>
                <a:close/>
              </a:path>
            </a:pathLst>
          </a:custGeom>
          <a:blipFill>
            <a:blip r:embed="rId14"/>
            <a:stretch>
              <a:fillRect l="0" t="-2563" r="0" b="-4323"/>
            </a:stretch>
          </a:blipFill>
        </p:spPr>
      </p:sp>
      <p:sp>
        <p:nvSpPr>
          <p:cNvPr name="Freeform 52" id="52"/>
          <p:cNvSpPr/>
          <p:nvPr/>
        </p:nvSpPr>
        <p:spPr>
          <a:xfrm flipH="false" flipV="false" rot="0">
            <a:off x="13557907" y="5940515"/>
            <a:ext cx="1078574" cy="1078574"/>
          </a:xfrm>
          <a:custGeom>
            <a:avLst/>
            <a:gdLst/>
            <a:ahLst/>
            <a:cxnLst/>
            <a:rect r="r" b="b" t="t" l="l"/>
            <a:pathLst>
              <a:path h="1078574" w="1078574">
                <a:moveTo>
                  <a:pt x="0" y="0"/>
                </a:moveTo>
                <a:lnTo>
                  <a:pt x="1078574" y="0"/>
                </a:lnTo>
                <a:lnTo>
                  <a:pt x="1078574" y="1078574"/>
                </a:lnTo>
                <a:lnTo>
                  <a:pt x="0" y="1078574"/>
                </a:lnTo>
                <a:lnTo>
                  <a:pt x="0" y="0"/>
                </a:lnTo>
                <a:close/>
              </a:path>
            </a:pathLst>
          </a:custGeom>
          <a:blipFill>
            <a:blip r:embed="rId15"/>
            <a:stretch>
              <a:fillRect l="0" t="0" r="0" b="0"/>
            </a:stretch>
          </a:blipFill>
        </p:spPr>
      </p:sp>
      <p:sp>
        <p:nvSpPr>
          <p:cNvPr name="Freeform 53" id="53"/>
          <p:cNvSpPr/>
          <p:nvPr/>
        </p:nvSpPr>
        <p:spPr>
          <a:xfrm flipH="false" flipV="false" rot="0">
            <a:off x="13549635" y="7965528"/>
            <a:ext cx="1095117" cy="1095117"/>
          </a:xfrm>
          <a:custGeom>
            <a:avLst/>
            <a:gdLst/>
            <a:ahLst/>
            <a:cxnLst/>
            <a:rect r="r" b="b" t="t" l="l"/>
            <a:pathLst>
              <a:path h="1095117" w="1095117">
                <a:moveTo>
                  <a:pt x="0" y="0"/>
                </a:moveTo>
                <a:lnTo>
                  <a:pt x="1095117" y="0"/>
                </a:lnTo>
                <a:lnTo>
                  <a:pt x="1095117" y="1095116"/>
                </a:lnTo>
                <a:lnTo>
                  <a:pt x="0" y="1095116"/>
                </a:lnTo>
                <a:lnTo>
                  <a:pt x="0" y="0"/>
                </a:lnTo>
                <a:close/>
              </a:path>
            </a:pathLst>
          </a:custGeom>
          <a:blipFill>
            <a:blip r:embed="rId16"/>
            <a:stretch>
              <a:fillRect l="0" t="0" r="0" b="0"/>
            </a:stretch>
          </a:blipFill>
        </p:spPr>
      </p:sp>
      <p:sp>
        <p:nvSpPr>
          <p:cNvPr name="TextBox 54" id="54"/>
          <p:cNvSpPr txBox="true"/>
          <p:nvPr/>
        </p:nvSpPr>
        <p:spPr>
          <a:xfrm rot="0">
            <a:off x="484743" y="1243140"/>
            <a:ext cx="10785441" cy="701727"/>
          </a:xfrm>
          <a:prstGeom prst="rect">
            <a:avLst/>
          </a:prstGeom>
        </p:spPr>
        <p:txBody>
          <a:bodyPr anchor="t" rtlCol="false" tIns="0" lIns="0" bIns="0" rIns="0">
            <a:spAutoFit/>
          </a:bodyPr>
          <a:lstStyle/>
          <a:p>
            <a:pPr algn="l" marL="431817" indent="-215908" lvl="1">
              <a:lnSpc>
                <a:spcPts val="2800"/>
              </a:lnSpc>
              <a:buFont typeface="Arial"/>
              <a:buChar char="•"/>
            </a:pPr>
            <a:r>
              <a:rPr lang="en-US" b="true" sz="2000">
                <a:solidFill>
                  <a:srgbClr val="000000"/>
                </a:solidFill>
                <a:latin typeface="Aileron Bold"/>
                <a:ea typeface="Aileron Bold"/>
                <a:cs typeface="Aileron Bold"/>
                <a:sym typeface="Aileron Bold"/>
              </a:rPr>
              <a:t>Streami</a:t>
            </a:r>
            <a:r>
              <a:rPr lang="en-US" b="true" sz="2000">
                <a:solidFill>
                  <a:srgbClr val="000000"/>
                </a:solidFill>
                <a:latin typeface="Aileron Bold"/>
                <a:ea typeface="Aileron Bold"/>
                <a:cs typeface="Aileron Bold"/>
                <a:sym typeface="Aileron Bold"/>
              </a:rPr>
              <a:t>ng </a:t>
            </a:r>
            <a:r>
              <a:rPr lang="en-US" sz="2000">
                <a:solidFill>
                  <a:srgbClr val="000000"/>
                </a:solidFill>
                <a:latin typeface="Aileron"/>
                <a:ea typeface="Aileron"/>
                <a:cs typeface="Aileron"/>
                <a:sym typeface="Aileron"/>
              </a:rPr>
              <a:t>➜ insight tức thì</a:t>
            </a:r>
          </a:p>
          <a:p>
            <a:pPr algn="l" marL="431817" indent="-215908" lvl="1">
              <a:lnSpc>
                <a:spcPts val="2800"/>
              </a:lnSpc>
              <a:buFont typeface="Arial"/>
              <a:buChar char="•"/>
            </a:pPr>
            <a:r>
              <a:rPr lang="en-US" b="true" sz="2000">
                <a:solidFill>
                  <a:srgbClr val="000000"/>
                </a:solidFill>
                <a:latin typeface="Aileron Bold"/>
                <a:ea typeface="Aileron Bold"/>
                <a:cs typeface="Aileron Bold"/>
                <a:sym typeface="Aileron Bold"/>
              </a:rPr>
              <a:t> Batch </a:t>
            </a:r>
            <a:r>
              <a:rPr lang="en-US" sz="2000">
                <a:solidFill>
                  <a:srgbClr val="000000"/>
                </a:solidFill>
                <a:latin typeface="Aileron"/>
                <a:ea typeface="Aileron"/>
                <a:cs typeface="Aileron"/>
                <a:sym typeface="Aileron"/>
              </a:rPr>
              <a:t>➜ phân tích chuyên sâu &amp; chiến lược dài hạn</a:t>
            </a:r>
          </a:p>
        </p:txBody>
      </p:sp>
      <p:sp>
        <p:nvSpPr>
          <p:cNvPr name="TextBox 55" id="55"/>
          <p:cNvSpPr txBox="true"/>
          <p:nvPr/>
        </p:nvSpPr>
        <p:spPr>
          <a:xfrm rot="0">
            <a:off x="1385646" y="2280541"/>
            <a:ext cx="1446050" cy="389280"/>
          </a:xfrm>
          <a:prstGeom prst="rect">
            <a:avLst/>
          </a:prstGeom>
        </p:spPr>
        <p:txBody>
          <a:bodyPr anchor="t" rtlCol="false" tIns="0" lIns="0" bIns="0" rIns="0">
            <a:spAutoFit/>
          </a:bodyPr>
          <a:lstStyle/>
          <a:p>
            <a:pPr algn="l">
              <a:lnSpc>
                <a:spcPts val="3220"/>
              </a:lnSpc>
              <a:spcBef>
                <a:spcPct val="0"/>
              </a:spcBef>
            </a:pPr>
            <a:r>
              <a:rPr lang="en-US" b="true" sz="2300">
                <a:solidFill>
                  <a:srgbClr val="D83731"/>
                </a:solidFill>
                <a:latin typeface="Aileron Bold"/>
                <a:ea typeface="Aileron Bold"/>
                <a:cs typeface="Aileron Bold"/>
                <a:sym typeface="Aileron Bold"/>
              </a:rPr>
              <a:t>Ba</a:t>
            </a:r>
            <a:r>
              <a:rPr lang="en-US" b="true" sz="2300">
                <a:solidFill>
                  <a:srgbClr val="D83731"/>
                </a:solidFill>
                <a:latin typeface="Aileron Bold"/>
                <a:ea typeface="Aileron Bold"/>
                <a:cs typeface="Aileron Bold"/>
                <a:sym typeface="Aileron Bold"/>
              </a:rPr>
              <a:t>tch</a:t>
            </a:r>
          </a:p>
        </p:txBody>
      </p:sp>
      <p:sp>
        <p:nvSpPr>
          <p:cNvPr name="TextBox 56" id="56"/>
          <p:cNvSpPr txBox="true"/>
          <p:nvPr/>
        </p:nvSpPr>
        <p:spPr>
          <a:xfrm rot="0">
            <a:off x="6882486" y="5027320"/>
            <a:ext cx="3106181" cy="1063704"/>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C</a:t>
            </a:r>
            <a:r>
              <a:rPr lang="en-US" b="true" sz="2000">
                <a:solidFill>
                  <a:srgbClr val="00204C"/>
                </a:solidFill>
                <a:latin typeface="Roboto Bold"/>
                <a:ea typeface="Roboto Bold"/>
                <a:cs typeface="Roboto Bold"/>
                <a:sym typeface="Roboto Bold"/>
              </a:rPr>
              <a:t>leaning</a:t>
            </a:r>
          </a:p>
          <a:p>
            <a:pPr algn="ctr">
              <a:lnSpc>
                <a:spcPts val="2800"/>
              </a:lnSpc>
              <a:spcBef>
                <a:spcPct val="0"/>
              </a:spcBef>
            </a:pPr>
            <a:r>
              <a:rPr lang="en-US" sz="2000">
                <a:solidFill>
                  <a:srgbClr val="00204C"/>
                </a:solidFill>
                <a:latin typeface="Roboto"/>
                <a:ea typeface="Roboto"/>
                <a:cs typeface="Roboto"/>
                <a:sym typeface="Roboto"/>
              </a:rPr>
              <a:t>Xử lí lỗi, missing, duplicate, outliers và không hợp lệ</a:t>
            </a:r>
          </a:p>
        </p:txBody>
      </p:sp>
      <p:sp>
        <p:nvSpPr>
          <p:cNvPr name="TextBox 57" id="57"/>
          <p:cNvSpPr txBox="true"/>
          <p:nvPr/>
        </p:nvSpPr>
        <p:spPr>
          <a:xfrm rot="0">
            <a:off x="10027177" y="4970170"/>
            <a:ext cx="3058850" cy="1416156"/>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Normal</a:t>
            </a:r>
            <a:r>
              <a:rPr lang="en-US" b="true" sz="2000">
                <a:solidFill>
                  <a:srgbClr val="00204C"/>
                </a:solidFill>
                <a:latin typeface="Roboto Bold"/>
                <a:ea typeface="Roboto Bold"/>
                <a:cs typeface="Roboto Bold"/>
                <a:sym typeface="Roboto Bold"/>
              </a:rPr>
              <a:t>ization</a:t>
            </a:r>
          </a:p>
          <a:p>
            <a:pPr algn="ctr">
              <a:lnSpc>
                <a:spcPts val="2800"/>
              </a:lnSpc>
              <a:spcBef>
                <a:spcPct val="0"/>
              </a:spcBef>
            </a:pPr>
            <a:r>
              <a:rPr lang="en-US" sz="2000">
                <a:solidFill>
                  <a:srgbClr val="00204C"/>
                </a:solidFill>
                <a:latin typeface="Roboto"/>
                <a:ea typeface="Roboto"/>
                <a:cs typeface="Roboto"/>
                <a:sym typeface="Roboto"/>
              </a:rPr>
              <a:t>Chuẩn hóa định dạng thời gian, đảm bảo schema thống nhất</a:t>
            </a:r>
          </a:p>
        </p:txBody>
      </p:sp>
      <p:sp>
        <p:nvSpPr>
          <p:cNvPr name="TextBox 58" id="58"/>
          <p:cNvSpPr txBox="true"/>
          <p:nvPr/>
        </p:nvSpPr>
        <p:spPr>
          <a:xfrm rot="0">
            <a:off x="7006221" y="7663538"/>
            <a:ext cx="2807321" cy="1768608"/>
          </a:xfrm>
          <a:prstGeom prst="rect">
            <a:avLst/>
          </a:prstGeom>
        </p:spPr>
        <p:txBody>
          <a:bodyPr anchor="t" rtlCol="false" tIns="0" lIns="0" bIns="0" rIns="0">
            <a:spAutoFit/>
          </a:bodyPr>
          <a:lstStyle/>
          <a:p>
            <a:pPr algn="ctr">
              <a:lnSpc>
                <a:spcPts val="2800"/>
              </a:lnSpc>
            </a:pPr>
            <a:r>
              <a:rPr lang="en-US" sz="2000" b="true">
                <a:solidFill>
                  <a:srgbClr val="00204C"/>
                </a:solidFill>
                <a:latin typeface="Roboto Bold"/>
                <a:ea typeface="Roboto Bold"/>
                <a:cs typeface="Roboto Bold"/>
                <a:sym typeface="Roboto Bold"/>
              </a:rPr>
              <a:t>Join &amp; Aggregate</a:t>
            </a:r>
          </a:p>
          <a:p>
            <a:pPr algn="ctr">
              <a:lnSpc>
                <a:spcPts val="2800"/>
              </a:lnSpc>
              <a:spcBef>
                <a:spcPct val="0"/>
              </a:spcBef>
            </a:pPr>
            <a:r>
              <a:rPr lang="en-US" sz="2000">
                <a:solidFill>
                  <a:srgbClr val="00204C"/>
                </a:solidFill>
                <a:latin typeface="Roboto"/>
                <a:ea typeface="Roboto"/>
                <a:cs typeface="Roboto"/>
                <a:sym typeface="Roboto"/>
              </a:rPr>
              <a:t>Kết</a:t>
            </a:r>
            <a:r>
              <a:rPr lang="en-US" sz="2000">
                <a:solidFill>
                  <a:srgbClr val="00204C"/>
                </a:solidFill>
                <a:latin typeface="Roboto"/>
                <a:ea typeface="Roboto"/>
                <a:cs typeface="Roboto"/>
                <a:sym typeface="Roboto"/>
              </a:rPr>
              <a:t> hợp thêm dữ liệu logs, metadata phim, tính toán lượt xem theo user/region,...</a:t>
            </a:r>
          </a:p>
        </p:txBody>
      </p:sp>
      <p:sp>
        <p:nvSpPr>
          <p:cNvPr name="TextBox 59" id="59"/>
          <p:cNvSpPr txBox="true"/>
          <p:nvPr/>
        </p:nvSpPr>
        <p:spPr>
          <a:xfrm rot="0">
            <a:off x="10056259" y="7663538"/>
            <a:ext cx="3000686" cy="1416156"/>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Advanced Transf</a:t>
            </a:r>
            <a:r>
              <a:rPr lang="en-US" b="true" sz="2000">
                <a:solidFill>
                  <a:srgbClr val="00204C"/>
                </a:solidFill>
                <a:latin typeface="Roboto Bold"/>
                <a:ea typeface="Roboto Bold"/>
                <a:cs typeface="Roboto Bold"/>
                <a:sym typeface="Roboto Bold"/>
              </a:rPr>
              <a:t>ormation</a:t>
            </a:r>
          </a:p>
          <a:p>
            <a:pPr algn="ctr">
              <a:lnSpc>
                <a:spcPts val="2800"/>
              </a:lnSpc>
              <a:spcBef>
                <a:spcPct val="0"/>
              </a:spcBef>
            </a:pPr>
            <a:r>
              <a:rPr lang="en-US" sz="2000">
                <a:solidFill>
                  <a:srgbClr val="00204C"/>
                </a:solidFill>
                <a:latin typeface="Roboto"/>
                <a:ea typeface="Roboto"/>
                <a:cs typeface="Roboto"/>
                <a:sym typeface="Roboto"/>
              </a:rPr>
              <a:t>clustering, biến đổi thành feature vector phục vụ huấn luyện mô hình ML</a:t>
            </a:r>
          </a:p>
        </p:txBody>
      </p:sp>
      <p:sp>
        <p:nvSpPr>
          <p:cNvPr name="TextBox 60" id="60"/>
          <p:cNvSpPr txBox="true"/>
          <p:nvPr/>
        </p:nvSpPr>
        <p:spPr>
          <a:xfrm rot="0">
            <a:off x="342577" y="4970170"/>
            <a:ext cx="2807321" cy="1063704"/>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Apach</a:t>
            </a:r>
            <a:r>
              <a:rPr lang="en-US" b="true" sz="2000">
                <a:solidFill>
                  <a:srgbClr val="00204C"/>
                </a:solidFill>
                <a:latin typeface="Roboto Bold"/>
                <a:ea typeface="Roboto Bold"/>
                <a:cs typeface="Roboto Bold"/>
                <a:sym typeface="Roboto Bold"/>
              </a:rPr>
              <a:t>e Spark</a:t>
            </a:r>
          </a:p>
          <a:p>
            <a:pPr algn="ctr">
              <a:lnSpc>
                <a:spcPts val="2800"/>
              </a:lnSpc>
              <a:spcBef>
                <a:spcPct val="0"/>
              </a:spcBef>
            </a:pPr>
            <a:r>
              <a:rPr lang="en-US" sz="2000">
                <a:solidFill>
                  <a:srgbClr val="00204C"/>
                </a:solidFill>
                <a:latin typeface="Roboto"/>
                <a:ea typeface="Roboto"/>
                <a:cs typeface="Roboto"/>
                <a:sym typeface="Roboto"/>
              </a:rPr>
              <a:t>xử lý dữ liệu lớn theo lô từ S3/Kafka</a:t>
            </a:r>
          </a:p>
        </p:txBody>
      </p:sp>
      <p:sp>
        <p:nvSpPr>
          <p:cNvPr name="TextBox 61" id="61"/>
          <p:cNvSpPr txBox="true"/>
          <p:nvPr/>
        </p:nvSpPr>
        <p:spPr>
          <a:xfrm rot="0">
            <a:off x="3376165" y="4970170"/>
            <a:ext cx="3169271" cy="1063704"/>
          </a:xfrm>
          <a:prstGeom prst="rect">
            <a:avLst/>
          </a:prstGeom>
        </p:spPr>
        <p:txBody>
          <a:bodyPr anchor="t" rtlCol="false" tIns="0" lIns="0" bIns="0" rIns="0">
            <a:spAutoFit/>
          </a:bodyPr>
          <a:lstStyle/>
          <a:p>
            <a:pPr algn="ctr">
              <a:lnSpc>
                <a:spcPts val="2800"/>
              </a:lnSpc>
            </a:pPr>
            <a:r>
              <a:rPr lang="en-US" sz="2000" b="true">
                <a:solidFill>
                  <a:srgbClr val="00204C"/>
                </a:solidFill>
                <a:latin typeface="Roboto Bold"/>
                <a:ea typeface="Roboto Bold"/>
                <a:cs typeface="Roboto Bold"/>
                <a:sym typeface="Roboto Bold"/>
              </a:rPr>
              <a:t>Hadoop (HDFS)</a:t>
            </a:r>
          </a:p>
          <a:p>
            <a:pPr algn="ctr">
              <a:lnSpc>
                <a:spcPts val="2800"/>
              </a:lnSpc>
              <a:spcBef>
                <a:spcPct val="0"/>
              </a:spcBef>
            </a:pPr>
            <a:r>
              <a:rPr lang="en-US" sz="2000">
                <a:solidFill>
                  <a:srgbClr val="00204C"/>
                </a:solidFill>
                <a:latin typeface="Roboto"/>
                <a:ea typeface="Roboto"/>
                <a:cs typeface="Roboto"/>
                <a:sym typeface="Roboto"/>
              </a:rPr>
              <a:t>lư</a:t>
            </a:r>
            <a:r>
              <a:rPr lang="en-US" sz="2000">
                <a:solidFill>
                  <a:srgbClr val="00204C"/>
                </a:solidFill>
                <a:latin typeface="Roboto"/>
                <a:ea typeface="Roboto"/>
                <a:cs typeface="Roboto"/>
                <a:sym typeface="Roboto"/>
              </a:rPr>
              <a:t>u trữ &amp; xử lý dữ liệu phân tán</a:t>
            </a:r>
          </a:p>
        </p:txBody>
      </p:sp>
      <p:sp>
        <p:nvSpPr>
          <p:cNvPr name="TextBox 62" id="62"/>
          <p:cNvSpPr txBox="true"/>
          <p:nvPr/>
        </p:nvSpPr>
        <p:spPr>
          <a:xfrm rot="0">
            <a:off x="229444" y="7644488"/>
            <a:ext cx="2807321" cy="1768608"/>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Prest</a:t>
            </a:r>
            <a:r>
              <a:rPr lang="en-US" b="true" sz="2000">
                <a:solidFill>
                  <a:srgbClr val="00204C"/>
                </a:solidFill>
                <a:latin typeface="Roboto Bold"/>
                <a:ea typeface="Roboto Bold"/>
                <a:cs typeface="Roboto Bold"/>
                <a:sym typeface="Roboto Bold"/>
              </a:rPr>
              <a:t>o</a:t>
            </a:r>
          </a:p>
          <a:p>
            <a:pPr algn="ctr">
              <a:lnSpc>
                <a:spcPts val="2800"/>
              </a:lnSpc>
              <a:spcBef>
                <a:spcPct val="0"/>
              </a:spcBef>
            </a:pPr>
            <a:r>
              <a:rPr lang="en-US" sz="2000">
                <a:solidFill>
                  <a:srgbClr val="00204C"/>
                </a:solidFill>
                <a:latin typeface="Roboto"/>
                <a:ea typeface="Roboto"/>
                <a:cs typeface="Roboto"/>
                <a:sym typeface="Roboto"/>
              </a:rPr>
              <a:t>Engine truy vấn SQL phân tán, hỗ trợ truy vấn trực tiếp trên data lake (S3 + Iceberg)</a:t>
            </a:r>
          </a:p>
        </p:txBody>
      </p:sp>
      <p:sp>
        <p:nvSpPr>
          <p:cNvPr name="TextBox 63" id="63"/>
          <p:cNvSpPr txBox="true"/>
          <p:nvPr/>
        </p:nvSpPr>
        <p:spPr>
          <a:xfrm rot="0">
            <a:off x="3376165" y="7644488"/>
            <a:ext cx="2807321" cy="1416156"/>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Mes</a:t>
            </a:r>
            <a:r>
              <a:rPr lang="en-US" b="true" sz="2000">
                <a:solidFill>
                  <a:srgbClr val="00204C"/>
                </a:solidFill>
                <a:latin typeface="Roboto Bold"/>
                <a:ea typeface="Roboto Bold"/>
                <a:cs typeface="Roboto Bold"/>
                <a:sym typeface="Roboto Bold"/>
              </a:rPr>
              <a:t>on</a:t>
            </a:r>
          </a:p>
          <a:p>
            <a:pPr algn="ctr">
              <a:lnSpc>
                <a:spcPts val="2800"/>
              </a:lnSpc>
              <a:spcBef>
                <a:spcPct val="0"/>
              </a:spcBef>
            </a:pPr>
            <a:r>
              <a:rPr lang="en-US" sz="2000">
                <a:solidFill>
                  <a:srgbClr val="00204C"/>
                </a:solidFill>
                <a:latin typeface="Roboto"/>
                <a:ea typeface="Roboto"/>
                <a:cs typeface="Roboto"/>
                <a:sym typeface="Roboto"/>
              </a:rPr>
              <a:t>điều phối workflow DAG, quản lý lịch chạy job batch phức tạp</a:t>
            </a:r>
          </a:p>
        </p:txBody>
      </p:sp>
      <p:sp>
        <p:nvSpPr>
          <p:cNvPr name="TextBox 64" id="64"/>
          <p:cNvSpPr txBox="true"/>
          <p:nvPr/>
        </p:nvSpPr>
        <p:spPr>
          <a:xfrm rot="0">
            <a:off x="14620982" y="5449276"/>
            <a:ext cx="3508616" cy="1416156"/>
          </a:xfrm>
          <a:prstGeom prst="rect">
            <a:avLst/>
          </a:prstGeom>
        </p:spPr>
        <p:txBody>
          <a:bodyPr anchor="t" rtlCol="false" tIns="0" lIns="0" bIns="0" rIns="0">
            <a:spAutoFit/>
          </a:bodyPr>
          <a:lstStyle/>
          <a:p>
            <a:pPr algn="ctr">
              <a:lnSpc>
                <a:spcPts val="2800"/>
              </a:lnSpc>
            </a:pPr>
            <a:r>
              <a:rPr lang="en-US" sz="2000" b="true">
                <a:solidFill>
                  <a:srgbClr val="00204C"/>
                </a:solidFill>
                <a:latin typeface="Roboto Bold"/>
                <a:ea typeface="Roboto Bold"/>
                <a:cs typeface="Roboto Bold"/>
                <a:sym typeface="Roboto Bold"/>
              </a:rPr>
              <a:t>Amazon Redshift</a:t>
            </a:r>
          </a:p>
          <a:p>
            <a:pPr algn="ctr">
              <a:lnSpc>
                <a:spcPts val="2800"/>
              </a:lnSpc>
              <a:spcBef>
                <a:spcPct val="0"/>
              </a:spcBef>
            </a:pPr>
            <a:r>
              <a:rPr lang="en-US" sz="2000">
                <a:solidFill>
                  <a:srgbClr val="00204C"/>
                </a:solidFill>
                <a:latin typeface="Roboto"/>
                <a:ea typeface="Roboto"/>
                <a:cs typeface="Roboto"/>
                <a:sym typeface="Roboto"/>
              </a:rPr>
              <a:t>Phục vụ dashb</a:t>
            </a:r>
            <a:r>
              <a:rPr lang="en-US" sz="2000">
                <a:solidFill>
                  <a:srgbClr val="00204C"/>
                </a:solidFill>
                <a:latin typeface="Roboto"/>
                <a:ea typeface="Roboto"/>
                <a:cs typeface="Roboto"/>
                <a:sym typeface="Roboto"/>
              </a:rPr>
              <a:t>oard, báo cáo hiệu suất nội dung, phân tích kinh doanh theo nhóm</a:t>
            </a:r>
          </a:p>
        </p:txBody>
      </p:sp>
      <p:sp>
        <p:nvSpPr>
          <p:cNvPr name="TextBox 65" id="65"/>
          <p:cNvSpPr txBox="true"/>
          <p:nvPr/>
        </p:nvSpPr>
        <p:spPr>
          <a:xfrm rot="0">
            <a:off x="14742278" y="7694661"/>
            <a:ext cx="3266025" cy="1416156"/>
          </a:xfrm>
          <a:prstGeom prst="rect">
            <a:avLst/>
          </a:prstGeom>
        </p:spPr>
        <p:txBody>
          <a:bodyPr anchor="t" rtlCol="false" tIns="0" lIns="0" bIns="0" rIns="0">
            <a:spAutoFit/>
          </a:bodyPr>
          <a:lstStyle/>
          <a:p>
            <a:pPr algn="ctr">
              <a:lnSpc>
                <a:spcPts val="2800"/>
              </a:lnSpc>
            </a:pPr>
            <a:r>
              <a:rPr lang="en-US" sz="2000" b="true">
                <a:solidFill>
                  <a:srgbClr val="00204C"/>
                </a:solidFill>
                <a:latin typeface="Roboto Bold"/>
                <a:ea typeface="Roboto Bold"/>
                <a:cs typeface="Roboto Bold"/>
                <a:sym typeface="Roboto Bold"/>
              </a:rPr>
              <a:t>Tableau / BI Tools</a:t>
            </a:r>
          </a:p>
          <a:p>
            <a:pPr algn="ctr">
              <a:lnSpc>
                <a:spcPts val="2800"/>
              </a:lnSpc>
              <a:spcBef>
                <a:spcPct val="0"/>
              </a:spcBef>
            </a:pPr>
            <a:r>
              <a:rPr lang="en-US" sz="2000">
                <a:solidFill>
                  <a:srgbClr val="00204C"/>
                </a:solidFill>
                <a:latin typeface="Roboto"/>
                <a:ea typeface="Roboto"/>
                <a:cs typeface="Roboto"/>
                <a:sym typeface="Roboto"/>
              </a:rPr>
              <a:t>Trực quan hó</a:t>
            </a:r>
            <a:r>
              <a:rPr lang="en-US" sz="2000">
                <a:solidFill>
                  <a:srgbClr val="00204C"/>
                </a:solidFill>
                <a:latin typeface="Roboto"/>
                <a:ea typeface="Roboto"/>
                <a:cs typeface="Roboto"/>
                <a:sym typeface="Roboto"/>
              </a:rPr>
              <a:t>a insight từ pipeline batch để hỗ trợ ra quyết định chiến lược</a:t>
            </a:r>
          </a:p>
        </p:txBody>
      </p:sp>
      <p:grpSp>
        <p:nvGrpSpPr>
          <p:cNvPr name="Group 66" id="66"/>
          <p:cNvGrpSpPr/>
          <p:nvPr/>
        </p:nvGrpSpPr>
        <p:grpSpPr>
          <a:xfrm rot="0">
            <a:off x="17259300" y="9621299"/>
            <a:ext cx="998671" cy="665701"/>
            <a:chOff x="0" y="0"/>
            <a:chExt cx="263024" cy="175329"/>
          </a:xfrm>
        </p:grpSpPr>
        <p:sp>
          <p:nvSpPr>
            <p:cNvPr name="Freeform 67" id="67"/>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68" id="68"/>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69" id="69"/>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52</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4158232" y="381223"/>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6773" y="157257"/>
            <a:ext cx="6094779" cy="587245"/>
            <a:chOff x="0" y="0"/>
            <a:chExt cx="8126372" cy="782993"/>
          </a:xfrm>
        </p:grpSpPr>
        <p:grpSp>
          <p:nvGrpSpPr>
            <p:cNvPr name="Group 4" id="4"/>
            <p:cNvGrpSpPr/>
            <p:nvPr/>
          </p:nvGrpSpPr>
          <p:grpSpPr>
            <a:xfrm rot="0">
              <a:off x="0" y="0"/>
              <a:ext cx="8126372" cy="782993"/>
              <a:chOff x="0" y="0"/>
              <a:chExt cx="1605209" cy="154665"/>
            </a:xfrm>
          </p:grpSpPr>
          <p:sp>
            <p:nvSpPr>
              <p:cNvPr name="Freeform 5" id="5"/>
              <p:cNvSpPr/>
              <p:nvPr/>
            </p:nvSpPr>
            <p:spPr>
              <a:xfrm flipH="false" flipV="false" rot="0">
                <a:off x="0" y="0"/>
                <a:ext cx="1605209" cy="154665"/>
              </a:xfrm>
              <a:custGeom>
                <a:avLst/>
                <a:gdLst/>
                <a:ahLst/>
                <a:cxnLst/>
                <a:rect r="r" b="b" t="t" l="l"/>
                <a:pathLst>
                  <a:path h="154665" w="1605209">
                    <a:moveTo>
                      <a:pt x="0" y="0"/>
                    </a:moveTo>
                    <a:lnTo>
                      <a:pt x="1402009" y="0"/>
                    </a:lnTo>
                    <a:lnTo>
                      <a:pt x="1605209" y="77333"/>
                    </a:lnTo>
                    <a:lnTo>
                      <a:pt x="1402009" y="154665"/>
                    </a:lnTo>
                    <a:lnTo>
                      <a:pt x="0" y="154665"/>
                    </a:lnTo>
                    <a:lnTo>
                      <a:pt x="203200" y="77333"/>
                    </a:lnTo>
                    <a:lnTo>
                      <a:pt x="0" y="0"/>
                    </a:lnTo>
                    <a:close/>
                  </a:path>
                </a:pathLst>
              </a:custGeom>
              <a:solidFill>
                <a:srgbClr val="C5D2FF"/>
              </a:solidFill>
            </p:spPr>
          </p:sp>
          <p:sp>
            <p:nvSpPr>
              <p:cNvPr name="TextBox 6" id="6"/>
              <p:cNvSpPr txBox="true"/>
              <p:nvPr/>
            </p:nvSpPr>
            <p:spPr>
              <a:xfrm>
                <a:off x="177800" y="-38100"/>
                <a:ext cx="1351209" cy="19276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725315" y="120766"/>
              <a:ext cx="6178543" cy="493837"/>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DM Sans Bold"/>
                  <a:ea typeface="DM Sans Bold"/>
                  <a:cs typeface="DM Sans Bold"/>
                  <a:sym typeface="DM Sans Bold"/>
                </a:rPr>
                <a:t>Ingestion</a:t>
              </a:r>
            </a:p>
          </p:txBody>
        </p:sp>
      </p:grpSp>
      <p:grpSp>
        <p:nvGrpSpPr>
          <p:cNvPr name="Group 8" id="8"/>
          <p:cNvGrpSpPr/>
          <p:nvPr/>
        </p:nvGrpSpPr>
        <p:grpSpPr>
          <a:xfrm rot="0">
            <a:off x="11906448" y="157257"/>
            <a:ext cx="6094779" cy="587232"/>
            <a:chOff x="0" y="0"/>
            <a:chExt cx="8126372" cy="782975"/>
          </a:xfrm>
        </p:grpSpPr>
        <p:grpSp>
          <p:nvGrpSpPr>
            <p:cNvPr name="Group 9" id="9"/>
            <p:cNvGrpSpPr/>
            <p:nvPr/>
          </p:nvGrpSpPr>
          <p:grpSpPr>
            <a:xfrm rot="0">
              <a:off x="0" y="0"/>
              <a:ext cx="8126372" cy="782975"/>
              <a:chOff x="0" y="0"/>
              <a:chExt cx="1605209" cy="154662"/>
            </a:xfrm>
          </p:grpSpPr>
          <p:sp>
            <p:nvSpPr>
              <p:cNvPr name="Freeform 10" id="10"/>
              <p:cNvSpPr/>
              <p:nvPr/>
            </p:nvSpPr>
            <p:spPr>
              <a:xfrm flipH="false" flipV="false" rot="0">
                <a:off x="0" y="0"/>
                <a:ext cx="1605209" cy="154662"/>
              </a:xfrm>
              <a:custGeom>
                <a:avLst/>
                <a:gdLst/>
                <a:ahLst/>
                <a:cxnLst/>
                <a:rect r="r" b="b" t="t" l="l"/>
                <a:pathLst>
                  <a:path h="154662" w="1605209">
                    <a:moveTo>
                      <a:pt x="0" y="0"/>
                    </a:moveTo>
                    <a:lnTo>
                      <a:pt x="1402009" y="0"/>
                    </a:lnTo>
                    <a:lnTo>
                      <a:pt x="1605209" y="77331"/>
                    </a:lnTo>
                    <a:lnTo>
                      <a:pt x="1402009" y="154662"/>
                    </a:lnTo>
                    <a:lnTo>
                      <a:pt x="0" y="154662"/>
                    </a:lnTo>
                    <a:lnTo>
                      <a:pt x="203200" y="77331"/>
                    </a:lnTo>
                    <a:lnTo>
                      <a:pt x="0" y="0"/>
                    </a:lnTo>
                    <a:close/>
                  </a:path>
                </a:pathLst>
              </a:custGeom>
              <a:solidFill>
                <a:srgbClr val="00204C"/>
              </a:solidFill>
            </p:spPr>
          </p:sp>
          <p:sp>
            <p:nvSpPr>
              <p:cNvPr name="TextBox 11" id="11"/>
              <p:cNvSpPr txBox="true"/>
              <p:nvPr/>
            </p:nvSpPr>
            <p:spPr>
              <a:xfrm>
                <a:off x="177800" y="-38100"/>
                <a:ext cx="1351209" cy="192762"/>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725315" y="120766"/>
              <a:ext cx="6178543" cy="493819"/>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DM Sans Bold"/>
                  <a:ea typeface="DM Sans Bold"/>
                  <a:cs typeface="DM Sans Bold"/>
                  <a:sym typeface="DM Sans Bold"/>
                </a:rPr>
                <a:t>Serving</a:t>
              </a:r>
            </a:p>
          </p:txBody>
        </p:sp>
      </p:grpSp>
      <p:grpSp>
        <p:nvGrpSpPr>
          <p:cNvPr name="Group 13" id="13"/>
          <p:cNvGrpSpPr/>
          <p:nvPr/>
        </p:nvGrpSpPr>
        <p:grpSpPr>
          <a:xfrm rot="0">
            <a:off x="6109502" y="157257"/>
            <a:ext cx="6094779" cy="587232"/>
            <a:chOff x="0" y="0"/>
            <a:chExt cx="8126372" cy="782975"/>
          </a:xfrm>
        </p:grpSpPr>
        <p:grpSp>
          <p:nvGrpSpPr>
            <p:cNvPr name="Group 14" id="14"/>
            <p:cNvGrpSpPr/>
            <p:nvPr/>
          </p:nvGrpSpPr>
          <p:grpSpPr>
            <a:xfrm rot="0">
              <a:off x="0" y="0"/>
              <a:ext cx="8126372" cy="782975"/>
              <a:chOff x="0" y="0"/>
              <a:chExt cx="1605209" cy="154662"/>
            </a:xfrm>
          </p:grpSpPr>
          <p:sp>
            <p:nvSpPr>
              <p:cNvPr name="Freeform 15" id="15"/>
              <p:cNvSpPr/>
              <p:nvPr/>
            </p:nvSpPr>
            <p:spPr>
              <a:xfrm flipH="false" flipV="false" rot="0">
                <a:off x="0" y="0"/>
                <a:ext cx="1605209" cy="154662"/>
              </a:xfrm>
              <a:custGeom>
                <a:avLst/>
                <a:gdLst/>
                <a:ahLst/>
                <a:cxnLst/>
                <a:rect r="r" b="b" t="t" l="l"/>
                <a:pathLst>
                  <a:path h="154662" w="1605209">
                    <a:moveTo>
                      <a:pt x="0" y="0"/>
                    </a:moveTo>
                    <a:lnTo>
                      <a:pt x="1402009" y="0"/>
                    </a:lnTo>
                    <a:lnTo>
                      <a:pt x="1605209" y="77331"/>
                    </a:lnTo>
                    <a:lnTo>
                      <a:pt x="1402009" y="154662"/>
                    </a:lnTo>
                    <a:lnTo>
                      <a:pt x="0" y="154662"/>
                    </a:lnTo>
                    <a:lnTo>
                      <a:pt x="203200" y="77331"/>
                    </a:lnTo>
                    <a:lnTo>
                      <a:pt x="0" y="0"/>
                    </a:lnTo>
                    <a:close/>
                  </a:path>
                </a:pathLst>
              </a:custGeom>
              <a:solidFill>
                <a:srgbClr val="C5D2FF"/>
              </a:solidFill>
            </p:spPr>
          </p:sp>
          <p:sp>
            <p:nvSpPr>
              <p:cNvPr name="TextBox 16" id="16"/>
              <p:cNvSpPr txBox="true"/>
              <p:nvPr/>
            </p:nvSpPr>
            <p:spPr>
              <a:xfrm>
                <a:off x="177800" y="-38100"/>
                <a:ext cx="1351209" cy="19276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725315" y="120766"/>
              <a:ext cx="6178543" cy="493819"/>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DM Sans Bold"/>
                  <a:ea typeface="DM Sans Bold"/>
                  <a:cs typeface="DM Sans Bold"/>
                  <a:sym typeface="DM Sans Bold"/>
                </a:rPr>
                <a:t>Transformation</a:t>
              </a:r>
            </a:p>
          </p:txBody>
        </p:sp>
      </p:grpSp>
      <p:sp>
        <p:nvSpPr>
          <p:cNvPr name="Freeform 18" id="18"/>
          <p:cNvSpPr/>
          <p:nvPr/>
        </p:nvSpPr>
        <p:spPr>
          <a:xfrm flipH="false" flipV="false" rot="0">
            <a:off x="-1361191" y="9536922"/>
            <a:ext cx="3691868" cy="3691868"/>
          </a:xfrm>
          <a:custGeom>
            <a:avLst/>
            <a:gdLst/>
            <a:ahLst/>
            <a:cxnLst/>
            <a:rect r="r" b="b" t="t" l="l"/>
            <a:pathLst>
              <a:path h="3691868" w="3691868">
                <a:moveTo>
                  <a:pt x="0" y="0"/>
                </a:moveTo>
                <a:lnTo>
                  <a:pt x="3691868" y="0"/>
                </a:lnTo>
                <a:lnTo>
                  <a:pt x="3691868" y="3691867"/>
                </a:lnTo>
                <a:lnTo>
                  <a:pt x="0" y="3691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3662319" y="9639523"/>
            <a:ext cx="647477" cy="647477"/>
          </a:xfrm>
          <a:custGeom>
            <a:avLst/>
            <a:gdLst/>
            <a:ahLst/>
            <a:cxnLst/>
            <a:rect r="r" b="b" t="t" l="l"/>
            <a:pathLst>
              <a:path h="647477" w="647477">
                <a:moveTo>
                  <a:pt x="0" y="0"/>
                </a:moveTo>
                <a:lnTo>
                  <a:pt x="647476" y="0"/>
                </a:lnTo>
                <a:lnTo>
                  <a:pt x="647476" y="647477"/>
                </a:lnTo>
                <a:lnTo>
                  <a:pt x="0" y="6474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6882486" y="9954150"/>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1" id="21"/>
          <p:cNvGrpSpPr/>
          <p:nvPr/>
        </p:nvGrpSpPr>
        <p:grpSpPr>
          <a:xfrm rot="0">
            <a:off x="216404" y="5530832"/>
            <a:ext cx="4189874" cy="3727468"/>
            <a:chOff x="0" y="0"/>
            <a:chExt cx="1103506" cy="981720"/>
          </a:xfrm>
        </p:grpSpPr>
        <p:sp>
          <p:nvSpPr>
            <p:cNvPr name="Freeform 22" id="22"/>
            <p:cNvSpPr/>
            <p:nvPr/>
          </p:nvSpPr>
          <p:spPr>
            <a:xfrm flipH="false" flipV="false" rot="0">
              <a:off x="0" y="0"/>
              <a:ext cx="1103506" cy="981720"/>
            </a:xfrm>
            <a:custGeom>
              <a:avLst/>
              <a:gdLst/>
              <a:ahLst/>
              <a:cxnLst/>
              <a:rect r="r" b="b" t="t" l="l"/>
              <a:pathLst>
                <a:path h="981720" w="1103506">
                  <a:moveTo>
                    <a:pt x="94236" y="0"/>
                  </a:moveTo>
                  <a:lnTo>
                    <a:pt x="1009270" y="0"/>
                  </a:lnTo>
                  <a:cubicBezTo>
                    <a:pt x="1061315" y="0"/>
                    <a:pt x="1103506" y="42191"/>
                    <a:pt x="1103506" y="94236"/>
                  </a:cubicBezTo>
                  <a:lnTo>
                    <a:pt x="1103506" y="887484"/>
                  </a:lnTo>
                  <a:cubicBezTo>
                    <a:pt x="1103506" y="912477"/>
                    <a:pt x="1093577" y="936446"/>
                    <a:pt x="1075905" y="954119"/>
                  </a:cubicBezTo>
                  <a:cubicBezTo>
                    <a:pt x="1058232" y="971791"/>
                    <a:pt x="1034263" y="981720"/>
                    <a:pt x="1009270" y="981720"/>
                  </a:cubicBezTo>
                  <a:lnTo>
                    <a:pt x="94236" y="981720"/>
                  </a:lnTo>
                  <a:cubicBezTo>
                    <a:pt x="42191" y="981720"/>
                    <a:pt x="0" y="939529"/>
                    <a:pt x="0" y="887484"/>
                  </a:cubicBezTo>
                  <a:lnTo>
                    <a:pt x="0" y="94236"/>
                  </a:lnTo>
                  <a:cubicBezTo>
                    <a:pt x="0" y="42191"/>
                    <a:pt x="42191" y="0"/>
                    <a:pt x="94236" y="0"/>
                  </a:cubicBezTo>
                  <a:close/>
                </a:path>
              </a:pathLst>
            </a:custGeom>
            <a:solidFill>
              <a:srgbClr val="000000">
                <a:alpha val="0"/>
              </a:srgbClr>
            </a:solidFill>
            <a:ln w="28575" cap="rnd">
              <a:solidFill>
                <a:srgbClr val="DA7D6C"/>
              </a:solidFill>
              <a:prstDash val="dash"/>
              <a:round/>
            </a:ln>
          </p:spPr>
        </p:sp>
        <p:sp>
          <p:nvSpPr>
            <p:cNvPr name="TextBox 23" id="23"/>
            <p:cNvSpPr txBox="true"/>
            <p:nvPr/>
          </p:nvSpPr>
          <p:spPr>
            <a:xfrm>
              <a:off x="0" y="-47625"/>
              <a:ext cx="1103506" cy="1029345"/>
            </a:xfrm>
            <a:prstGeom prst="rect">
              <a:avLst/>
            </a:prstGeom>
          </p:spPr>
          <p:txBody>
            <a:bodyPr anchor="ctr" rtlCol="false" tIns="50800" lIns="50800" bIns="50800" rIns="50800"/>
            <a:lstStyle/>
            <a:p>
              <a:pPr algn="ctr">
                <a:lnSpc>
                  <a:spcPts val="2800"/>
                </a:lnSpc>
              </a:pPr>
              <a:r>
                <a:rPr lang="en-US" b="true" sz="2000">
                  <a:solidFill>
                    <a:srgbClr val="FFFFFF"/>
                  </a:solidFill>
                  <a:latin typeface="Aileron Bold"/>
                  <a:ea typeface="Aileron Bold"/>
                  <a:cs typeface="Aileron Bold"/>
                  <a:sym typeface="Aileron Bold"/>
                </a:rPr>
                <a:t>Page Generation System: tạo homepage riêng cho từng user</a:t>
              </a:r>
            </a:p>
          </p:txBody>
        </p:sp>
      </p:grpSp>
      <p:grpSp>
        <p:nvGrpSpPr>
          <p:cNvPr name="Group 24" id="24"/>
          <p:cNvGrpSpPr/>
          <p:nvPr/>
        </p:nvGrpSpPr>
        <p:grpSpPr>
          <a:xfrm rot="0">
            <a:off x="7013879" y="5530832"/>
            <a:ext cx="4189874" cy="3727468"/>
            <a:chOff x="0" y="0"/>
            <a:chExt cx="1103506" cy="981720"/>
          </a:xfrm>
        </p:grpSpPr>
        <p:sp>
          <p:nvSpPr>
            <p:cNvPr name="Freeform 25" id="25"/>
            <p:cNvSpPr/>
            <p:nvPr/>
          </p:nvSpPr>
          <p:spPr>
            <a:xfrm flipH="false" flipV="false" rot="0">
              <a:off x="0" y="0"/>
              <a:ext cx="1103506" cy="981720"/>
            </a:xfrm>
            <a:custGeom>
              <a:avLst/>
              <a:gdLst/>
              <a:ahLst/>
              <a:cxnLst/>
              <a:rect r="r" b="b" t="t" l="l"/>
              <a:pathLst>
                <a:path h="981720" w="1103506">
                  <a:moveTo>
                    <a:pt x="94236" y="0"/>
                  </a:moveTo>
                  <a:lnTo>
                    <a:pt x="1009270" y="0"/>
                  </a:lnTo>
                  <a:cubicBezTo>
                    <a:pt x="1061315" y="0"/>
                    <a:pt x="1103506" y="42191"/>
                    <a:pt x="1103506" y="94236"/>
                  </a:cubicBezTo>
                  <a:lnTo>
                    <a:pt x="1103506" y="887484"/>
                  </a:lnTo>
                  <a:cubicBezTo>
                    <a:pt x="1103506" y="912477"/>
                    <a:pt x="1093577" y="936446"/>
                    <a:pt x="1075905" y="954119"/>
                  </a:cubicBezTo>
                  <a:cubicBezTo>
                    <a:pt x="1058232" y="971791"/>
                    <a:pt x="1034263" y="981720"/>
                    <a:pt x="1009270" y="981720"/>
                  </a:cubicBezTo>
                  <a:lnTo>
                    <a:pt x="94236" y="981720"/>
                  </a:lnTo>
                  <a:cubicBezTo>
                    <a:pt x="42191" y="981720"/>
                    <a:pt x="0" y="939529"/>
                    <a:pt x="0" y="887484"/>
                  </a:cubicBezTo>
                  <a:lnTo>
                    <a:pt x="0" y="94236"/>
                  </a:lnTo>
                  <a:cubicBezTo>
                    <a:pt x="0" y="42191"/>
                    <a:pt x="42191" y="0"/>
                    <a:pt x="94236" y="0"/>
                  </a:cubicBezTo>
                  <a:close/>
                </a:path>
              </a:pathLst>
            </a:custGeom>
            <a:solidFill>
              <a:srgbClr val="000000">
                <a:alpha val="0"/>
              </a:srgbClr>
            </a:solidFill>
            <a:ln w="28575" cap="rnd">
              <a:solidFill>
                <a:srgbClr val="D5A6BD"/>
              </a:solidFill>
              <a:prstDash val="dash"/>
              <a:round/>
            </a:ln>
          </p:spPr>
        </p:sp>
        <p:sp>
          <p:nvSpPr>
            <p:cNvPr name="TextBox 26" id="26"/>
            <p:cNvSpPr txBox="true"/>
            <p:nvPr/>
          </p:nvSpPr>
          <p:spPr>
            <a:xfrm>
              <a:off x="0" y="-47625"/>
              <a:ext cx="1103506" cy="1029345"/>
            </a:xfrm>
            <a:prstGeom prst="rect">
              <a:avLst/>
            </a:prstGeom>
          </p:spPr>
          <p:txBody>
            <a:bodyPr anchor="ctr" rtlCol="false" tIns="50800" lIns="50800" bIns="50800" rIns="50800"/>
            <a:lstStyle/>
            <a:p>
              <a:pPr algn="ctr">
                <a:lnSpc>
                  <a:spcPts val="2800"/>
                </a:lnSpc>
              </a:pPr>
            </a:p>
          </p:txBody>
        </p:sp>
      </p:grpSp>
      <p:grpSp>
        <p:nvGrpSpPr>
          <p:cNvPr name="Group 27" id="27"/>
          <p:cNvGrpSpPr/>
          <p:nvPr/>
        </p:nvGrpSpPr>
        <p:grpSpPr>
          <a:xfrm rot="0">
            <a:off x="13811353" y="5530832"/>
            <a:ext cx="4189874" cy="3727468"/>
            <a:chOff x="0" y="0"/>
            <a:chExt cx="1103506" cy="981720"/>
          </a:xfrm>
        </p:grpSpPr>
        <p:sp>
          <p:nvSpPr>
            <p:cNvPr name="Freeform 28" id="28"/>
            <p:cNvSpPr/>
            <p:nvPr/>
          </p:nvSpPr>
          <p:spPr>
            <a:xfrm flipH="false" flipV="false" rot="0">
              <a:off x="0" y="0"/>
              <a:ext cx="1103506" cy="981720"/>
            </a:xfrm>
            <a:custGeom>
              <a:avLst/>
              <a:gdLst/>
              <a:ahLst/>
              <a:cxnLst/>
              <a:rect r="r" b="b" t="t" l="l"/>
              <a:pathLst>
                <a:path h="981720" w="1103506">
                  <a:moveTo>
                    <a:pt x="94236" y="0"/>
                  </a:moveTo>
                  <a:lnTo>
                    <a:pt x="1009270" y="0"/>
                  </a:lnTo>
                  <a:cubicBezTo>
                    <a:pt x="1061315" y="0"/>
                    <a:pt x="1103506" y="42191"/>
                    <a:pt x="1103506" y="94236"/>
                  </a:cubicBezTo>
                  <a:lnTo>
                    <a:pt x="1103506" y="887484"/>
                  </a:lnTo>
                  <a:cubicBezTo>
                    <a:pt x="1103506" y="912477"/>
                    <a:pt x="1093577" y="936446"/>
                    <a:pt x="1075905" y="954119"/>
                  </a:cubicBezTo>
                  <a:cubicBezTo>
                    <a:pt x="1058232" y="971791"/>
                    <a:pt x="1034263" y="981720"/>
                    <a:pt x="1009270" y="981720"/>
                  </a:cubicBezTo>
                  <a:lnTo>
                    <a:pt x="94236" y="981720"/>
                  </a:lnTo>
                  <a:cubicBezTo>
                    <a:pt x="42191" y="981720"/>
                    <a:pt x="0" y="939529"/>
                    <a:pt x="0" y="887484"/>
                  </a:cubicBezTo>
                  <a:lnTo>
                    <a:pt x="0" y="94236"/>
                  </a:lnTo>
                  <a:cubicBezTo>
                    <a:pt x="0" y="42191"/>
                    <a:pt x="42191" y="0"/>
                    <a:pt x="94236" y="0"/>
                  </a:cubicBezTo>
                  <a:close/>
                </a:path>
              </a:pathLst>
            </a:custGeom>
            <a:solidFill>
              <a:srgbClr val="000000">
                <a:alpha val="0"/>
              </a:srgbClr>
            </a:solidFill>
            <a:ln w="28575" cap="rnd">
              <a:solidFill>
                <a:srgbClr val="3B8061"/>
              </a:solidFill>
              <a:prstDash val="dash"/>
              <a:round/>
            </a:ln>
          </p:spPr>
        </p:sp>
        <p:sp>
          <p:nvSpPr>
            <p:cNvPr name="TextBox 29" id="29"/>
            <p:cNvSpPr txBox="true"/>
            <p:nvPr/>
          </p:nvSpPr>
          <p:spPr>
            <a:xfrm>
              <a:off x="0" y="-47625"/>
              <a:ext cx="1103506" cy="1029345"/>
            </a:xfrm>
            <a:prstGeom prst="rect">
              <a:avLst/>
            </a:prstGeom>
          </p:spPr>
          <p:txBody>
            <a:bodyPr anchor="ctr" rtlCol="false" tIns="50800" lIns="50800" bIns="50800" rIns="50800"/>
            <a:lstStyle/>
            <a:p>
              <a:pPr algn="ctr">
                <a:lnSpc>
                  <a:spcPts val="2800"/>
                </a:lnSpc>
              </a:pPr>
            </a:p>
          </p:txBody>
        </p:sp>
      </p:grpSp>
      <p:grpSp>
        <p:nvGrpSpPr>
          <p:cNvPr name="Group 30" id="30"/>
          <p:cNvGrpSpPr/>
          <p:nvPr/>
        </p:nvGrpSpPr>
        <p:grpSpPr>
          <a:xfrm rot="0">
            <a:off x="506657" y="3259483"/>
            <a:ext cx="7303151" cy="680674"/>
            <a:chOff x="0" y="0"/>
            <a:chExt cx="9737535" cy="907565"/>
          </a:xfrm>
        </p:grpSpPr>
        <p:sp>
          <p:nvSpPr>
            <p:cNvPr name="TextBox 31" id="31"/>
            <p:cNvSpPr txBox="true"/>
            <p:nvPr/>
          </p:nvSpPr>
          <p:spPr>
            <a:xfrm rot="0">
              <a:off x="779178" y="146858"/>
              <a:ext cx="7552101" cy="556699"/>
            </a:xfrm>
            <a:prstGeom prst="rect">
              <a:avLst/>
            </a:prstGeom>
          </p:spPr>
          <p:txBody>
            <a:bodyPr anchor="t" rtlCol="false" tIns="0" lIns="0" bIns="0" rIns="0">
              <a:spAutoFit/>
            </a:bodyPr>
            <a:lstStyle/>
            <a:p>
              <a:pPr algn="ctr">
                <a:lnSpc>
                  <a:spcPts val="3500"/>
                </a:lnSpc>
                <a:spcBef>
                  <a:spcPct val="0"/>
                </a:spcBef>
              </a:pPr>
              <a:r>
                <a:rPr lang="en-US" b="true" sz="2500">
                  <a:solidFill>
                    <a:srgbClr val="00204C"/>
                  </a:solidFill>
                  <a:latin typeface="Roboto Bold"/>
                  <a:ea typeface="Roboto Bold"/>
                  <a:cs typeface="Roboto Bold"/>
                  <a:sym typeface="Roboto Bold"/>
                </a:rPr>
                <a:t>ML models h</a:t>
              </a:r>
              <a:r>
                <a:rPr lang="en-US" b="true" sz="2500">
                  <a:solidFill>
                    <a:srgbClr val="00204C"/>
                  </a:solidFill>
                  <a:latin typeface="Roboto Bold"/>
                  <a:ea typeface="Roboto Bold"/>
                  <a:cs typeface="Roboto Bold"/>
                  <a:sym typeface="Roboto Bold"/>
                </a:rPr>
                <a:t>uấn luyện từ data pipeline</a:t>
              </a:r>
            </a:p>
          </p:txBody>
        </p:sp>
        <p:grpSp>
          <p:nvGrpSpPr>
            <p:cNvPr name="Group 32" id="32"/>
            <p:cNvGrpSpPr/>
            <p:nvPr/>
          </p:nvGrpSpPr>
          <p:grpSpPr>
            <a:xfrm rot="0">
              <a:off x="0" y="0"/>
              <a:ext cx="9737535" cy="907565"/>
              <a:chOff x="0" y="0"/>
              <a:chExt cx="1923464" cy="179272"/>
            </a:xfrm>
          </p:grpSpPr>
          <p:sp>
            <p:nvSpPr>
              <p:cNvPr name="Freeform 33" id="33"/>
              <p:cNvSpPr/>
              <p:nvPr/>
            </p:nvSpPr>
            <p:spPr>
              <a:xfrm flipH="false" flipV="false" rot="0">
                <a:off x="0" y="0"/>
                <a:ext cx="1923464" cy="179272"/>
              </a:xfrm>
              <a:custGeom>
                <a:avLst/>
                <a:gdLst/>
                <a:ahLst/>
                <a:cxnLst/>
                <a:rect r="r" b="b" t="t" l="l"/>
                <a:pathLst>
                  <a:path h="179272" w="1923464">
                    <a:moveTo>
                      <a:pt x="54064" y="0"/>
                    </a:moveTo>
                    <a:lnTo>
                      <a:pt x="1869400" y="0"/>
                    </a:lnTo>
                    <a:cubicBezTo>
                      <a:pt x="1899258" y="0"/>
                      <a:pt x="1923464" y="24205"/>
                      <a:pt x="1923464" y="54064"/>
                    </a:cubicBezTo>
                    <a:lnTo>
                      <a:pt x="1923464" y="125208"/>
                    </a:lnTo>
                    <a:cubicBezTo>
                      <a:pt x="1923464" y="155067"/>
                      <a:pt x="1899258" y="179272"/>
                      <a:pt x="1869400" y="179272"/>
                    </a:cubicBezTo>
                    <a:lnTo>
                      <a:pt x="54064" y="179272"/>
                    </a:lnTo>
                    <a:cubicBezTo>
                      <a:pt x="24205" y="179272"/>
                      <a:pt x="0" y="155067"/>
                      <a:pt x="0" y="125208"/>
                    </a:cubicBezTo>
                    <a:lnTo>
                      <a:pt x="0" y="54064"/>
                    </a:lnTo>
                    <a:cubicBezTo>
                      <a:pt x="0" y="24205"/>
                      <a:pt x="24205" y="0"/>
                      <a:pt x="54064" y="0"/>
                    </a:cubicBezTo>
                    <a:close/>
                  </a:path>
                </a:pathLst>
              </a:custGeom>
              <a:solidFill>
                <a:srgbClr val="000000">
                  <a:alpha val="0"/>
                </a:srgbClr>
              </a:solidFill>
              <a:ln w="28575" cap="rnd">
                <a:solidFill>
                  <a:srgbClr val="004095"/>
                </a:solidFill>
                <a:prstDash val="dash"/>
                <a:round/>
              </a:ln>
            </p:spPr>
          </p:sp>
          <p:sp>
            <p:nvSpPr>
              <p:cNvPr name="TextBox 34" id="34"/>
              <p:cNvSpPr txBox="true"/>
              <p:nvPr/>
            </p:nvSpPr>
            <p:spPr>
              <a:xfrm>
                <a:off x="0" y="-47625"/>
                <a:ext cx="1923464" cy="226897"/>
              </a:xfrm>
              <a:prstGeom prst="rect">
                <a:avLst/>
              </a:prstGeom>
            </p:spPr>
            <p:txBody>
              <a:bodyPr anchor="ctr" rtlCol="false" tIns="50800" lIns="50800" bIns="50800" rIns="50800"/>
              <a:lstStyle/>
              <a:p>
                <a:pPr algn="ctr">
                  <a:lnSpc>
                    <a:spcPts val="2800"/>
                  </a:lnSpc>
                </a:pPr>
              </a:p>
            </p:txBody>
          </p:sp>
        </p:grpSp>
      </p:grpSp>
      <p:sp>
        <p:nvSpPr>
          <p:cNvPr name="Freeform 35" id="35"/>
          <p:cNvSpPr/>
          <p:nvPr/>
        </p:nvSpPr>
        <p:spPr>
          <a:xfrm flipH="false" flipV="false" rot="0">
            <a:off x="8728419" y="911492"/>
            <a:ext cx="9109639" cy="4452336"/>
          </a:xfrm>
          <a:custGeom>
            <a:avLst/>
            <a:gdLst/>
            <a:ahLst/>
            <a:cxnLst/>
            <a:rect r="r" b="b" t="t" l="l"/>
            <a:pathLst>
              <a:path h="4452336" w="9109639">
                <a:moveTo>
                  <a:pt x="0" y="0"/>
                </a:moveTo>
                <a:lnTo>
                  <a:pt x="9109640" y="0"/>
                </a:lnTo>
                <a:lnTo>
                  <a:pt x="9109640" y="4452336"/>
                </a:lnTo>
                <a:lnTo>
                  <a:pt x="0" y="4452336"/>
                </a:lnTo>
                <a:lnTo>
                  <a:pt x="0" y="0"/>
                </a:lnTo>
                <a:close/>
              </a:path>
            </a:pathLst>
          </a:custGeom>
          <a:blipFill>
            <a:blip r:embed="rId6"/>
            <a:stretch>
              <a:fillRect l="0" t="0" r="0" b="0"/>
            </a:stretch>
          </a:blipFill>
        </p:spPr>
      </p:sp>
      <p:sp>
        <p:nvSpPr>
          <p:cNvPr name="TextBox 36" id="36"/>
          <p:cNvSpPr txBox="true"/>
          <p:nvPr/>
        </p:nvSpPr>
        <p:spPr>
          <a:xfrm rot="0">
            <a:off x="-360086" y="2447303"/>
            <a:ext cx="9036637" cy="679436"/>
          </a:xfrm>
          <a:prstGeom prst="rect">
            <a:avLst/>
          </a:prstGeom>
        </p:spPr>
        <p:txBody>
          <a:bodyPr anchor="t" rtlCol="false" tIns="0" lIns="0" bIns="0" rIns="0">
            <a:spAutoFit/>
          </a:bodyPr>
          <a:lstStyle/>
          <a:p>
            <a:pPr algn="ctr">
              <a:lnSpc>
                <a:spcPts val="5599"/>
              </a:lnSpc>
            </a:pPr>
            <a:r>
              <a:rPr lang="en-US" b="true" sz="3999">
                <a:solidFill>
                  <a:srgbClr val="56AAF0"/>
                </a:solidFill>
                <a:latin typeface="Source Sans Pro Bold"/>
                <a:ea typeface="Source Sans Pro Bold"/>
                <a:cs typeface="Source Sans Pro Bold"/>
                <a:sym typeface="Source Sans Pro Bold"/>
              </a:rPr>
              <a:t> ĐỀ XUẤT CÁ NHÂN HÓA NỘI DUNG</a:t>
            </a:r>
          </a:p>
        </p:txBody>
      </p:sp>
      <p:sp>
        <p:nvSpPr>
          <p:cNvPr name="TextBox 37" id="37"/>
          <p:cNvSpPr txBox="true"/>
          <p:nvPr/>
        </p:nvSpPr>
        <p:spPr>
          <a:xfrm rot="0">
            <a:off x="430859" y="6785588"/>
            <a:ext cx="3799637" cy="1160806"/>
          </a:xfrm>
          <a:prstGeom prst="rect">
            <a:avLst/>
          </a:prstGeom>
        </p:spPr>
        <p:txBody>
          <a:bodyPr anchor="t" rtlCol="false" tIns="0" lIns="0" bIns="0" rIns="0">
            <a:spAutoFit/>
          </a:bodyPr>
          <a:lstStyle/>
          <a:p>
            <a:pPr algn="ctr">
              <a:lnSpc>
                <a:spcPts val="3640"/>
              </a:lnSpc>
            </a:pPr>
            <a:r>
              <a:rPr lang="en-US" sz="2600" b="true">
                <a:solidFill>
                  <a:srgbClr val="00204C"/>
                </a:solidFill>
                <a:latin typeface="Roboto Bold"/>
                <a:ea typeface="Roboto Bold"/>
                <a:cs typeface="Roboto Bold"/>
                <a:sym typeface="Roboto Bold"/>
              </a:rPr>
              <a:t>Page Generation System</a:t>
            </a:r>
          </a:p>
          <a:p>
            <a:pPr algn="l">
              <a:lnSpc>
                <a:spcPts val="2800"/>
              </a:lnSpc>
              <a:spcBef>
                <a:spcPct val="0"/>
              </a:spcBef>
            </a:pPr>
            <a:r>
              <a:rPr lang="en-US" sz="2000">
                <a:solidFill>
                  <a:srgbClr val="00204C"/>
                </a:solidFill>
                <a:latin typeface="Roboto"/>
                <a:ea typeface="Roboto"/>
                <a:cs typeface="Roboto"/>
                <a:sym typeface="Roboto"/>
              </a:rPr>
              <a:t>Tạo</a:t>
            </a:r>
            <a:r>
              <a:rPr lang="en-US" sz="2000">
                <a:solidFill>
                  <a:srgbClr val="00204C"/>
                </a:solidFill>
                <a:latin typeface="Roboto"/>
                <a:ea typeface="Roboto"/>
                <a:cs typeface="Roboto"/>
                <a:sym typeface="Roboto"/>
              </a:rPr>
              <a:t> homepage riêng cho từng user</a:t>
            </a:r>
          </a:p>
        </p:txBody>
      </p:sp>
      <p:sp>
        <p:nvSpPr>
          <p:cNvPr name="TextBox 38" id="38"/>
          <p:cNvSpPr txBox="true"/>
          <p:nvPr/>
        </p:nvSpPr>
        <p:spPr>
          <a:xfrm rot="0">
            <a:off x="7257073" y="6785588"/>
            <a:ext cx="3799637" cy="1160806"/>
          </a:xfrm>
          <a:prstGeom prst="rect">
            <a:avLst/>
          </a:prstGeom>
        </p:spPr>
        <p:txBody>
          <a:bodyPr anchor="t" rtlCol="false" tIns="0" lIns="0" bIns="0" rIns="0">
            <a:spAutoFit/>
          </a:bodyPr>
          <a:lstStyle/>
          <a:p>
            <a:pPr algn="l">
              <a:lnSpc>
                <a:spcPts val="3640"/>
              </a:lnSpc>
            </a:pPr>
            <a:r>
              <a:rPr lang="en-US" sz="2600" b="true">
                <a:solidFill>
                  <a:srgbClr val="00204C"/>
                </a:solidFill>
                <a:latin typeface="Roboto Bold"/>
                <a:ea typeface="Roboto Bold"/>
                <a:cs typeface="Roboto Bold"/>
                <a:sym typeface="Roboto Bold"/>
              </a:rPr>
              <a:t>Ranking Models</a:t>
            </a:r>
          </a:p>
          <a:p>
            <a:pPr algn="l">
              <a:lnSpc>
                <a:spcPts val="2800"/>
              </a:lnSpc>
              <a:spcBef>
                <a:spcPct val="0"/>
              </a:spcBef>
            </a:pPr>
            <a:r>
              <a:rPr lang="en-US" sz="2000">
                <a:solidFill>
                  <a:srgbClr val="00204C"/>
                </a:solidFill>
                <a:latin typeface="Roboto"/>
                <a:ea typeface="Roboto"/>
                <a:cs typeface="Roboto"/>
                <a:sym typeface="Roboto"/>
              </a:rPr>
              <a:t>xế</a:t>
            </a:r>
            <a:r>
              <a:rPr lang="en-US" sz="2000">
                <a:solidFill>
                  <a:srgbClr val="00204C"/>
                </a:solidFill>
                <a:latin typeface="Roboto"/>
                <a:ea typeface="Roboto"/>
                <a:cs typeface="Roboto"/>
                <a:sym typeface="Roboto"/>
              </a:rPr>
              <a:t>p nội dung dựa vào hành vi xem, thời lượng, chủ đề</a:t>
            </a:r>
          </a:p>
        </p:txBody>
      </p:sp>
      <p:sp>
        <p:nvSpPr>
          <p:cNvPr name="TextBox 39" id="39"/>
          <p:cNvSpPr txBox="true"/>
          <p:nvPr/>
        </p:nvSpPr>
        <p:spPr>
          <a:xfrm rot="0">
            <a:off x="14006472" y="6785588"/>
            <a:ext cx="3799637" cy="1160806"/>
          </a:xfrm>
          <a:prstGeom prst="rect">
            <a:avLst/>
          </a:prstGeom>
        </p:spPr>
        <p:txBody>
          <a:bodyPr anchor="t" rtlCol="false" tIns="0" lIns="0" bIns="0" rIns="0">
            <a:spAutoFit/>
          </a:bodyPr>
          <a:lstStyle/>
          <a:p>
            <a:pPr algn="l">
              <a:lnSpc>
                <a:spcPts val="3640"/>
              </a:lnSpc>
            </a:pPr>
            <a:r>
              <a:rPr lang="en-US" sz="2600" b="true">
                <a:solidFill>
                  <a:srgbClr val="00204C"/>
                </a:solidFill>
                <a:latin typeface="Roboto Bold"/>
                <a:ea typeface="Roboto Bold"/>
                <a:cs typeface="Roboto Bold"/>
                <a:sym typeface="Roboto Bold"/>
              </a:rPr>
              <a:t>Bandit Algorithms</a:t>
            </a:r>
          </a:p>
          <a:p>
            <a:pPr algn="l">
              <a:lnSpc>
                <a:spcPts val="2800"/>
              </a:lnSpc>
              <a:spcBef>
                <a:spcPct val="0"/>
              </a:spcBef>
            </a:pPr>
            <a:r>
              <a:rPr lang="en-US" sz="2000">
                <a:solidFill>
                  <a:srgbClr val="00204C"/>
                </a:solidFill>
                <a:latin typeface="Roboto"/>
                <a:ea typeface="Roboto"/>
                <a:cs typeface="Roboto"/>
                <a:sym typeface="Roboto"/>
              </a:rPr>
              <a:t>thử nghiệm</a:t>
            </a:r>
            <a:r>
              <a:rPr lang="en-US" sz="2000">
                <a:solidFill>
                  <a:srgbClr val="00204C"/>
                </a:solidFill>
                <a:latin typeface="Roboto"/>
                <a:ea typeface="Roboto"/>
                <a:cs typeface="Roboto"/>
                <a:sym typeface="Roboto"/>
              </a:rPr>
              <a:t> nội dung mới (exploration vs. exploitation)</a:t>
            </a:r>
          </a:p>
        </p:txBody>
      </p:sp>
      <p:grpSp>
        <p:nvGrpSpPr>
          <p:cNvPr name="Group 40" id="40"/>
          <p:cNvGrpSpPr/>
          <p:nvPr/>
        </p:nvGrpSpPr>
        <p:grpSpPr>
          <a:xfrm rot="0">
            <a:off x="17259300" y="9621299"/>
            <a:ext cx="998671" cy="665701"/>
            <a:chOff x="0" y="0"/>
            <a:chExt cx="263024" cy="175329"/>
          </a:xfrm>
        </p:grpSpPr>
        <p:sp>
          <p:nvSpPr>
            <p:cNvPr name="Freeform 41" id="41"/>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42" id="42"/>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43" id="43"/>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53</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4158232" y="381223"/>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6773" y="157257"/>
            <a:ext cx="6094779" cy="587245"/>
            <a:chOff x="0" y="0"/>
            <a:chExt cx="8126372" cy="782993"/>
          </a:xfrm>
        </p:grpSpPr>
        <p:grpSp>
          <p:nvGrpSpPr>
            <p:cNvPr name="Group 4" id="4"/>
            <p:cNvGrpSpPr/>
            <p:nvPr/>
          </p:nvGrpSpPr>
          <p:grpSpPr>
            <a:xfrm rot="0">
              <a:off x="0" y="0"/>
              <a:ext cx="8126372" cy="782993"/>
              <a:chOff x="0" y="0"/>
              <a:chExt cx="1605209" cy="154665"/>
            </a:xfrm>
          </p:grpSpPr>
          <p:sp>
            <p:nvSpPr>
              <p:cNvPr name="Freeform 5" id="5"/>
              <p:cNvSpPr/>
              <p:nvPr/>
            </p:nvSpPr>
            <p:spPr>
              <a:xfrm flipH="false" flipV="false" rot="0">
                <a:off x="0" y="0"/>
                <a:ext cx="1605209" cy="154665"/>
              </a:xfrm>
              <a:custGeom>
                <a:avLst/>
                <a:gdLst/>
                <a:ahLst/>
                <a:cxnLst/>
                <a:rect r="r" b="b" t="t" l="l"/>
                <a:pathLst>
                  <a:path h="154665" w="1605209">
                    <a:moveTo>
                      <a:pt x="0" y="0"/>
                    </a:moveTo>
                    <a:lnTo>
                      <a:pt x="1402009" y="0"/>
                    </a:lnTo>
                    <a:lnTo>
                      <a:pt x="1605209" y="77333"/>
                    </a:lnTo>
                    <a:lnTo>
                      <a:pt x="1402009" y="154665"/>
                    </a:lnTo>
                    <a:lnTo>
                      <a:pt x="0" y="154665"/>
                    </a:lnTo>
                    <a:lnTo>
                      <a:pt x="203200" y="77333"/>
                    </a:lnTo>
                    <a:lnTo>
                      <a:pt x="0" y="0"/>
                    </a:lnTo>
                    <a:close/>
                  </a:path>
                </a:pathLst>
              </a:custGeom>
              <a:solidFill>
                <a:srgbClr val="C5D2FF"/>
              </a:solidFill>
            </p:spPr>
          </p:sp>
          <p:sp>
            <p:nvSpPr>
              <p:cNvPr name="TextBox 6" id="6"/>
              <p:cNvSpPr txBox="true"/>
              <p:nvPr/>
            </p:nvSpPr>
            <p:spPr>
              <a:xfrm>
                <a:off x="177800" y="-38100"/>
                <a:ext cx="1351209" cy="19276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725315" y="120766"/>
              <a:ext cx="6178543" cy="493837"/>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DM Sans Bold"/>
                  <a:ea typeface="DM Sans Bold"/>
                  <a:cs typeface="DM Sans Bold"/>
                  <a:sym typeface="DM Sans Bold"/>
                </a:rPr>
                <a:t>Ingestion</a:t>
              </a:r>
            </a:p>
          </p:txBody>
        </p:sp>
      </p:grpSp>
      <p:grpSp>
        <p:nvGrpSpPr>
          <p:cNvPr name="Group 8" id="8"/>
          <p:cNvGrpSpPr/>
          <p:nvPr/>
        </p:nvGrpSpPr>
        <p:grpSpPr>
          <a:xfrm rot="0">
            <a:off x="11906448" y="157257"/>
            <a:ext cx="6094779" cy="587232"/>
            <a:chOff x="0" y="0"/>
            <a:chExt cx="8126372" cy="782975"/>
          </a:xfrm>
        </p:grpSpPr>
        <p:grpSp>
          <p:nvGrpSpPr>
            <p:cNvPr name="Group 9" id="9"/>
            <p:cNvGrpSpPr/>
            <p:nvPr/>
          </p:nvGrpSpPr>
          <p:grpSpPr>
            <a:xfrm rot="0">
              <a:off x="0" y="0"/>
              <a:ext cx="8126372" cy="782975"/>
              <a:chOff x="0" y="0"/>
              <a:chExt cx="1605209" cy="154662"/>
            </a:xfrm>
          </p:grpSpPr>
          <p:sp>
            <p:nvSpPr>
              <p:cNvPr name="Freeform 10" id="10"/>
              <p:cNvSpPr/>
              <p:nvPr/>
            </p:nvSpPr>
            <p:spPr>
              <a:xfrm flipH="false" flipV="false" rot="0">
                <a:off x="0" y="0"/>
                <a:ext cx="1605209" cy="154662"/>
              </a:xfrm>
              <a:custGeom>
                <a:avLst/>
                <a:gdLst/>
                <a:ahLst/>
                <a:cxnLst/>
                <a:rect r="r" b="b" t="t" l="l"/>
                <a:pathLst>
                  <a:path h="154662" w="1605209">
                    <a:moveTo>
                      <a:pt x="0" y="0"/>
                    </a:moveTo>
                    <a:lnTo>
                      <a:pt x="1402009" y="0"/>
                    </a:lnTo>
                    <a:lnTo>
                      <a:pt x="1605209" y="77331"/>
                    </a:lnTo>
                    <a:lnTo>
                      <a:pt x="1402009" y="154662"/>
                    </a:lnTo>
                    <a:lnTo>
                      <a:pt x="0" y="154662"/>
                    </a:lnTo>
                    <a:lnTo>
                      <a:pt x="203200" y="77331"/>
                    </a:lnTo>
                    <a:lnTo>
                      <a:pt x="0" y="0"/>
                    </a:lnTo>
                    <a:close/>
                  </a:path>
                </a:pathLst>
              </a:custGeom>
              <a:solidFill>
                <a:srgbClr val="00204C"/>
              </a:solidFill>
            </p:spPr>
          </p:sp>
          <p:sp>
            <p:nvSpPr>
              <p:cNvPr name="TextBox 11" id="11"/>
              <p:cNvSpPr txBox="true"/>
              <p:nvPr/>
            </p:nvSpPr>
            <p:spPr>
              <a:xfrm>
                <a:off x="177800" y="-38100"/>
                <a:ext cx="1351209" cy="192762"/>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725315" y="120766"/>
              <a:ext cx="6178543" cy="493819"/>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DM Sans Bold"/>
                  <a:ea typeface="DM Sans Bold"/>
                  <a:cs typeface="DM Sans Bold"/>
                  <a:sym typeface="DM Sans Bold"/>
                </a:rPr>
                <a:t>Serving</a:t>
              </a:r>
            </a:p>
          </p:txBody>
        </p:sp>
      </p:grpSp>
      <p:grpSp>
        <p:nvGrpSpPr>
          <p:cNvPr name="Group 13" id="13"/>
          <p:cNvGrpSpPr/>
          <p:nvPr/>
        </p:nvGrpSpPr>
        <p:grpSpPr>
          <a:xfrm rot="0">
            <a:off x="6109502" y="157257"/>
            <a:ext cx="6094779" cy="587232"/>
            <a:chOff x="0" y="0"/>
            <a:chExt cx="8126372" cy="782975"/>
          </a:xfrm>
        </p:grpSpPr>
        <p:grpSp>
          <p:nvGrpSpPr>
            <p:cNvPr name="Group 14" id="14"/>
            <p:cNvGrpSpPr/>
            <p:nvPr/>
          </p:nvGrpSpPr>
          <p:grpSpPr>
            <a:xfrm rot="0">
              <a:off x="0" y="0"/>
              <a:ext cx="8126372" cy="782975"/>
              <a:chOff x="0" y="0"/>
              <a:chExt cx="1605209" cy="154662"/>
            </a:xfrm>
          </p:grpSpPr>
          <p:sp>
            <p:nvSpPr>
              <p:cNvPr name="Freeform 15" id="15"/>
              <p:cNvSpPr/>
              <p:nvPr/>
            </p:nvSpPr>
            <p:spPr>
              <a:xfrm flipH="false" flipV="false" rot="0">
                <a:off x="0" y="0"/>
                <a:ext cx="1605209" cy="154662"/>
              </a:xfrm>
              <a:custGeom>
                <a:avLst/>
                <a:gdLst/>
                <a:ahLst/>
                <a:cxnLst/>
                <a:rect r="r" b="b" t="t" l="l"/>
                <a:pathLst>
                  <a:path h="154662" w="1605209">
                    <a:moveTo>
                      <a:pt x="0" y="0"/>
                    </a:moveTo>
                    <a:lnTo>
                      <a:pt x="1402009" y="0"/>
                    </a:lnTo>
                    <a:lnTo>
                      <a:pt x="1605209" y="77331"/>
                    </a:lnTo>
                    <a:lnTo>
                      <a:pt x="1402009" y="154662"/>
                    </a:lnTo>
                    <a:lnTo>
                      <a:pt x="0" y="154662"/>
                    </a:lnTo>
                    <a:lnTo>
                      <a:pt x="203200" y="77331"/>
                    </a:lnTo>
                    <a:lnTo>
                      <a:pt x="0" y="0"/>
                    </a:lnTo>
                    <a:close/>
                  </a:path>
                </a:pathLst>
              </a:custGeom>
              <a:solidFill>
                <a:srgbClr val="C5D2FF"/>
              </a:solidFill>
            </p:spPr>
          </p:sp>
          <p:sp>
            <p:nvSpPr>
              <p:cNvPr name="TextBox 16" id="16"/>
              <p:cNvSpPr txBox="true"/>
              <p:nvPr/>
            </p:nvSpPr>
            <p:spPr>
              <a:xfrm>
                <a:off x="177800" y="-38100"/>
                <a:ext cx="1351209" cy="19276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725315" y="120766"/>
              <a:ext cx="6178543" cy="493819"/>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DM Sans Bold"/>
                  <a:ea typeface="DM Sans Bold"/>
                  <a:cs typeface="DM Sans Bold"/>
                  <a:sym typeface="DM Sans Bold"/>
                </a:rPr>
                <a:t>Transformation</a:t>
              </a:r>
            </a:p>
          </p:txBody>
        </p:sp>
      </p:grpSp>
      <p:sp>
        <p:nvSpPr>
          <p:cNvPr name="Freeform 18" id="18"/>
          <p:cNvSpPr/>
          <p:nvPr/>
        </p:nvSpPr>
        <p:spPr>
          <a:xfrm flipH="false" flipV="false" rot="0">
            <a:off x="-1361191" y="9536922"/>
            <a:ext cx="3691868" cy="3691868"/>
          </a:xfrm>
          <a:custGeom>
            <a:avLst/>
            <a:gdLst/>
            <a:ahLst/>
            <a:cxnLst/>
            <a:rect r="r" b="b" t="t" l="l"/>
            <a:pathLst>
              <a:path h="3691868" w="3691868">
                <a:moveTo>
                  <a:pt x="0" y="0"/>
                </a:moveTo>
                <a:lnTo>
                  <a:pt x="3691868" y="0"/>
                </a:lnTo>
                <a:lnTo>
                  <a:pt x="3691868" y="3691867"/>
                </a:lnTo>
                <a:lnTo>
                  <a:pt x="0" y="3691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3662319" y="9639523"/>
            <a:ext cx="647477" cy="647477"/>
          </a:xfrm>
          <a:custGeom>
            <a:avLst/>
            <a:gdLst/>
            <a:ahLst/>
            <a:cxnLst/>
            <a:rect r="r" b="b" t="t" l="l"/>
            <a:pathLst>
              <a:path h="647477" w="647477">
                <a:moveTo>
                  <a:pt x="0" y="0"/>
                </a:moveTo>
                <a:lnTo>
                  <a:pt x="647476" y="0"/>
                </a:lnTo>
                <a:lnTo>
                  <a:pt x="647476" y="647477"/>
                </a:lnTo>
                <a:lnTo>
                  <a:pt x="0" y="6474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6882486" y="9954150"/>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1" id="21"/>
          <p:cNvGrpSpPr/>
          <p:nvPr/>
        </p:nvGrpSpPr>
        <p:grpSpPr>
          <a:xfrm rot="0">
            <a:off x="216404" y="5530832"/>
            <a:ext cx="4189874" cy="3727468"/>
            <a:chOff x="0" y="0"/>
            <a:chExt cx="1103506" cy="981720"/>
          </a:xfrm>
        </p:grpSpPr>
        <p:sp>
          <p:nvSpPr>
            <p:cNvPr name="Freeform 22" id="22"/>
            <p:cNvSpPr/>
            <p:nvPr/>
          </p:nvSpPr>
          <p:spPr>
            <a:xfrm flipH="false" flipV="false" rot="0">
              <a:off x="0" y="0"/>
              <a:ext cx="1103506" cy="981720"/>
            </a:xfrm>
            <a:custGeom>
              <a:avLst/>
              <a:gdLst/>
              <a:ahLst/>
              <a:cxnLst/>
              <a:rect r="r" b="b" t="t" l="l"/>
              <a:pathLst>
                <a:path h="981720" w="1103506">
                  <a:moveTo>
                    <a:pt x="94236" y="0"/>
                  </a:moveTo>
                  <a:lnTo>
                    <a:pt x="1009270" y="0"/>
                  </a:lnTo>
                  <a:cubicBezTo>
                    <a:pt x="1061315" y="0"/>
                    <a:pt x="1103506" y="42191"/>
                    <a:pt x="1103506" y="94236"/>
                  </a:cubicBezTo>
                  <a:lnTo>
                    <a:pt x="1103506" y="887484"/>
                  </a:lnTo>
                  <a:cubicBezTo>
                    <a:pt x="1103506" y="912477"/>
                    <a:pt x="1093577" y="936446"/>
                    <a:pt x="1075905" y="954119"/>
                  </a:cubicBezTo>
                  <a:cubicBezTo>
                    <a:pt x="1058232" y="971791"/>
                    <a:pt x="1034263" y="981720"/>
                    <a:pt x="1009270" y="981720"/>
                  </a:cubicBezTo>
                  <a:lnTo>
                    <a:pt x="94236" y="981720"/>
                  </a:lnTo>
                  <a:cubicBezTo>
                    <a:pt x="42191" y="981720"/>
                    <a:pt x="0" y="939529"/>
                    <a:pt x="0" y="887484"/>
                  </a:cubicBezTo>
                  <a:lnTo>
                    <a:pt x="0" y="94236"/>
                  </a:lnTo>
                  <a:cubicBezTo>
                    <a:pt x="0" y="42191"/>
                    <a:pt x="42191" y="0"/>
                    <a:pt x="94236" y="0"/>
                  </a:cubicBezTo>
                  <a:close/>
                </a:path>
              </a:pathLst>
            </a:custGeom>
            <a:solidFill>
              <a:srgbClr val="000000">
                <a:alpha val="0"/>
              </a:srgbClr>
            </a:solidFill>
            <a:ln w="28575" cap="rnd">
              <a:solidFill>
                <a:srgbClr val="DA7D6C"/>
              </a:solidFill>
              <a:prstDash val="dash"/>
              <a:round/>
            </a:ln>
          </p:spPr>
        </p:sp>
        <p:sp>
          <p:nvSpPr>
            <p:cNvPr name="TextBox 23" id="23"/>
            <p:cNvSpPr txBox="true"/>
            <p:nvPr/>
          </p:nvSpPr>
          <p:spPr>
            <a:xfrm>
              <a:off x="0" y="-47625"/>
              <a:ext cx="1103506" cy="1029345"/>
            </a:xfrm>
            <a:prstGeom prst="rect">
              <a:avLst/>
            </a:prstGeom>
          </p:spPr>
          <p:txBody>
            <a:bodyPr anchor="ctr" rtlCol="false" tIns="50800" lIns="50800" bIns="50800" rIns="50800"/>
            <a:lstStyle/>
            <a:p>
              <a:pPr algn="ctr">
                <a:lnSpc>
                  <a:spcPts val="2800"/>
                </a:lnSpc>
              </a:pPr>
              <a:r>
                <a:rPr lang="en-US" b="true" sz="2000">
                  <a:solidFill>
                    <a:srgbClr val="FFFFFF"/>
                  </a:solidFill>
                  <a:latin typeface="Aileron Bold"/>
                  <a:ea typeface="Aileron Bold"/>
                  <a:cs typeface="Aileron Bold"/>
                  <a:sym typeface="Aileron Bold"/>
                </a:rPr>
                <a:t>Page Generation System: tạo homepage riêng cho từng user</a:t>
              </a:r>
            </a:p>
          </p:txBody>
        </p:sp>
      </p:grpSp>
      <p:grpSp>
        <p:nvGrpSpPr>
          <p:cNvPr name="Group 24" id="24"/>
          <p:cNvGrpSpPr/>
          <p:nvPr/>
        </p:nvGrpSpPr>
        <p:grpSpPr>
          <a:xfrm rot="0">
            <a:off x="7013879" y="5530832"/>
            <a:ext cx="4189874" cy="3727468"/>
            <a:chOff x="0" y="0"/>
            <a:chExt cx="1103506" cy="981720"/>
          </a:xfrm>
        </p:grpSpPr>
        <p:sp>
          <p:nvSpPr>
            <p:cNvPr name="Freeform 25" id="25"/>
            <p:cNvSpPr/>
            <p:nvPr/>
          </p:nvSpPr>
          <p:spPr>
            <a:xfrm flipH="false" flipV="false" rot="0">
              <a:off x="0" y="0"/>
              <a:ext cx="1103506" cy="981720"/>
            </a:xfrm>
            <a:custGeom>
              <a:avLst/>
              <a:gdLst/>
              <a:ahLst/>
              <a:cxnLst/>
              <a:rect r="r" b="b" t="t" l="l"/>
              <a:pathLst>
                <a:path h="981720" w="1103506">
                  <a:moveTo>
                    <a:pt x="94236" y="0"/>
                  </a:moveTo>
                  <a:lnTo>
                    <a:pt x="1009270" y="0"/>
                  </a:lnTo>
                  <a:cubicBezTo>
                    <a:pt x="1061315" y="0"/>
                    <a:pt x="1103506" y="42191"/>
                    <a:pt x="1103506" y="94236"/>
                  </a:cubicBezTo>
                  <a:lnTo>
                    <a:pt x="1103506" y="887484"/>
                  </a:lnTo>
                  <a:cubicBezTo>
                    <a:pt x="1103506" y="912477"/>
                    <a:pt x="1093577" y="936446"/>
                    <a:pt x="1075905" y="954119"/>
                  </a:cubicBezTo>
                  <a:cubicBezTo>
                    <a:pt x="1058232" y="971791"/>
                    <a:pt x="1034263" y="981720"/>
                    <a:pt x="1009270" y="981720"/>
                  </a:cubicBezTo>
                  <a:lnTo>
                    <a:pt x="94236" y="981720"/>
                  </a:lnTo>
                  <a:cubicBezTo>
                    <a:pt x="42191" y="981720"/>
                    <a:pt x="0" y="939529"/>
                    <a:pt x="0" y="887484"/>
                  </a:cubicBezTo>
                  <a:lnTo>
                    <a:pt x="0" y="94236"/>
                  </a:lnTo>
                  <a:cubicBezTo>
                    <a:pt x="0" y="42191"/>
                    <a:pt x="42191" y="0"/>
                    <a:pt x="94236" y="0"/>
                  </a:cubicBezTo>
                  <a:close/>
                </a:path>
              </a:pathLst>
            </a:custGeom>
            <a:solidFill>
              <a:srgbClr val="000000">
                <a:alpha val="0"/>
              </a:srgbClr>
            </a:solidFill>
            <a:ln w="28575" cap="rnd">
              <a:solidFill>
                <a:srgbClr val="D5A6BD"/>
              </a:solidFill>
              <a:prstDash val="dash"/>
              <a:round/>
            </a:ln>
          </p:spPr>
        </p:sp>
        <p:sp>
          <p:nvSpPr>
            <p:cNvPr name="TextBox 26" id="26"/>
            <p:cNvSpPr txBox="true"/>
            <p:nvPr/>
          </p:nvSpPr>
          <p:spPr>
            <a:xfrm>
              <a:off x="0" y="-47625"/>
              <a:ext cx="1103506" cy="1029345"/>
            </a:xfrm>
            <a:prstGeom prst="rect">
              <a:avLst/>
            </a:prstGeom>
          </p:spPr>
          <p:txBody>
            <a:bodyPr anchor="ctr" rtlCol="false" tIns="50800" lIns="50800" bIns="50800" rIns="50800"/>
            <a:lstStyle/>
            <a:p>
              <a:pPr algn="ctr">
                <a:lnSpc>
                  <a:spcPts val="2800"/>
                </a:lnSpc>
              </a:pPr>
            </a:p>
          </p:txBody>
        </p:sp>
      </p:grpSp>
      <p:grpSp>
        <p:nvGrpSpPr>
          <p:cNvPr name="Group 27" id="27"/>
          <p:cNvGrpSpPr/>
          <p:nvPr/>
        </p:nvGrpSpPr>
        <p:grpSpPr>
          <a:xfrm rot="0">
            <a:off x="13811353" y="5530832"/>
            <a:ext cx="4189874" cy="3727468"/>
            <a:chOff x="0" y="0"/>
            <a:chExt cx="1103506" cy="981720"/>
          </a:xfrm>
        </p:grpSpPr>
        <p:sp>
          <p:nvSpPr>
            <p:cNvPr name="Freeform 28" id="28"/>
            <p:cNvSpPr/>
            <p:nvPr/>
          </p:nvSpPr>
          <p:spPr>
            <a:xfrm flipH="false" flipV="false" rot="0">
              <a:off x="0" y="0"/>
              <a:ext cx="1103506" cy="981720"/>
            </a:xfrm>
            <a:custGeom>
              <a:avLst/>
              <a:gdLst/>
              <a:ahLst/>
              <a:cxnLst/>
              <a:rect r="r" b="b" t="t" l="l"/>
              <a:pathLst>
                <a:path h="981720" w="1103506">
                  <a:moveTo>
                    <a:pt x="94236" y="0"/>
                  </a:moveTo>
                  <a:lnTo>
                    <a:pt x="1009270" y="0"/>
                  </a:lnTo>
                  <a:cubicBezTo>
                    <a:pt x="1061315" y="0"/>
                    <a:pt x="1103506" y="42191"/>
                    <a:pt x="1103506" y="94236"/>
                  </a:cubicBezTo>
                  <a:lnTo>
                    <a:pt x="1103506" y="887484"/>
                  </a:lnTo>
                  <a:cubicBezTo>
                    <a:pt x="1103506" y="912477"/>
                    <a:pt x="1093577" y="936446"/>
                    <a:pt x="1075905" y="954119"/>
                  </a:cubicBezTo>
                  <a:cubicBezTo>
                    <a:pt x="1058232" y="971791"/>
                    <a:pt x="1034263" y="981720"/>
                    <a:pt x="1009270" y="981720"/>
                  </a:cubicBezTo>
                  <a:lnTo>
                    <a:pt x="94236" y="981720"/>
                  </a:lnTo>
                  <a:cubicBezTo>
                    <a:pt x="42191" y="981720"/>
                    <a:pt x="0" y="939529"/>
                    <a:pt x="0" y="887484"/>
                  </a:cubicBezTo>
                  <a:lnTo>
                    <a:pt x="0" y="94236"/>
                  </a:lnTo>
                  <a:cubicBezTo>
                    <a:pt x="0" y="42191"/>
                    <a:pt x="42191" y="0"/>
                    <a:pt x="94236" y="0"/>
                  </a:cubicBezTo>
                  <a:close/>
                </a:path>
              </a:pathLst>
            </a:custGeom>
            <a:solidFill>
              <a:srgbClr val="000000">
                <a:alpha val="0"/>
              </a:srgbClr>
            </a:solidFill>
            <a:ln w="28575" cap="rnd">
              <a:solidFill>
                <a:srgbClr val="3B8061"/>
              </a:solidFill>
              <a:prstDash val="dash"/>
              <a:round/>
            </a:ln>
          </p:spPr>
        </p:sp>
        <p:sp>
          <p:nvSpPr>
            <p:cNvPr name="TextBox 29" id="29"/>
            <p:cNvSpPr txBox="true"/>
            <p:nvPr/>
          </p:nvSpPr>
          <p:spPr>
            <a:xfrm>
              <a:off x="0" y="-47625"/>
              <a:ext cx="1103506" cy="1029345"/>
            </a:xfrm>
            <a:prstGeom prst="rect">
              <a:avLst/>
            </a:prstGeom>
          </p:spPr>
          <p:txBody>
            <a:bodyPr anchor="ctr" rtlCol="false" tIns="50800" lIns="50800" bIns="50800" rIns="50800"/>
            <a:lstStyle/>
            <a:p>
              <a:pPr algn="ctr">
                <a:lnSpc>
                  <a:spcPts val="2800"/>
                </a:lnSpc>
              </a:pPr>
            </a:p>
          </p:txBody>
        </p:sp>
      </p:grpSp>
      <p:grpSp>
        <p:nvGrpSpPr>
          <p:cNvPr name="Group 30" id="30"/>
          <p:cNvGrpSpPr/>
          <p:nvPr/>
        </p:nvGrpSpPr>
        <p:grpSpPr>
          <a:xfrm rot="0">
            <a:off x="9831333" y="3154708"/>
            <a:ext cx="7303151" cy="680674"/>
            <a:chOff x="0" y="0"/>
            <a:chExt cx="9737535" cy="907565"/>
          </a:xfrm>
        </p:grpSpPr>
        <p:grpSp>
          <p:nvGrpSpPr>
            <p:cNvPr name="Group 31" id="31"/>
            <p:cNvGrpSpPr/>
            <p:nvPr/>
          </p:nvGrpSpPr>
          <p:grpSpPr>
            <a:xfrm rot="0">
              <a:off x="0" y="0"/>
              <a:ext cx="9737535" cy="907565"/>
              <a:chOff x="0" y="0"/>
              <a:chExt cx="1923464" cy="179272"/>
            </a:xfrm>
          </p:grpSpPr>
          <p:sp>
            <p:nvSpPr>
              <p:cNvPr name="Freeform 32" id="32"/>
              <p:cNvSpPr/>
              <p:nvPr/>
            </p:nvSpPr>
            <p:spPr>
              <a:xfrm flipH="false" flipV="false" rot="0">
                <a:off x="0" y="0"/>
                <a:ext cx="1923464" cy="179272"/>
              </a:xfrm>
              <a:custGeom>
                <a:avLst/>
                <a:gdLst/>
                <a:ahLst/>
                <a:cxnLst/>
                <a:rect r="r" b="b" t="t" l="l"/>
                <a:pathLst>
                  <a:path h="179272" w="1923464">
                    <a:moveTo>
                      <a:pt x="54064" y="0"/>
                    </a:moveTo>
                    <a:lnTo>
                      <a:pt x="1869400" y="0"/>
                    </a:lnTo>
                    <a:cubicBezTo>
                      <a:pt x="1899258" y="0"/>
                      <a:pt x="1923464" y="24205"/>
                      <a:pt x="1923464" y="54064"/>
                    </a:cubicBezTo>
                    <a:lnTo>
                      <a:pt x="1923464" y="125208"/>
                    </a:lnTo>
                    <a:cubicBezTo>
                      <a:pt x="1923464" y="155067"/>
                      <a:pt x="1899258" y="179272"/>
                      <a:pt x="1869400" y="179272"/>
                    </a:cubicBezTo>
                    <a:lnTo>
                      <a:pt x="54064" y="179272"/>
                    </a:lnTo>
                    <a:cubicBezTo>
                      <a:pt x="24205" y="179272"/>
                      <a:pt x="0" y="155067"/>
                      <a:pt x="0" y="125208"/>
                    </a:cubicBezTo>
                    <a:lnTo>
                      <a:pt x="0" y="54064"/>
                    </a:lnTo>
                    <a:cubicBezTo>
                      <a:pt x="0" y="24205"/>
                      <a:pt x="24205" y="0"/>
                      <a:pt x="54064" y="0"/>
                    </a:cubicBezTo>
                    <a:close/>
                  </a:path>
                </a:pathLst>
              </a:custGeom>
              <a:solidFill>
                <a:srgbClr val="000000">
                  <a:alpha val="0"/>
                </a:srgbClr>
              </a:solidFill>
              <a:ln w="28575" cap="rnd">
                <a:solidFill>
                  <a:srgbClr val="004095"/>
                </a:solidFill>
                <a:prstDash val="dash"/>
                <a:round/>
              </a:ln>
            </p:spPr>
          </p:sp>
          <p:sp>
            <p:nvSpPr>
              <p:cNvPr name="TextBox 33" id="33"/>
              <p:cNvSpPr txBox="true"/>
              <p:nvPr/>
            </p:nvSpPr>
            <p:spPr>
              <a:xfrm>
                <a:off x="0" y="-47625"/>
                <a:ext cx="1923464" cy="226897"/>
              </a:xfrm>
              <a:prstGeom prst="rect">
                <a:avLst/>
              </a:prstGeom>
            </p:spPr>
            <p:txBody>
              <a:bodyPr anchor="ctr" rtlCol="false" tIns="50800" lIns="50800" bIns="50800" rIns="50800"/>
              <a:lstStyle/>
              <a:p>
                <a:pPr algn="ctr">
                  <a:lnSpc>
                    <a:spcPts val="2800"/>
                  </a:lnSpc>
                </a:pPr>
              </a:p>
            </p:txBody>
          </p:sp>
        </p:grpSp>
        <p:sp>
          <p:nvSpPr>
            <p:cNvPr name="TextBox 34" id="34"/>
            <p:cNvSpPr txBox="true"/>
            <p:nvPr/>
          </p:nvSpPr>
          <p:spPr>
            <a:xfrm rot="0">
              <a:off x="779178" y="146858"/>
              <a:ext cx="7552101" cy="556699"/>
            </a:xfrm>
            <a:prstGeom prst="rect">
              <a:avLst/>
            </a:prstGeom>
          </p:spPr>
          <p:txBody>
            <a:bodyPr anchor="t" rtlCol="false" tIns="0" lIns="0" bIns="0" rIns="0">
              <a:spAutoFit/>
            </a:bodyPr>
            <a:lstStyle/>
            <a:p>
              <a:pPr algn="ctr">
                <a:lnSpc>
                  <a:spcPts val="3500"/>
                </a:lnSpc>
                <a:spcBef>
                  <a:spcPct val="0"/>
                </a:spcBef>
              </a:pPr>
              <a:r>
                <a:rPr lang="en-US" b="true" sz="2500">
                  <a:solidFill>
                    <a:srgbClr val="00204C"/>
                  </a:solidFill>
                  <a:latin typeface="Roboto Bold"/>
                  <a:ea typeface="Roboto Bold"/>
                  <a:cs typeface="Roboto Bold"/>
                  <a:sym typeface="Roboto Bold"/>
                </a:rPr>
                <a:t>Kết hợp dữ liệ</a:t>
              </a:r>
              <a:r>
                <a:rPr lang="en-US" b="true" sz="2500">
                  <a:solidFill>
                    <a:srgbClr val="00204C"/>
                  </a:solidFill>
                  <a:latin typeface="Roboto Bold"/>
                  <a:ea typeface="Roboto Bold"/>
                  <a:cs typeface="Roboto Bold"/>
                  <a:sym typeface="Roboto Bold"/>
                </a:rPr>
                <a:t>u nội bộ + dữ liệu ngoài </a:t>
              </a:r>
            </a:p>
          </p:txBody>
        </p:sp>
      </p:grpSp>
      <p:sp>
        <p:nvSpPr>
          <p:cNvPr name="TextBox 35" id="35"/>
          <p:cNvSpPr txBox="true"/>
          <p:nvPr/>
        </p:nvSpPr>
        <p:spPr>
          <a:xfrm rot="0">
            <a:off x="8503730" y="1605560"/>
            <a:ext cx="9497497" cy="1384273"/>
          </a:xfrm>
          <a:prstGeom prst="rect">
            <a:avLst/>
          </a:prstGeom>
        </p:spPr>
        <p:txBody>
          <a:bodyPr anchor="t" rtlCol="false" tIns="0" lIns="0" bIns="0" rIns="0">
            <a:spAutoFit/>
          </a:bodyPr>
          <a:lstStyle/>
          <a:p>
            <a:pPr algn="ctr">
              <a:lnSpc>
                <a:spcPts val="5599"/>
              </a:lnSpc>
            </a:pPr>
            <a:r>
              <a:rPr lang="en-US" b="true" sz="3999">
                <a:solidFill>
                  <a:srgbClr val="56AAF0"/>
                </a:solidFill>
                <a:latin typeface="Source Sans Pro Bold"/>
                <a:ea typeface="Source Sans Pro Bold"/>
                <a:cs typeface="Source Sans Pro Bold"/>
                <a:sym typeface="Source Sans Pro Bold"/>
              </a:rPr>
              <a:t> HỖ TRỢ CHIẾN LƯỢC SẢN XUẤT, PHÂN PHỐI NỘI DUNG</a:t>
            </a:r>
          </a:p>
        </p:txBody>
      </p:sp>
      <p:sp>
        <p:nvSpPr>
          <p:cNvPr name="TextBox 36" id="36"/>
          <p:cNvSpPr txBox="true"/>
          <p:nvPr/>
        </p:nvSpPr>
        <p:spPr>
          <a:xfrm rot="0">
            <a:off x="411523" y="7141850"/>
            <a:ext cx="3799637" cy="448282"/>
          </a:xfrm>
          <a:prstGeom prst="rect">
            <a:avLst/>
          </a:prstGeom>
        </p:spPr>
        <p:txBody>
          <a:bodyPr anchor="t" rtlCol="false" tIns="0" lIns="0" bIns="0" rIns="0">
            <a:spAutoFit/>
          </a:bodyPr>
          <a:lstStyle/>
          <a:p>
            <a:pPr algn="ctr">
              <a:lnSpc>
                <a:spcPts val="3640"/>
              </a:lnSpc>
              <a:spcBef>
                <a:spcPct val="0"/>
              </a:spcBef>
            </a:pPr>
            <a:r>
              <a:rPr lang="en-US" b="true" sz="2600">
                <a:solidFill>
                  <a:srgbClr val="00204C"/>
                </a:solidFill>
                <a:latin typeface="Roboto Bold"/>
                <a:ea typeface="Roboto Bold"/>
                <a:cs typeface="Roboto Bold"/>
                <a:sym typeface="Roboto Bold"/>
              </a:rPr>
              <a:t>Dự đoán thể loại hot</a:t>
            </a:r>
          </a:p>
        </p:txBody>
      </p:sp>
      <p:sp>
        <p:nvSpPr>
          <p:cNvPr name="TextBox 37" id="37"/>
          <p:cNvSpPr txBox="true"/>
          <p:nvPr/>
        </p:nvSpPr>
        <p:spPr>
          <a:xfrm rot="0">
            <a:off x="7208997" y="6913264"/>
            <a:ext cx="3799637" cy="905455"/>
          </a:xfrm>
          <a:prstGeom prst="rect">
            <a:avLst/>
          </a:prstGeom>
        </p:spPr>
        <p:txBody>
          <a:bodyPr anchor="t" rtlCol="false" tIns="0" lIns="0" bIns="0" rIns="0">
            <a:spAutoFit/>
          </a:bodyPr>
          <a:lstStyle/>
          <a:p>
            <a:pPr algn="ctr">
              <a:lnSpc>
                <a:spcPts val="3640"/>
              </a:lnSpc>
              <a:spcBef>
                <a:spcPct val="0"/>
              </a:spcBef>
            </a:pPr>
            <a:r>
              <a:rPr lang="en-US" b="true" sz="2600">
                <a:solidFill>
                  <a:srgbClr val="00204C"/>
                </a:solidFill>
                <a:latin typeface="Roboto Bold"/>
                <a:ea typeface="Roboto Bold"/>
                <a:cs typeface="Roboto Bold"/>
                <a:sym typeface="Roboto Bold"/>
              </a:rPr>
              <a:t>Tối ưu thời điểm phát hành</a:t>
            </a:r>
          </a:p>
        </p:txBody>
      </p:sp>
      <p:sp>
        <p:nvSpPr>
          <p:cNvPr name="TextBox 38" id="38"/>
          <p:cNvSpPr txBox="true"/>
          <p:nvPr/>
        </p:nvSpPr>
        <p:spPr>
          <a:xfrm rot="0">
            <a:off x="14006472" y="6785588"/>
            <a:ext cx="3799637" cy="905455"/>
          </a:xfrm>
          <a:prstGeom prst="rect">
            <a:avLst/>
          </a:prstGeom>
        </p:spPr>
        <p:txBody>
          <a:bodyPr anchor="t" rtlCol="false" tIns="0" lIns="0" bIns="0" rIns="0">
            <a:spAutoFit/>
          </a:bodyPr>
          <a:lstStyle/>
          <a:p>
            <a:pPr algn="ctr">
              <a:lnSpc>
                <a:spcPts val="3640"/>
              </a:lnSpc>
              <a:spcBef>
                <a:spcPct val="0"/>
              </a:spcBef>
            </a:pPr>
            <a:r>
              <a:rPr lang="en-US" b="true" sz="2600">
                <a:solidFill>
                  <a:srgbClr val="00204C"/>
                </a:solidFill>
                <a:latin typeface="Roboto Bold"/>
                <a:ea typeface="Roboto Bold"/>
                <a:cs typeface="Roboto Bold"/>
                <a:sym typeface="Roboto Bold"/>
              </a:rPr>
              <a:t>Chọn diễn viên/đạo diễn đúng gu khán giả</a:t>
            </a:r>
          </a:p>
        </p:txBody>
      </p:sp>
      <p:sp>
        <p:nvSpPr>
          <p:cNvPr name="TextBox 39" id="39"/>
          <p:cNvSpPr txBox="true"/>
          <p:nvPr/>
        </p:nvSpPr>
        <p:spPr>
          <a:xfrm rot="0">
            <a:off x="1028700" y="3778232"/>
            <a:ext cx="2204144" cy="798882"/>
          </a:xfrm>
          <a:prstGeom prst="rect">
            <a:avLst/>
          </a:prstGeom>
        </p:spPr>
        <p:txBody>
          <a:bodyPr anchor="t" rtlCol="false" tIns="0" lIns="0" bIns="0" rIns="0">
            <a:spAutoFit/>
          </a:bodyPr>
          <a:lstStyle/>
          <a:p>
            <a:pPr algn="ctr">
              <a:lnSpc>
                <a:spcPts val="3220"/>
              </a:lnSpc>
              <a:spcBef>
                <a:spcPct val="0"/>
              </a:spcBef>
            </a:pPr>
            <a:r>
              <a:rPr lang="en-US" b="true" sz="2300">
                <a:solidFill>
                  <a:srgbClr val="00204C"/>
                </a:solidFill>
                <a:latin typeface="Roboto Bold"/>
                <a:ea typeface="Roboto Bold"/>
                <a:cs typeface="Roboto Bold"/>
                <a:sym typeface="Roboto Bold"/>
              </a:rPr>
              <a:t>Top 10 Series</a:t>
            </a:r>
          </a:p>
          <a:p>
            <a:pPr algn="ctr">
              <a:lnSpc>
                <a:spcPts val="3220"/>
              </a:lnSpc>
              <a:spcBef>
                <a:spcPct val="0"/>
              </a:spcBef>
            </a:pPr>
            <a:r>
              <a:rPr lang="en-US" b="true" sz="2300">
                <a:solidFill>
                  <a:srgbClr val="00204C"/>
                </a:solidFill>
                <a:latin typeface="Roboto Bold"/>
                <a:ea typeface="Roboto Bold"/>
                <a:cs typeface="Roboto Bold"/>
                <a:sym typeface="Roboto Bold"/>
              </a:rPr>
              <a:t> Xem Nhiều Nhất</a:t>
            </a:r>
          </a:p>
        </p:txBody>
      </p:sp>
      <p:sp>
        <p:nvSpPr>
          <p:cNvPr name="TextBox 40" id="40"/>
          <p:cNvSpPr txBox="true"/>
          <p:nvPr/>
        </p:nvSpPr>
        <p:spPr>
          <a:xfrm rot="0">
            <a:off x="4697765" y="3778232"/>
            <a:ext cx="2823472" cy="798882"/>
          </a:xfrm>
          <a:prstGeom prst="rect">
            <a:avLst/>
          </a:prstGeom>
        </p:spPr>
        <p:txBody>
          <a:bodyPr anchor="t" rtlCol="false" tIns="0" lIns="0" bIns="0" rIns="0">
            <a:spAutoFit/>
          </a:bodyPr>
          <a:lstStyle/>
          <a:p>
            <a:pPr algn="ctr">
              <a:lnSpc>
                <a:spcPts val="3220"/>
              </a:lnSpc>
              <a:spcBef>
                <a:spcPct val="0"/>
              </a:spcBef>
            </a:pPr>
            <a:r>
              <a:rPr lang="en-US" b="true" sz="2300">
                <a:solidFill>
                  <a:srgbClr val="00204C"/>
                </a:solidFill>
                <a:latin typeface="Roboto Bold"/>
                <a:ea typeface="Roboto Bold"/>
                <a:cs typeface="Roboto Bold"/>
                <a:sym typeface="Roboto Bold"/>
              </a:rPr>
              <a:t>T</a:t>
            </a:r>
            <a:r>
              <a:rPr lang="en-US" b="true" sz="2300">
                <a:solidFill>
                  <a:srgbClr val="00204C"/>
                </a:solidFill>
                <a:latin typeface="Roboto Bold"/>
                <a:ea typeface="Roboto Bold"/>
                <a:cs typeface="Roboto Bold"/>
                <a:sym typeface="Roboto Bold"/>
              </a:rPr>
              <a:t>op 10 Series Phiên </a:t>
            </a:r>
          </a:p>
          <a:p>
            <a:pPr algn="ctr">
              <a:lnSpc>
                <a:spcPts val="3220"/>
              </a:lnSpc>
              <a:spcBef>
                <a:spcPct val="0"/>
              </a:spcBef>
            </a:pPr>
            <a:r>
              <a:rPr lang="en-US" b="true" sz="2300">
                <a:solidFill>
                  <a:srgbClr val="00204C"/>
                </a:solidFill>
                <a:latin typeface="Roboto Bold"/>
                <a:ea typeface="Roboto Bold"/>
                <a:cs typeface="Roboto Bold"/>
                <a:sym typeface="Roboto Bold"/>
              </a:rPr>
              <a:t>Bản Không Tiếng Anh</a:t>
            </a:r>
          </a:p>
        </p:txBody>
      </p:sp>
      <p:sp>
        <p:nvSpPr>
          <p:cNvPr name="AutoShape 41" id="41"/>
          <p:cNvSpPr/>
          <p:nvPr/>
        </p:nvSpPr>
        <p:spPr>
          <a:xfrm>
            <a:off x="-110688" y="5053973"/>
            <a:ext cx="18398688" cy="0"/>
          </a:xfrm>
          <a:prstGeom prst="line">
            <a:avLst/>
          </a:prstGeom>
          <a:ln cap="flat" w="38100">
            <a:solidFill>
              <a:srgbClr val="000000"/>
            </a:solidFill>
            <a:prstDash val="sysDash"/>
            <a:headEnd type="none" len="sm" w="sm"/>
            <a:tailEnd type="none" len="sm" w="sm"/>
          </a:ln>
        </p:spPr>
      </p:sp>
      <p:sp>
        <p:nvSpPr>
          <p:cNvPr name="AutoShape 42" id="42"/>
          <p:cNvSpPr/>
          <p:nvPr/>
        </p:nvSpPr>
        <p:spPr>
          <a:xfrm flipH="true">
            <a:off x="8167389" y="1311556"/>
            <a:ext cx="0" cy="3742417"/>
          </a:xfrm>
          <a:prstGeom prst="line">
            <a:avLst/>
          </a:prstGeom>
          <a:ln cap="flat" w="38100">
            <a:solidFill>
              <a:srgbClr val="000000"/>
            </a:solidFill>
            <a:prstDash val="sysDash"/>
            <a:headEnd type="none" len="sm" w="sm"/>
            <a:tailEnd type="none" len="sm" w="sm"/>
          </a:ln>
        </p:spPr>
      </p:sp>
      <p:sp>
        <p:nvSpPr>
          <p:cNvPr name="TextBox 43" id="43"/>
          <p:cNvSpPr txBox="true"/>
          <p:nvPr/>
        </p:nvSpPr>
        <p:spPr>
          <a:xfrm rot="0">
            <a:off x="1104602" y="1950415"/>
            <a:ext cx="2128242" cy="1377936"/>
          </a:xfrm>
          <a:prstGeom prst="rect">
            <a:avLst/>
          </a:prstGeom>
        </p:spPr>
        <p:txBody>
          <a:bodyPr anchor="t" rtlCol="false" tIns="0" lIns="0" bIns="0" rIns="0">
            <a:spAutoFit/>
          </a:bodyPr>
          <a:lstStyle/>
          <a:p>
            <a:pPr algn="ctr">
              <a:lnSpc>
                <a:spcPts val="11200"/>
              </a:lnSpc>
              <a:spcBef>
                <a:spcPct val="0"/>
              </a:spcBef>
            </a:pPr>
            <a:r>
              <a:rPr lang="en-US" b="true" sz="8000">
                <a:solidFill>
                  <a:srgbClr val="DB719B"/>
                </a:solidFill>
                <a:latin typeface="Roboto Bold"/>
                <a:ea typeface="Roboto Bold"/>
                <a:cs typeface="Roboto Bold"/>
                <a:sym typeface="Roboto Bold"/>
              </a:rPr>
              <a:t>9/10</a:t>
            </a:r>
          </a:p>
        </p:txBody>
      </p:sp>
      <p:sp>
        <p:nvSpPr>
          <p:cNvPr name="TextBox 44" id="44"/>
          <p:cNvSpPr txBox="true"/>
          <p:nvPr/>
        </p:nvSpPr>
        <p:spPr>
          <a:xfrm rot="0">
            <a:off x="5080755" y="2000246"/>
            <a:ext cx="2128242" cy="1377936"/>
          </a:xfrm>
          <a:prstGeom prst="rect">
            <a:avLst/>
          </a:prstGeom>
        </p:spPr>
        <p:txBody>
          <a:bodyPr anchor="t" rtlCol="false" tIns="0" lIns="0" bIns="0" rIns="0">
            <a:spAutoFit/>
          </a:bodyPr>
          <a:lstStyle/>
          <a:p>
            <a:pPr algn="ctr">
              <a:lnSpc>
                <a:spcPts val="11200"/>
              </a:lnSpc>
              <a:spcBef>
                <a:spcPct val="0"/>
              </a:spcBef>
            </a:pPr>
            <a:r>
              <a:rPr lang="en-US" b="true" sz="8000">
                <a:solidFill>
                  <a:srgbClr val="DA7D6C"/>
                </a:solidFill>
                <a:latin typeface="Roboto Bold"/>
                <a:ea typeface="Roboto Bold"/>
                <a:cs typeface="Roboto Bold"/>
                <a:sym typeface="Roboto Bold"/>
              </a:rPr>
              <a:t>7/10</a:t>
            </a:r>
          </a:p>
        </p:txBody>
      </p:sp>
      <p:grpSp>
        <p:nvGrpSpPr>
          <p:cNvPr name="Group 45" id="45"/>
          <p:cNvGrpSpPr/>
          <p:nvPr/>
        </p:nvGrpSpPr>
        <p:grpSpPr>
          <a:xfrm rot="0">
            <a:off x="17259300" y="9621299"/>
            <a:ext cx="998671" cy="665701"/>
            <a:chOff x="0" y="0"/>
            <a:chExt cx="263024" cy="175329"/>
          </a:xfrm>
        </p:grpSpPr>
        <p:sp>
          <p:nvSpPr>
            <p:cNvPr name="Freeform 46" id="46"/>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47" id="47"/>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48" id="48"/>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54</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4158232" y="381223"/>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6773" y="157257"/>
            <a:ext cx="6094779" cy="587245"/>
            <a:chOff x="0" y="0"/>
            <a:chExt cx="8126372" cy="782993"/>
          </a:xfrm>
        </p:grpSpPr>
        <p:grpSp>
          <p:nvGrpSpPr>
            <p:cNvPr name="Group 4" id="4"/>
            <p:cNvGrpSpPr/>
            <p:nvPr/>
          </p:nvGrpSpPr>
          <p:grpSpPr>
            <a:xfrm rot="0">
              <a:off x="0" y="0"/>
              <a:ext cx="8126372" cy="782993"/>
              <a:chOff x="0" y="0"/>
              <a:chExt cx="1605209" cy="154665"/>
            </a:xfrm>
          </p:grpSpPr>
          <p:sp>
            <p:nvSpPr>
              <p:cNvPr name="Freeform 5" id="5"/>
              <p:cNvSpPr/>
              <p:nvPr/>
            </p:nvSpPr>
            <p:spPr>
              <a:xfrm flipH="false" flipV="false" rot="0">
                <a:off x="0" y="0"/>
                <a:ext cx="1605209" cy="154665"/>
              </a:xfrm>
              <a:custGeom>
                <a:avLst/>
                <a:gdLst/>
                <a:ahLst/>
                <a:cxnLst/>
                <a:rect r="r" b="b" t="t" l="l"/>
                <a:pathLst>
                  <a:path h="154665" w="1605209">
                    <a:moveTo>
                      <a:pt x="0" y="0"/>
                    </a:moveTo>
                    <a:lnTo>
                      <a:pt x="1402009" y="0"/>
                    </a:lnTo>
                    <a:lnTo>
                      <a:pt x="1605209" y="77333"/>
                    </a:lnTo>
                    <a:lnTo>
                      <a:pt x="1402009" y="154665"/>
                    </a:lnTo>
                    <a:lnTo>
                      <a:pt x="0" y="154665"/>
                    </a:lnTo>
                    <a:lnTo>
                      <a:pt x="203200" y="77333"/>
                    </a:lnTo>
                    <a:lnTo>
                      <a:pt x="0" y="0"/>
                    </a:lnTo>
                    <a:close/>
                  </a:path>
                </a:pathLst>
              </a:custGeom>
              <a:solidFill>
                <a:srgbClr val="C5D2FF"/>
              </a:solidFill>
            </p:spPr>
          </p:sp>
          <p:sp>
            <p:nvSpPr>
              <p:cNvPr name="TextBox 6" id="6"/>
              <p:cNvSpPr txBox="true"/>
              <p:nvPr/>
            </p:nvSpPr>
            <p:spPr>
              <a:xfrm>
                <a:off x="177800" y="-38100"/>
                <a:ext cx="1351209" cy="19276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725315" y="120766"/>
              <a:ext cx="6178543" cy="493837"/>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DM Sans Bold"/>
                  <a:ea typeface="DM Sans Bold"/>
                  <a:cs typeface="DM Sans Bold"/>
                  <a:sym typeface="DM Sans Bold"/>
                </a:rPr>
                <a:t>Ingestion</a:t>
              </a:r>
            </a:p>
          </p:txBody>
        </p:sp>
      </p:grpSp>
      <p:grpSp>
        <p:nvGrpSpPr>
          <p:cNvPr name="Group 8" id="8"/>
          <p:cNvGrpSpPr/>
          <p:nvPr/>
        </p:nvGrpSpPr>
        <p:grpSpPr>
          <a:xfrm rot="0">
            <a:off x="11906448" y="157257"/>
            <a:ext cx="6094779" cy="587232"/>
            <a:chOff x="0" y="0"/>
            <a:chExt cx="8126372" cy="782975"/>
          </a:xfrm>
        </p:grpSpPr>
        <p:grpSp>
          <p:nvGrpSpPr>
            <p:cNvPr name="Group 9" id="9"/>
            <p:cNvGrpSpPr/>
            <p:nvPr/>
          </p:nvGrpSpPr>
          <p:grpSpPr>
            <a:xfrm rot="0">
              <a:off x="0" y="0"/>
              <a:ext cx="8126372" cy="782975"/>
              <a:chOff x="0" y="0"/>
              <a:chExt cx="1605209" cy="154662"/>
            </a:xfrm>
          </p:grpSpPr>
          <p:sp>
            <p:nvSpPr>
              <p:cNvPr name="Freeform 10" id="10"/>
              <p:cNvSpPr/>
              <p:nvPr/>
            </p:nvSpPr>
            <p:spPr>
              <a:xfrm flipH="false" flipV="false" rot="0">
                <a:off x="0" y="0"/>
                <a:ext cx="1605209" cy="154662"/>
              </a:xfrm>
              <a:custGeom>
                <a:avLst/>
                <a:gdLst/>
                <a:ahLst/>
                <a:cxnLst/>
                <a:rect r="r" b="b" t="t" l="l"/>
                <a:pathLst>
                  <a:path h="154662" w="1605209">
                    <a:moveTo>
                      <a:pt x="0" y="0"/>
                    </a:moveTo>
                    <a:lnTo>
                      <a:pt x="1402009" y="0"/>
                    </a:lnTo>
                    <a:lnTo>
                      <a:pt x="1605209" y="77331"/>
                    </a:lnTo>
                    <a:lnTo>
                      <a:pt x="1402009" y="154662"/>
                    </a:lnTo>
                    <a:lnTo>
                      <a:pt x="0" y="154662"/>
                    </a:lnTo>
                    <a:lnTo>
                      <a:pt x="203200" y="77331"/>
                    </a:lnTo>
                    <a:lnTo>
                      <a:pt x="0" y="0"/>
                    </a:lnTo>
                    <a:close/>
                  </a:path>
                </a:pathLst>
              </a:custGeom>
              <a:solidFill>
                <a:srgbClr val="00204C"/>
              </a:solidFill>
            </p:spPr>
          </p:sp>
          <p:sp>
            <p:nvSpPr>
              <p:cNvPr name="TextBox 11" id="11"/>
              <p:cNvSpPr txBox="true"/>
              <p:nvPr/>
            </p:nvSpPr>
            <p:spPr>
              <a:xfrm>
                <a:off x="177800" y="-38100"/>
                <a:ext cx="1351209" cy="192762"/>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725315" y="120766"/>
              <a:ext cx="6178543" cy="493819"/>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DM Sans Bold"/>
                  <a:ea typeface="DM Sans Bold"/>
                  <a:cs typeface="DM Sans Bold"/>
                  <a:sym typeface="DM Sans Bold"/>
                </a:rPr>
                <a:t>Serving</a:t>
              </a:r>
            </a:p>
          </p:txBody>
        </p:sp>
      </p:grpSp>
      <p:grpSp>
        <p:nvGrpSpPr>
          <p:cNvPr name="Group 13" id="13"/>
          <p:cNvGrpSpPr/>
          <p:nvPr/>
        </p:nvGrpSpPr>
        <p:grpSpPr>
          <a:xfrm rot="0">
            <a:off x="6109502" y="157257"/>
            <a:ext cx="6094779" cy="587232"/>
            <a:chOff x="0" y="0"/>
            <a:chExt cx="8126372" cy="782975"/>
          </a:xfrm>
        </p:grpSpPr>
        <p:grpSp>
          <p:nvGrpSpPr>
            <p:cNvPr name="Group 14" id="14"/>
            <p:cNvGrpSpPr/>
            <p:nvPr/>
          </p:nvGrpSpPr>
          <p:grpSpPr>
            <a:xfrm rot="0">
              <a:off x="0" y="0"/>
              <a:ext cx="8126372" cy="782975"/>
              <a:chOff x="0" y="0"/>
              <a:chExt cx="1605209" cy="154662"/>
            </a:xfrm>
          </p:grpSpPr>
          <p:sp>
            <p:nvSpPr>
              <p:cNvPr name="Freeform 15" id="15"/>
              <p:cNvSpPr/>
              <p:nvPr/>
            </p:nvSpPr>
            <p:spPr>
              <a:xfrm flipH="false" flipV="false" rot="0">
                <a:off x="0" y="0"/>
                <a:ext cx="1605209" cy="154662"/>
              </a:xfrm>
              <a:custGeom>
                <a:avLst/>
                <a:gdLst/>
                <a:ahLst/>
                <a:cxnLst/>
                <a:rect r="r" b="b" t="t" l="l"/>
                <a:pathLst>
                  <a:path h="154662" w="1605209">
                    <a:moveTo>
                      <a:pt x="0" y="0"/>
                    </a:moveTo>
                    <a:lnTo>
                      <a:pt x="1402009" y="0"/>
                    </a:lnTo>
                    <a:lnTo>
                      <a:pt x="1605209" y="77331"/>
                    </a:lnTo>
                    <a:lnTo>
                      <a:pt x="1402009" y="154662"/>
                    </a:lnTo>
                    <a:lnTo>
                      <a:pt x="0" y="154662"/>
                    </a:lnTo>
                    <a:lnTo>
                      <a:pt x="203200" y="77331"/>
                    </a:lnTo>
                    <a:lnTo>
                      <a:pt x="0" y="0"/>
                    </a:lnTo>
                    <a:close/>
                  </a:path>
                </a:pathLst>
              </a:custGeom>
              <a:solidFill>
                <a:srgbClr val="C5D2FF"/>
              </a:solidFill>
            </p:spPr>
          </p:sp>
          <p:sp>
            <p:nvSpPr>
              <p:cNvPr name="TextBox 16" id="16"/>
              <p:cNvSpPr txBox="true"/>
              <p:nvPr/>
            </p:nvSpPr>
            <p:spPr>
              <a:xfrm>
                <a:off x="177800" y="-38100"/>
                <a:ext cx="1351209" cy="19276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725315" y="120766"/>
              <a:ext cx="6178543" cy="493819"/>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DM Sans Bold"/>
                  <a:ea typeface="DM Sans Bold"/>
                  <a:cs typeface="DM Sans Bold"/>
                  <a:sym typeface="DM Sans Bold"/>
                </a:rPr>
                <a:t>Transformation</a:t>
              </a:r>
            </a:p>
          </p:txBody>
        </p:sp>
      </p:grpSp>
      <p:sp>
        <p:nvSpPr>
          <p:cNvPr name="Freeform 18" id="18"/>
          <p:cNvSpPr/>
          <p:nvPr/>
        </p:nvSpPr>
        <p:spPr>
          <a:xfrm flipH="false" flipV="false" rot="0">
            <a:off x="-1361191" y="9536922"/>
            <a:ext cx="3691868" cy="3691868"/>
          </a:xfrm>
          <a:custGeom>
            <a:avLst/>
            <a:gdLst/>
            <a:ahLst/>
            <a:cxnLst/>
            <a:rect r="r" b="b" t="t" l="l"/>
            <a:pathLst>
              <a:path h="3691868" w="3691868">
                <a:moveTo>
                  <a:pt x="0" y="0"/>
                </a:moveTo>
                <a:lnTo>
                  <a:pt x="3691868" y="0"/>
                </a:lnTo>
                <a:lnTo>
                  <a:pt x="3691868" y="3691867"/>
                </a:lnTo>
                <a:lnTo>
                  <a:pt x="0" y="3691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3662319" y="9639523"/>
            <a:ext cx="647477" cy="647477"/>
          </a:xfrm>
          <a:custGeom>
            <a:avLst/>
            <a:gdLst/>
            <a:ahLst/>
            <a:cxnLst/>
            <a:rect r="r" b="b" t="t" l="l"/>
            <a:pathLst>
              <a:path h="647477" w="647477">
                <a:moveTo>
                  <a:pt x="0" y="0"/>
                </a:moveTo>
                <a:lnTo>
                  <a:pt x="647476" y="0"/>
                </a:lnTo>
                <a:lnTo>
                  <a:pt x="647476" y="647477"/>
                </a:lnTo>
                <a:lnTo>
                  <a:pt x="0" y="6474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6882486" y="9954150"/>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1" id="21"/>
          <p:cNvGrpSpPr/>
          <p:nvPr/>
        </p:nvGrpSpPr>
        <p:grpSpPr>
          <a:xfrm rot="0">
            <a:off x="216404" y="5449553"/>
            <a:ext cx="4189874" cy="3727468"/>
            <a:chOff x="0" y="0"/>
            <a:chExt cx="1103506" cy="981720"/>
          </a:xfrm>
        </p:grpSpPr>
        <p:sp>
          <p:nvSpPr>
            <p:cNvPr name="Freeform 22" id="22"/>
            <p:cNvSpPr/>
            <p:nvPr/>
          </p:nvSpPr>
          <p:spPr>
            <a:xfrm flipH="false" flipV="false" rot="0">
              <a:off x="0" y="0"/>
              <a:ext cx="1103506" cy="981720"/>
            </a:xfrm>
            <a:custGeom>
              <a:avLst/>
              <a:gdLst/>
              <a:ahLst/>
              <a:cxnLst/>
              <a:rect r="r" b="b" t="t" l="l"/>
              <a:pathLst>
                <a:path h="981720" w="1103506">
                  <a:moveTo>
                    <a:pt x="94236" y="0"/>
                  </a:moveTo>
                  <a:lnTo>
                    <a:pt x="1009270" y="0"/>
                  </a:lnTo>
                  <a:cubicBezTo>
                    <a:pt x="1061315" y="0"/>
                    <a:pt x="1103506" y="42191"/>
                    <a:pt x="1103506" y="94236"/>
                  </a:cubicBezTo>
                  <a:lnTo>
                    <a:pt x="1103506" y="887484"/>
                  </a:lnTo>
                  <a:cubicBezTo>
                    <a:pt x="1103506" y="912477"/>
                    <a:pt x="1093577" y="936446"/>
                    <a:pt x="1075905" y="954119"/>
                  </a:cubicBezTo>
                  <a:cubicBezTo>
                    <a:pt x="1058232" y="971791"/>
                    <a:pt x="1034263" y="981720"/>
                    <a:pt x="1009270" y="981720"/>
                  </a:cubicBezTo>
                  <a:lnTo>
                    <a:pt x="94236" y="981720"/>
                  </a:lnTo>
                  <a:cubicBezTo>
                    <a:pt x="42191" y="981720"/>
                    <a:pt x="0" y="939529"/>
                    <a:pt x="0" y="887484"/>
                  </a:cubicBezTo>
                  <a:lnTo>
                    <a:pt x="0" y="94236"/>
                  </a:lnTo>
                  <a:cubicBezTo>
                    <a:pt x="0" y="42191"/>
                    <a:pt x="42191" y="0"/>
                    <a:pt x="94236" y="0"/>
                  </a:cubicBezTo>
                  <a:close/>
                </a:path>
              </a:pathLst>
            </a:custGeom>
            <a:solidFill>
              <a:srgbClr val="000000">
                <a:alpha val="0"/>
              </a:srgbClr>
            </a:solidFill>
            <a:ln w="28575" cap="rnd">
              <a:solidFill>
                <a:srgbClr val="DA7D6C"/>
              </a:solidFill>
              <a:prstDash val="dash"/>
              <a:round/>
            </a:ln>
          </p:spPr>
        </p:sp>
        <p:sp>
          <p:nvSpPr>
            <p:cNvPr name="TextBox 23" id="23"/>
            <p:cNvSpPr txBox="true"/>
            <p:nvPr/>
          </p:nvSpPr>
          <p:spPr>
            <a:xfrm>
              <a:off x="0" y="-47625"/>
              <a:ext cx="1103506" cy="1029345"/>
            </a:xfrm>
            <a:prstGeom prst="rect">
              <a:avLst/>
            </a:prstGeom>
          </p:spPr>
          <p:txBody>
            <a:bodyPr anchor="ctr" rtlCol="false" tIns="50800" lIns="50800" bIns="50800" rIns="50800"/>
            <a:lstStyle/>
            <a:p>
              <a:pPr algn="ctr">
                <a:lnSpc>
                  <a:spcPts val="2800"/>
                </a:lnSpc>
              </a:pPr>
              <a:r>
                <a:rPr lang="en-US" b="true" sz="2000">
                  <a:solidFill>
                    <a:srgbClr val="FFFFFF"/>
                  </a:solidFill>
                  <a:latin typeface="Aileron Bold"/>
                  <a:ea typeface="Aileron Bold"/>
                  <a:cs typeface="Aileron Bold"/>
                  <a:sym typeface="Aileron Bold"/>
                </a:rPr>
                <a:t>Page Generation System: tạo homepage riêng cho từng user</a:t>
              </a:r>
            </a:p>
          </p:txBody>
        </p:sp>
      </p:grpSp>
      <p:grpSp>
        <p:nvGrpSpPr>
          <p:cNvPr name="Group 24" id="24"/>
          <p:cNvGrpSpPr/>
          <p:nvPr/>
        </p:nvGrpSpPr>
        <p:grpSpPr>
          <a:xfrm rot="0">
            <a:off x="4748054" y="5449553"/>
            <a:ext cx="4189874" cy="3727468"/>
            <a:chOff x="0" y="0"/>
            <a:chExt cx="1103506" cy="981720"/>
          </a:xfrm>
        </p:grpSpPr>
        <p:sp>
          <p:nvSpPr>
            <p:cNvPr name="Freeform 25" id="25"/>
            <p:cNvSpPr/>
            <p:nvPr/>
          </p:nvSpPr>
          <p:spPr>
            <a:xfrm flipH="false" flipV="false" rot="0">
              <a:off x="0" y="0"/>
              <a:ext cx="1103506" cy="981720"/>
            </a:xfrm>
            <a:custGeom>
              <a:avLst/>
              <a:gdLst/>
              <a:ahLst/>
              <a:cxnLst/>
              <a:rect r="r" b="b" t="t" l="l"/>
              <a:pathLst>
                <a:path h="981720" w="1103506">
                  <a:moveTo>
                    <a:pt x="94236" y="0"/>
                  </a:moveTo>
                  <a:lnTo>
                    <a:pt x="1009270" y="0"/>
                  </a:lnTo>
                  <a:cubicBezTo>
                    <a:pt x="1061315" y="0"/>
                    <a:pt x="1103506" y="42191"/>
                    <a:pt x="1103506" y="94236"/>
                  </a:cubicBezTo>
                  <a:lnTo>
                    <a:pt x="1103506" y="887484"/>
                  </a:lnTo>
                  <a:cubicBezTo>
                    <a:pt x="1103506" y="912477"/>
                    <a:pt x="1093577" y="936446"/>
                    <a:pt x="1075905" y="954119"/>
                  </a:cubicBezTo>
                  <a:cubicBezTo>
                    <a:pt x="1058232" y="971791"/>
                    <a:pt x="1034263" y="981720"/>
                    <a:pt x="1009270" y="981720"/>
                  </a:cubicBezTo>
                  <a:lnTo>
                    <a:pt x="94236" y="981720"/>
                  </a:lnTo>
                  <a:cubicBezTo>
                    <a:pt x="42191" y="981720"/>
                    <a:pt x="0" y="939529"/>
                    <a:pt x="0" y="887484"/>
                  </a:cubicBezTo>
                  <a:lnTo>
                    <a:pt x="0" y="94236"/>
                  </a:lnTo>
                  <a:cubicBezTo>
                    <a:pt x="0" y="42191"/>
                    <a:pt x="42191" y="0"/>
                    <a:pt x="94236" y="0"/>
                  </a:cubicBezTo>
                  <a:close/>
                </a:path>
              </a:pathLst>
            </a:custGeom>
            <a:solidFill>
              <a:srgbClr val="000000">
                <a:alpha val="0"/>
              </a:srgbClr>
            </a:solidFill>
            <a:ln w="28575" cap="rnd">
              <a:solidFill>
                <a:srgbClr val="D5A6BD"/>
              </a:solidFill>
              <a:prstDash val="dash"/>
              <a:round/>
            </a:ln>
          </p:spPr>
        </p:sp>
        <p:sp>
          <p:nvSpPr>
            <p:cNvPr name="TextBox 26" id="26"/>
            <p:cNvSpPr txBox="true"/>
            <p:nvPr/>
          </p:nvSpPr>
          <p:spPr>
            <a:xfrm>
              <a:off x="0" y="-47625"/>
              <a:ext cx="1103506" cy="1029345"/>
            </a:xfrm>
            <a:prstGeom prst="rect">
              <a:avLst/>
            </a:prstGeom>
          </p:spPr>
          <p:txBody>
            <a:bodyPr anchor="ctr" rtlCol="false" tIns="50800" lIns="50800" bIns="50800" rIns="50800"/>
            <a:lstStyle/>
            <a:p>
              <a:pPr algn="ctr">
                <a:lnSpc>
                  <a:spcPts val="2800"/>
                </a:lnSpc>
              </a:pPr>
            </a:p>
          </p:txBody>
        </p:sp>
      </p:grpSp>
      <p:grpSp>
        <p:nvGrpSpPr>
          <p:cNvPr name="Group 27" id="27"/>
          <p:cNvGrpSpPr/>
          <p:nvPr/>
        </p:nvGrpSpPr>
        <p:grpSpPr>
          <a:xfrm rot="0">
            <a:off x="9279703" y="5449553"/>
            <a:ext cx="4189874" cy="3727468"/>
            <a:chOff x="0" y="0"/>
            <a:chExt cx="1103506" cy="981720"/>
          </a:xfrm>
        </p:grpSpPr>
        <p:sp>
          <p:nvSpPr>
            <p:cNvPr name="Freeform 28" id="28"/>
            <p:cNvSpPr/>
            <p:nvPr/>
          </p:nvSpPr>
          <p:spPr>
            <a:xfrm flipH="false" flipV="false" rot="0">
              <a:off x="0" y="0"/>
              <a:ext cx="1103506" cy="981720"/>
            </a:xfrm>
            <a:custGeom>
              <a:avLst/>
              <a:gdLst/>
              <a:ahLst/>
              <a:cxnLst/>
              <a:rect r="r" b="b" t="t" l="l"/>
              <a:pathLst>
                <a:path h="981720" w="1103506">
                  <a:moveTo>
                    <a:pt x="94236" y="0"/>
                  </a:moveTo>
                  <a:lnTo>
                    <a:pt x="1009270" y="0"/>
                  </a:lnTo>
                  <a:cubicBezTo>
                    <a:pt x="1061315" y="0"/>
                    <a:pt x="1103506" y="42191"/>
                    <a:pt x="1103506" y="94236"/>
                  </a:cubicBezTo>
                  <a:lnTo>
                    <a:pt x="1103506" y="887484"/>
                  </a:lnTo>
                  <a:cubicBezTo>
                    <a:pt x="1103506" y="912477"/>
                    <a:pt x="1093577" y="936446"/>
                    <a:pt x="1075905" y="954119"/>
                  </a:cubicBezTo>
                  <a:cubicBezTo>
                    <a:pt x="1058232" y="971791"/>
                    <a:pt x="1034263" y="981720"/>
                    <a:pt x="1009270" y="981720"/>
                  </a:cubicBezTo>
                  <a:lnTo>
                    <a:pt x="94236" y="981720"/>
                  </a:lnTo>
                  <a:cubicBezTo>
                    <a:pt x="42191" y="981720"/>
                    <a:pt x="0" y="939529"/>
                    <a:pt x="0" y="887484"/>
                  </a:cubicBezTo>
                  <a:lnTo>
                    <a:pt x="0" y="94236"/>
                  </a:lnTo>
                  <a:cubicBezTo>
                    <a:pt x="0" y="42191"/>
                    <a:pt x="42191" y="0"/>
                    <a:pt x="94236" y="0"/>
                  </a:cubicBezTo>
                  <a:close/>
                </a:path>
              </a:pathLst>
            </a:custGeom>
            <a:solidFill>
              <a:srgbClr val="000000">
                <a:alpha val="0"/>
              </a:srgbClr>
            </a:solidFill>
            <a:ln w="28575" cap="rnd">
              <a:solidFill>
                <a:srgbClr val="3B8061"/>
              </a:solidFill>
              <a:prstDash val="dash"/>
              <a:round/>
            </a:ln>
          </p:spPr>
        </p:sp>
        <p:sp>
          <p:nvSpPr>
            <p:cNvPr name="TextBox 29" id="29"/>
            <p:cNvSpPr txBox="true"/>
            <p:nvPr/>
          </p:nvSpPr>
          <p:spPr>
            <a:xfrm>
              <a:off x="0" y="-47625"/>
              <a:ext cx="1103506" cy="1029345"/>
            </a:xfrm>
            <a:prstGeom prst="rect">
              <a:avLst/>
            </a:prstGeom>
          </p:spPr>
          <p:txBody>
            <a:bodyPr anchor="ctr" rtlCol="false" tIns="50800" lIns="50800" bIns="50800" rIns="50800"/>
            <a:lstStyle/>
            <a:p>
              <a:pPr algn="ctr">
                <a:lnSpc>
                  <a:spcPts val="2800"/>
                </a:lnSpc>
              </a:pPr>
            </a:p>
          </p:txBody>
        </p:sp>
      </p:grpSp>
      <p:grpSp>
        <p:nvGrpSpPr>
          <p:cNvPr name="Group 30" id="30"/>
          <p:cNvGrpSpPr/>
          <p:nvPr/>
        </p:nvGrpSpPr>
        <p:grpSpPr>
          <a:xfrm rot="0">
            <a:off x="13811353" y="5449553"/>
            <a:ext cx="4189874" cy="3727468"/>
            <a:chOff x="0" y="0"/>
            <a:chExt cx="1103506" cy="981720"/>
          </a:xfrm>
        </p:grpSpPr>
        <p:sp>
          <p:nvSpPr>
            <p:cNvPr name="Freeform 31" id="31"/>
            <p:cNvSpPr/>
            <p:nvPr/>
          </p:nvSpPr>
          <p:spPr>
            <a:xfrm flipH="false" flipV="false" rot="0">
              <a:off x="0" y="0"/>
              <a:ext cx="1103506" cy="981720"/>
            </a:xfrm>
            <a:custGeom>
              <a:avLst/>
              <a:gdLst/>
              <a:ahLst/>
              <a:cxnLst/>
              <a:rect r="r" b="b" t="t" l="l"/>
              <a:pathLst>
                <a:path h="981720" w="1103506">
                  <a:moveTo>
                    <a:pt x="94236" y="0"/>
                  </a:moveTo>
                  <a:lnTo>
                    <a:pt x="1009270" y="0"/>
                  </a:lnTo>
                  <a:cubicBezTo>
                    <a:pt x="1061315" y="0"/>
                    <a:pt x="1103506" y="42191"/>
                    <a:pt x="1103506" y="94236"/>
                  </a:cubicBezTo>
                  <a:lnTo>
                    <a:pt x="1103506" y="887484"/>
                  </a:lnTo>
                  <a:cubicBezTo>
                    <a:pt x="1103506" y="912477"/>
                    <a:pt x="1093577" y="936446"/>
                    <a:pt x="1075905" y="954119"/>
                  </a:cubicBezTo>
                  <a:cubicBezTo>
                    <a:pt x="1058232" y="971791"/>
                    <a:pt x="1034263" y="981720"/>
                    <a:pt x="1009270" y="981720"/>
                  </a:cubicBezTo>
                  <a:lnTo>
                    <a:pt x="94236" y="981720"/>
                  </a:lnTo>
                  <a:cubicBezTo>
                    <a:pt x="42191" y="981720"/>
                    <a:pt x="0" y="939529"/>
                    <a:pt x="0" y="887484"/>
                  </a:cubicBezTo>
                  <a:lnTo>
                    <a:pt x="0" y="94236"/>
                  </a:lnTo>
                  <a:cubicBezTo>
                    <a:pt x="0" y="42191"/>
                    <a:pt x="42191" y="0"/>
                    <a:pt x="94236" y="0"/>
                  </a:cubicBezTo>
                  <a:close/>
                </a:path>
              </a:pathLst>
            </a:custGeom>
            <a:solidFill>
              <a:srgbClr val="000000">
                <a:alpha val="0"/>
              </a:srgbClr>
            </a:solidFill>
            <a:ln w="28575" cap="rnd">
              <a:solidFill>
                <a:srgbClr val="00204C"/>
              </a:solidFill>
              <a:prstDash val="dash"/>
              <a:round/>
            </a:ln>
          </p:spPr>
        </p:sp>
        <p:sp>
          <p:nvSpPr>
            <p:cNvPr name="TextBox 32" id="32"/>
            <p:cNvSpPr txBox="true"/>
            <p:nvPr/>
          </p:nvSpPr>
          <p:spPr>
            <a:xfrm>
              <a:off x="0" y="-47625"/>
              <a:ext cx="1103506" cy="1029345"/>
            </a:xfrm>
            <a:prstGeom prst="rect">
              <a:avLst/>
            </a:prstGeom>
          </p:spPr>
          <p:txBody>
            <a:bodyPr anchor="ctr" rtlCol="false" tIns="50800" lIns="50800" bIns="50800" rIns="50800"/>
            <a:lstStyle/>
            <a:p>
              <a:pPr algn="ctr">
                <a:lnSpc>
                  <a:spcPts val="2800"/>
                </a:lnSpc>
              </a:pPr>
            </a:p>
          </p:txBody>
        </p:sp>
      </p:grpSp>
      <p:sp>
        <p:nvSpPr>
          <p:cNvPr name="Freeform 33" id="33"/>
          <p:cNvSpPr/>
          <p:nvPr/>
        </p:nvSpPr>
        <p:spPr>
          <a:xfrm flipH="false" flipV="false" rot="0">
            <a:off x="1513759" y="3453766"/>
            <a:ext cx="1633837" cy="1633837"/>
          </a:xfrm>
          <a:custGeom>
            <a:avLst/>
            <a:gdLst/>
            <a:ahLst/>
            <a:cxnLst/>
            <a:rect r="r" b="b" t="t" l="l"/>
            <a:pathLst>
              <a:path h="1633837" w="1633837">
                <a:moveTo>
                  <a:pt x="0" y="0"/>
                </a:moveTo>
                <a:lnTo>
                  <a:pt x="1633837" y="0"/>
                </a:lnTo>
                <a:lnTo>
                  <a:pt x="1633837" y="1633837"/>
                </a:lnTo>
                <a:lnTo>
                  <a:pt x="0" y="1633837"/>
                </a:lnTo>
                <a:lnTo>
                  <a:pt x="0" y="0"/>
                </a:lnTo>
                <a:close/>
              </a:path>
            </a:pathLst>
          </a:custGeom>
          <a:blipFill>
            <a:blip r:embed="rId6"/>
            <a:stretch>
              <a:fillRect l="0" t="0" r="0" b="0"/>
            </a:stretch>
          </a:blipFill>
        </p:spPr>
      </p:sp>
      <p:sp>
        <p:nvSpPr>
          <p:cNvPr name="Freeform 34" id="34"/>
          <p:cNvSpPr/>
          <p:nvPr/>
        </p:nvSpPr>
        <p:spPr>
          <a:xfrm flipH="false" flipV="false" rot="0">
            <a:off x="6112552" y="3530576"/>
            <a:ext cx="1557027" cy="1557027"/>
          </a:xfrm>
          <a:custGeom>
            <a:avLst/>
            <a:gdLst/>
            <a:ahLst/>
            <a:cxnLst/>
            <a:rect r="r" b="b" t="t" l="l"/>
            <a:pathLst>
              <a:path h="1557027" w="1557027">
                <a:moveTo>
                  <a:pt x="0" y="0"/>
                </a:moveTo>
                <a:lnTo>
                  <a:pt x="1557028" y="0"/>
                </a:lnTo>
                <a:lnTo>
                  <a:pt x="1557028" y="1557027"/>
                </a:lnTo>
                <a:lnTo>
                  <a:pt x="0" y="1557027"/>
                </a:lnTo>
                <a:lnTo>
                  <a:pt x="0" y="0"/>
                </a:lnTo>
                <a:close/>
              </a:path>
            </a:pathLst>
          </a:custGeom>
          <a:blipFill>
            <a:blip r:embed="rId7"/>
            <a:stretch>
              <a:fillRect l="0" t="0" r="0" b="0"/>
            </a:stretch>
          </a:blipFill>
        </p:spPr>
      </p:sp>
      <p:sp>
        <p:nvSpPr>
          <p:cNvPr name="Freeform 35" id="35"/>
          <p:cNvSpPr/>
          <p:nvPr/>
        </p:nvSpPr>
        <p:spPr>
          <a:xfrm flipH="false" flipV="false" rot="0">
            <a:off x="10652092" y="3530576"/>
            <a:ext cx="1552188" cy="1624844"/>
          </a:xfrm>
          <a:custGeom>
            <a:avLst/>
            <a:gdLst/>
            <a:ahLst/>
            <a:cxnLst/>
            <a:rect r="r" b="b" t="t" l="l"/>
            <a:pathLst>
              <a:path h="1624844" w="1552188">
                <a:moveTo>
                  <a:pt x="0" y="0"/>
                </a:moveTo>
                <a:lnTo>
                  <a:pt x="1552188" y="0"/>
                </a:lnTo>
                <a:lnTo>
                  <a:pt x="1552188" y="1624844"/>
                </a:lnTo>
                <a:lnTo>
                  <a:pt x="0" y="1624844"/>
                </a:lnTo>
                <a:lnTo>
                  <a:pt x="0" y="0"/>
                </a:lnTo>
                <a:close/>
              </a:path>
            </a:pathLst>
          </a:custGeom>
          <a:blipFill>
            <a:blip r:embed="rId8"/>
            <a:stretch>
              <a:fillRect l="0" t="0" r="0" b="0"/>
            </a:stretch>
          </a:blipFill>
        </p:spPr>
      </p:sp>
      <p:sp>
        <p:nvSpPr>
          <p:cNvPr name="Freeform 36" id="36"/>
          <p:cNvSpPr/>
          <p:nvPr/>
        </p:nvSpPr>
        <p:spPr>
          <a:xfrm flipH="false" flipV="false" rot="0">
            <a:off x="15185605" y="3647127"/>
            <a:ext cx="1508293" cy="1508293"/>
          </a:xfrm>
          <a:custGeom>
            <a:avLst/>
            <a:gdLst/>
            <a:ahLst/>
            <a:cxnLst/>
            <a:rect r="r" b="b" t="t" l="l"/>
            <a:pathLst>
              <a:path h="1508293" w="1508293">
                <a:moveTo>
                  <a:pt x="0" y="0"/>
                </a:moveTo>
                <a:lnTo>
                  <a:pt x="1508293" y="0"/>
                </a:lnTo>
                <a:lnTo>
                  <a:pt x="1508293" y="1508293"/>
                </a:lnTo>
                <a:lnTo>
                  <a:pt x="0" y="1508293"/>
                </a:lnTo>
                <a:lnTo>
                  <a:pt x="0" y="0"/>
                </a:lnTo>
                <a:close/>
              </a:path>
            </a:pathLst>
          </a:custGeom>
          <a:blipFill>
            <a:blip r:embed="rId9"/>
            <a:stretch>
              <a:fillRect l="0" t="0" r="0" b="0"/>
            </a:stretch>
          </a:blipFill>
        </p:spPr>
      </p:sp>
      <p:sp>
        <p:nvSpPr>
          <p:cNvPr name="TextBox 37" id="37"/>
          <p:cNvSpPr txBox="true"/>
          <p:nvPr/>
        </p:nvSpPr>
        <p:spPr>
          <a:xfrm rot="0">
            <a:off x="4481971" y="1581778"/>
            <a:ext cx="9036637" cy="679436"/>
          </a:xfrm>
          <a:prstGeom prst="rect">
            <a:avLst/>
          </a:prstGeom>
        </p:spPr>
        <p:txBody>
          <a:bodyPr anchor="t" rtlCol="false" tIns="0" lIns="0" bIns="0" rIns="0">
            <a:spAutoFit/>
          </a:bodyPr>
          <a:lstStyle/>
          <a:p>
            <a:pPr algn="ctr">
              <a:lnSpc>
                <a:spcPts val="5599"/>
              </a:lnSpc>
            </a:pPr>
            <a:r>
              <a:rPr lang="en-US" b="true" sz="3999">
                <a:solidFill>
                  <a:srgbClr val="56AAF0"/>
                </a:solidFill>
                <a:latin typeface="Source Sans Pro Bold"/>
                <a:ea typeface="Source Sans Pro Bold"/>
                <a:cs typeface="Source Sans Pro Bold"/>
                <a:sym typeface="Source Sans Pro Bold"/>
              </a:rPr>
              <a:t>TỐI ƯU TRẢI NGHIỆM NGƯỜI DÙNG</a:t>
            </a:r>
          </a:p>
        </p:txBody>
      </p:sp>
      <p:sp>
        <p:nvSpPr>
          <p:cNvPr name="TextBox 38" id="38"/>
          <p:cNvSpPr txBox="true"/>
          <p:nvPr/>
        </p:nvSpPr>
        <p:spPr>
          <a:xfrm rot="0">
            <a:off x="430859" y="6704309"/>
            <a:ext cx="3799637" cy="1362628"/>
          </a:xfrm>
          <a:prstGeom prst="rect">
            <a:avLst/>
          </a:prstGeom>
        </p:spPr>
        <p:txBody>
          <a:bodyPr anchor="t" rtlCol="false" tIns="0" lIns="0" bIns="0" rIns="0">
            <a:spAutoFit/>
          </a:bodyPr>
          <a:lstStyle/>
          <a:p>
            <a:pPr algn="l">
              <a:lnSpc>
                <a:spcPts val="3640"/>
              </a:lnSpc>
              <a:spcBef>
                <a:spcPct val="0"/>
              </a:spcBef>
            </a:pPr>
            <a:r>
              <a:rPr lang="en-US" b="true" sz="2600">
                <a:solidFill>
                  <a:srgbClr val="00204C"/>
                </a:solidFill>
                <a:latin typeface="Roboto Bold"/>
                <a:ea typeface="Roboto Bold"/>
                <a:cs typeface="Roboto Bold"/>
                <a:sym typeface="Roboto Bold"/>
              </a:rPr>
              <a:t>Giao diện cá nhân hóa theo thiết bị, vị trí, sở thích</a:t>
            </a:r>
          </a:p>
        </p:txBody>
      </p:sp>
      <p:sp>
        <p:nvSpPr>
          <p:cNvPr name="TextBox 39" id="39"/>
          <p:cNvSpPr txBox="true"/>
          <p:nvPr/>
        </p:nvSpPr>
        <p:spPr>
          <a:xfrm rot="0">
            <a:off x="4991248" y="6704309"/>
            <a:ext cx="3799637" cy="1160806"/>
          </a:xfrm>
          <a:prstGeom prst="rect">
            <a:avLst/>
          </a:prstGeom>
        </p:spPr>
        <p:txBody>
          <a:bodyPr anchor="t" rtlCol="false" tIns="0" lIns="0" bIns="0" rIns="0">
            <a:spAutoFit/>
          </a:bodyPr>
          <a:lstStyle/>
          <a:p>
            <a:pPr algn="l">
              <a:lnSpc>
                <a:spcPts val="3640"/>
              </a:lnSpc>
            </a:pPr>
            <a:r>
              <a:rPr lang="en-US" sz="2600" b="true">
                <a:solidFill>
                  <a:srgbClr val="00204C"/>
                </a:solidFill>
                <a:latin typeface="Roboto Bold"/>
                <a:ea typeface="Roboto Bold"/>
                <a:cs typeface="Roboto Bold"/>
                <a:sym typeface="Roboto Bold"/>
              </a:rPr>
              <a:t> A/B Testing</a:t>
            </a:r>
          </a:p>
          <a:p>
            <a:pPr algn="l">
              <a:lnSpc>
                <a:spcPts val="2800"/>
              </a:lnSpc>
              <a:spcBef>
                <a:spcPct val="0"/>
              </a:spcBef>
            </a:pPr>
            <a:r>
              <a:rPr lang="en-US" sz="2000">
                <a:solidFill>
                  <a:srgbClr val="00204C"/>
                </a:solidFill>
                <a:latin typeface="Roboto"/>
                <a:ea typeface="Roboto"/>
                <a:cs typeface="Roboto"/>
                <a:sym typeface="Roboto"/>
              </a:rPr>
              <a:t>vị trí</a:t>
            </a:r>
            <a:r>
              <a:rPr lang="en-US" sz="2000">
                <a:solidFill>
                  <a:srgbClr val="00204C"/>
                </a:solidFill>
                <a:latin typeface="Roboto"/>
                <a:ea typeface="Roboto"/>
                <a:cs typeface="Roboto"/>
                <a:sym typeface="Roboto"/>
              </a:rPr>
              <a:t> nút, thumbnail động, preview ngắn</a:t>
            </a:r>
          </a:p>
        </p:txBody>
      </p:sp>
      <p:sp>
        <p:nvSpPr>
          <p:cNvPr name="TextBox 40" id="40"/>
          <p:cNvSpPr txBox="true"/>
          <p:nvPr/>
        </p:nvSpPr>
        <p:spPr>
          <a:xfrm rot="0">
            <a:off x="9474822" y="6704309"/>
            <a:ext cx="3799637" cy="1160806"/>
          </a:xfrm>
          <a:prstGeom prst="rect">
            <a:avLst/>
          </a:prstGeom>
        </p:spPr>
        <p:txBody>
          <a:bodyPr anchor="t" rtlCol="false" tIns="0" lIns="0" bIns="0" rIns="0">
            <a:spAutoFit/>
          </a:bodyPr>
          <a:lstStyle/>
          <a:p>
            <a:pPr algn="l">
              <a:lnSpc>
                <a:spcPts val="3640"/>
              </a:lnSpc>
            </a:pPr>
            <a:r>
              <a:rPr lang="en-US" sz="2600" b="true">
                <a:solidFill>
                  <a:srgbClr val="00204C"/>
                </a:solidFill>
                <a:latin typeface="Roboto Bold"/>
                <a:ea typeface="Roboto Bold"/>
                <a:cs typeface="Roboto Bold"/>
                <a:sym typeface="Roboto Bold"/>
              </a:rPr>
              <a:t>Real-time Monitoring</a:t>
            </a:r>
          </a:p>
          <a:p>
            <a:pPr algn="l">
              <a:lnSpc>
                <a:spcPts val="2800"/>
              </a:lnSpc>
              <a:spcBef>
                <a:spcPct val="0"/>
              </a:spcBef>
            </a:pPr>
            <a:r>
              <a:rPr lang="en-US" sz="2000">
                <a:solidFill>
                  <a:srgbClr val="00204C"/>
                </a:solidFill>
                <a:latin typeface="Roboto"/>
                <a:ea typeface="Roboto"/>
                <a:cs typeface="Roboto"/>
                <a:sym typeface="Roboto"/>
              </a:rPr>
              <a:t>Theo</a:t>
            </a:r>
            <a:r>
              <a:rPr lang="en-US" sz="2000">
                <a:solidFill>
                  <a:srgbClr val="00204C"/>
                </a:solidFill>
                <a:latin typeface="Roboto"/>
                <a:ea typeface="Roboto"/>
                <a:cs typeface="Roboto"/>
                <a:sym typeface="Roboto"/>
              </a:rPr>
              <a:t> dõi lỗi, tối ưu stream latency</a:t>
            </a:r>
          </a:p>
        </p:txBody>
      </p:sp>
      <p:sp>
        <p:nvSpPr>
          <p:cNvPr name="TextBox 41" id="41"/>
          <p:cNvSpPr txBox="true"/>
          <p:nvPr/>
        </p:nvSpPr>
        <p:spPr>
          <a:xfrm rot="0">
            <a:off x="14006472" y="6704309"/>
            <a:ext cx="3799637" cy="1160806"/>
          </a:xfrm>
          <a:prstGeom prst="rect">
            <a:avLst/>
          </a:prstGeom>
        </p:spPr>
        <p:txBody>
          <a:bodyPr anchor="t" rtlCol="false" tIns="0" lIns="0" bIns="0" rIns="0">
            <a:spAutoFit/>
          </a:bodyPr>
          <a:lstStyle/>
          <a:p>
            <a:pPr algn="l">
              <a:lnSpc>
                <a:spcPts val="3640"/>
              </a:lnSpc>
            </a:pPr>
            <a:r>
              <a:rPr lang="en-US" sz="2600" b="true">
                <a:solidFill>
                  <a:srgbClr val="00204C"/>
                </a:solidFill>
                <a:latin typeface="Roboto Bold"/>
                <a:ea typeface="Roboto Bold"/>
                <a:cs typeface="Roboto Bold"/>
                <a:sym typeface="Roboto Bold"/>
              </a:rPr>
              <a:t>Mantis</a:t>
            </a:r>
          </a:p>
          <a:p>
            <a:pPr algn="l">
              <a:lnSpc>
                <a:spcPts val="2800"/>
              </a:lnSpc>
              <a:spcBef>
                <a:spcPct val="0"/>
              </a:spcBef>
            </a:pPr>
            <a:r>
              <a:rPr lang="en-US" sz="2000">
                <a:solidFill>
                  <a:srgbClr val="00204C"/>
                </a:solidFill>
                <a:latin typeface="Roboto"/>
                <a:ea typeface="Roboto"/>
                <a:cs typeface="Roboto"/>
                <a:sym typeface="Roboto"/>
              </a:rPr>
              <a:t> Hệ</a:t>
            </a:r>
            <a:r>
              <a:rPr lang="en-US" sz="2000">
                <a:solidFill>
                  <a:srgbClr val="00204C"/>
                </a:solidFill>
                <a:latin typeface="Roboto"/>
                <a:ea typeface="Roboto"/>
                <a:cs typeface="Roboto"/>
                <a:sym typeface="Roboto"/>
              </a:rPr>
              <a:t> thống observability phát hiện và sửa lỗi UX tức thì</a:t>
            </a:r>
          </a:p>
        </p:txBody>
      </p:sp>
      <p:grpSp>
        <p:nvGrpSpPr>
          <p:cNvPr name="Group 42" id="42"/>
          <p:cNvGrpSpPr/>
          <p:nvPr/>
        </p:nvGrpSpPr>
        <p:grpSpPr>
          <a:xfrm rot="0">
            <a:off x="17259300" y="9621299"/>
            <a:ext cx="998671" cy="665701"/>
            <a:chOff x="0" y="0"/>
            <a:chExt cx="263024" cy="175329"/>
          </a:xfrm>
        </p:grpSpPr>
        <p:sp>
          <p:nvSpPr>
            <p:cNvPr name="Freeform 43" id="43"/>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44" id="44"/>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45" id="45"/>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55</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9509425" y="5174169"/>
            <a:ext cx="4917769" cy="665701"/>
            <a:chOff x="0" y="0"/>
            <a:chExt cx="1295215" cy="175329"/>
          </a:xfrm>
        </p:grpSpPr>
        <p:sp>
          <p:nvSpPr>
            <p:cNvPr name="Freeform 3" id="3"/>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4" id="4"/>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9473640" y="7275993"/>
            <a:ext cx="4917769" cy="665701"/>
            <a:chOff x="0" y="0"/>
            <a:chExt cx="1295215" cy="175329"/>
          </a:xfrm>
        </p:grpSpPr>
        <p:sp>
          <p:nvSpPr>
            <p:cNvPr name="Freeform 6" id="6"/>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7" id="7"/>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9519656" y="3067704"/>
            <a:ext cx="4917769" cy="665701"/>
            <a:chOff x="0" y="0"/>
            <a:chExt cx="1295215" cy="175329"/>
          </a:xfrm>
        </p:grpSpPr>
        <p:sp>
          <p:nvSpPr>
            <p:cNvPr name="Freeform 9" id="9"/>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10" id="10"/>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8634785" y="3067704"/>
            <a:ext cx="665701" cy="665701"/>
          </a:xfrm>
          <a:custGeom>
            <a:avLst/>
            <a:gdLst/>
            <a:ahLst/>
            <a:cxnLst/>
            <a:rect r="r" b="b" t="t" l="l"/>
            <a:pathLst>
              <a:path h="665701" w="665701">
                <a:moveTo>
                  <a:pt x="0" y="0"/>
                </a:moveTo>
                <a:lnTo>
                  <a:pt x="665700" y="0"/>
                </a:lnTo>
                <a:lnTo>
                  <a:pt x="665700"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8634785" y="5174169"/>
            <a:ext cx="665701" cy="665701"/>
          </a:xfrm>
          <a:custGeom>
            <a:avLst/>
            <a:gdLst/>
            <a:ahLst/>
            <a:cxnLst/>
            <a:rect r="r" b="b" t="t" l="l"/>
            <a:pathLst>
              <a:path h="665701" w="665701">
                <a:moveTo>
                  <a:pt x="0" y="0"/>
                </a:moveTo>
                <a:lnTo>
                  <a:pt x="665700" y="0"/>
                </a:lnTo>
                <a:lnTo>
                  <a:pt x="665700"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8634785" y="7280635"/>
            <a:ext cx="665701" cy="665701"/>
          </a:xfrm>
          <a:custGeom>
            <a:avLst/>
            <a:gdLst/>
            <a:ahLst/>
            <a:cxnLst/>
            <a:rect r="r" b="b" t="t" l="l"/>
            <a:pathLst>
              <a:path h="665701" w="665701">
                <a:moveTo>
                  <a:pt x="0" y="0"/>
                </a:moveTo>
                <a:lnTo>
                  <a:pt x="665700" y="0"/>
                </a:lnTo>
                <a:lnTo>
                  <a:pt x="665700"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374021" y="5564208"/>
            <a:ext cx="6239019" cy="3676462"/>
            <a:chOff x="0" y="0"/>
            <a:chExt cx="1643198" cy="968286"/>
          </a:xfrm>
        </p:grpSpPr>
        <p:sp>
          <p:nvSpPr>
            <p:cNvPr name="Freeform 15" id="15"/>
            <p:cNvSpPr/>
            <p:nvPr/>
          </p:nvSpPr>
          <p:spPr>
            <a:xfrm flipH="false" flipV="false" rot="0">
              <a:off x="0" y="0"/>
              <a:ext cx="1643199" cy="968286"/>
            </a:xfrm>
            <a:custGeom>
              <a:avLst/>
              <a:gdLst/>
              <a:ahLst/>
              <a:cxnLst/>
              <a:rect r="r" b="b" t="t" l="l"/>
              <a:pathLst>
                <a:path h="968286" w="1643199">
                  <a:moveTo>
                    <a:pt x="0" y="0"/>
                  </a:moveTo>
                  <a:lnTo>
                    <a:pt x="1643199" y="0"/>
                  </a:lnTo>
                  <a:lnTo>
                    <a:pt x="1643199" y="968286"/>
                  </a:lnTo>
                  <a:lnTo>
                    <a:pt x="0" y="968286"/>
                  </a:lnTo>
                  <a:close/>
                </a:path>
              </a:pathLst>
            </a:custGeom>
            <a:solidFill>
              <a:srgbClr val="E1EDFC"/>
            </a:solidFill>
          </p:spPr>
        </p:sp>
        <p:sp>
          <p:nvSpPr>
            <p:cNvPr name="TextBox 16" id="16"/>
            <p:cNvSpPr txBox="true"/>
            <p:nvPr/>
          </p:nvSpPr>
          <p:spPr>
            <a:xfrm>
              <a:off x="0" y="-47625"/>
              <a:ext cx="1643198" cy="1015911"/>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0">
            <a:off x="3518390" y="5424134"/>
            <a:ext cx="4378702" cy="437870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20" id="20"/>
          <p:cNvGrpSpPr/>
          <p:nvPr/>
        </p:nvGrpSpPr>
        <p:grpSpPr>
          <a:xfrm rot="0">
            <a:off x="3803153" y="5564208"/>
            <a:ext cx="3676462" cy="367646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2361" r="0" b="-2361"/>
              </a:stretch>
            </a:blipFill>
          </p:spPr>
        </p:sp>
      </p:grpSp>
      <p:sp>
        <p:nvSpPr>
          <p:cNvPr name="Freeform 22" id="22"/>
          <p:cNvSpPr/>
          <p:nvPr/>
        </p:nvSpPr>
        <p:spPr>
          <a:xfrm flipH="false" flipV="false" rot="0">
            <a:off x="12367814" y="-1205189"/>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1899213" y="7234397"/>
            <a:ext cx="1226460" cy="379088"/>
          </a:xfrm>
          <a:custGeom>
            <a:avLst/>
            <a:gdLst/>
            <a:ahLst/>
            <a:cxnLst/>
            <a:rect r="r" b="b" t="t" l="l"/>
            <a:pathLst>
              <a:path h="379088" w="1226460">
                <a:moveTo>
                  <a:pt x="0" y="0"/>
                </a:moveTo>
                <a:lnTo>
                  <a:pt x="1226459" y="0"/>
                </a:lnTo>
                <a:lnTo>
                  <a:pt x="1226459" y="379088"/>
                </a:lnTo>
                <a:lnTo>
                  <a:pt x="0" y="3790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10574039" y="1028700"/>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5" id="25"/>
          <p:cNvSpPr txBox="true"/>
          <p:nvPr/>
        </p:nvSpPr>
        <p:spPr>
          <a:xfrm rot="0">
            <a:off x="1028700" y="1189669"/>
            <a:ext cx="6654579" cy="1584298"/>
          </a:xfrm>
          <a:prstGeom prst="rect">
            <a:avLst/>
          </a:prstGeom>
        </p:spPr>
        <p:txBody>
          <a:bodyPr anchor="t" rtlCol="false" tIns="0" lIns="0" bIns="0" rIns="0">
            <a:spAutoFit/>
          </a:bodyPr>
          <a:lstStyle/>
          <a:p>
            <a:pPr algn="l" marL="0" indent="0" lvl="0">
              <a:lnSpc>
                <a:spcPts val="6350"/>
              </a:lnSpc>
              <a:spcBef>
                <a:spcPct val="0"/>
              </a:spcBef>
            </a:pPr>
            <a:r>
              <a:rPr lang="en-US" b="true" sz="5000">
                <a:solidFill>
                  <a:srgbClr val="0E2F5F"/>
                </a:solidFill>
                <a:latin typeface="Muli Heavy"/>
                <a:ea typeface="Muli Heavy"/>
                <a:cs typeface="Muli Heavy"/>
                <a:sym typeface="Muli Heavy"/>
              </a:rPr>
              <a:t>V</a:t>
            </a:r>
            <a:r>
              <a:rPr lang="en-US" b="true" sz="5000" strike="noStrike" u="none">
                <a:solidFill>
                  <a:srgbClr val="0E2F5F"/>
                </a:solidFill>
                <a:latin typeface="Muli Heavy"/>
                <a:ea typeface="Muli Heavy"/>
                <a:cs typeface="Muli Heavy"/>
                <a:sym typeface="Muli Heavy"/>
              </a:rPr>
              <a:t>ai trò của AWS với Netflix</a:t>
            </a:r>
          </a:p>
        </p:txBody>
      </p:sp>
      <p:sp>
        <p:nvSpPr>
          <p:cNvPr name="TextBox 26" id="26"/>
          <p:cNvSpPr txBox="true"/>
          <p:nvPr/>
        </p:nvSpPr>
        <p:spPr>
          <a:xfrm rot="0">
            <a:off x="1028700" y="3029604"/>
            <a:ext cx="5580403" cy="1934911"/>
          </a:xfrm>
          <a:prstGeom prst="rect">
            <a:avLst/>
          </a:prstGeom>
        </p:spPr>
        <p:txBody>
          <a:bodyPr anchor="t" rtlCol="false" tIns="0" lIns="0" bIns="0" rIns="0">
            <a:spAutoFit/>
          </a:bodyPr>
          <a:lstStyle/>
          <a:p>
            <a:pPr algn="just" marL="0" indent="0" lvl="0">
              <a:lnSpc>
                <a:spcPts val="3080"/>
              </a:lnSpc>
              <a:spcBef>
                <a:spcPct val="0"/>
              </a:spcBef>
            </a:pPr>
            <a:r>
              <a:rPr lang="en-US" b="true" sz="2200">
                <a:solidFill>
                  <a:srgbClr val="021828"/>
                </a:solidFill>
                <a:latin typeface="Aileron Bold"/>
                <a:ea typeface="Aileron Bold"/>
                <a:cs typeface="Aileron Bold"/>
                <a:sym typeface="Aileron Bold"/>
              </a:rPr>
              <a:t>N</a:t>
            </a:r>
            <a:r>
              <a:rPr lang="en-US" b="true" sz="2200" strike="noStrike" u="none">
                <a:solidFill>
                  <a:srgbClr val="021828"/>
                </a:solidFill>
                <a:latin typeface="Aileron Bold"/>
                <a:ea typeface="Aileron Bold"/>
                <a:cs typeface="Aileron Bold"/>
                <a:sym typeface="Aileron Bold"/>
              </a:rPr>
              <a:t>etflix bắt đầu chuyển toàn bộ hệ thống sang AWS từ năm 2008 và hoàn tất vào năm 2016. Đây là một trong những case study thành công nhất về “cloud migration” trong ngành công nghệ.</a:t>
            </a:r>
          </a:p>
        </p:txBody>
      </p:sp>
      <p:sp>
        <p:nvSpPr>
          <p:cNvPr name="TextBox 27" id="27"/>
          <p:cNvSpPr txBox="true"/>
          <p:nvPr/>
        </p:nvSpPr>
        <p:spPr>
          <a:xfrm rot="0">
            <a:off x="9518383" y="3890446"/>
            <a:ext cx="4919042" cy="701727"/>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Ultra-Bold"/>
                <a:ea typeface="Aileron Ultra-Bold"/>
                <a:cs typeface="Aileron Ultra-Bold"/>
                <a:sym typeface="Aileron Ultra-Bold"/>
              </a:rPr>
              <a:t>Tự động mở rộng hạ tầng theo nhu cầu (phim hot, giờ cao điểm)</a:t>
            </a:r>
          </a:p>
        </p:txBody>
      </p:sp>
      <p:sp>
        <p:nvSpPr>
          <p:cNvPr name="TextBox 28" id="28"/>
          <p:cNvSpPr txBox="true"/>
          <p:nvPr/>
        </p:nvSpPr>
        <p:spPr>
          <a:xfrm rot="0">
            <a:off x="9695833" y="5301647"/>
            <a:ext cx="4590969" cy="372757"/>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Aileron Ultra-Bold"/>
                <a:ea typeface="Aileron Ultra-Bold"/>
                <a:cs typeface="Aileron Ultra-Bold"/>
                <a:sym typeface="Aileron Ultra-Bold"/>
              </a:rPr>
              <a:t>Tí</a:t>
            </a:r>
            <a:r>
              <a:rPr lang="en-US" b="true" sz="2200" strike="noStrike" u="none">
                <a:solidFill>
                  <a:srgbClr val="FFFFFF"/>
                </a:solidFill>
                <a:latin typeface="Aileron Ultra-Bold"/>
                <a:ea typeface="Aileron Ultra-Bold"/>
                <a:cs typeface="Aileron Ultra-Bold"/>
                <a:sym typeface="Aileron Ultra-Bold"/>
              </a:rPr>
              <a:t>nh sẵn sàng cao</a:t>
            </a:r>
          </a:p>
        </p:txBody>
      </p:sp>
      <p:sp>
        <p:nvSpPr>
          <p:cNvPr name="TextBox 29" id="29"/>
          <p:cNvSpPr txBox="true"/>
          <p:nvPr/>
        </p:nvSpPr>
        <p:spPr>
          <a:xfrm rot="0">
            <a:off x="9660048" y="7403471"/>
            <a:ext cx="4590969" cy="372757"/>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Aileron Ultra-Bold"/>
                <a:ea typeface="Aileron Ultra-Bold"/>
                <a:cs typeface="Aileron Ultra-Bold"/>
                <a:sym typeface="Aileron Ultra-Bold"/>
              </a:rPr>
              <a:t>Hệ s</a:t>
            </a:r>
            <a:r>
              <a:rPr lang="en-US" b="true" sz="2200" strike="noStrike" u="none">
                <a:solidFill>
                  <a:srgbClr val="FFFFFF"/>
                </a:solidFill>
                <a:latin typeface="Aileron Ultra-Bold"/>
                <a:ea typeface="Aileron Ultra-Bold"/>
                <a:cs typeface="Aileron Ultra-Bold"/>
                <a:sym typeface="Aileron Ultra-Bold"/>
              </a:rPr>
              <a:t>inh thái dịch vụ phong phú</a:t>
            </a:r>
          </a:p>
        </p:txBody>
      </p:sp>
      <p:sp>
        <p:nvSpPr>
          <p:cNvPr name="TextBox 30" id="30"/>
          <p:cNvSpPr txBox="true"/>
          <p:nvPr/>
        </p:nvSpPr>
        <p:spPr>
          <a:xfrm rot="0">
            <a:off x="9636253" y="3195126"/>
            <a:ext cx="4711403" cy="372757"/>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Ultra-Bold"/>
                <a:ea typeface="Aileron Ultra-Bold"/>
                <a:cs typeface="Aileron Ultra-Bold"/>
                <a:sym typeface="Aileron Ultra-Bold"/>
              </a:rPr>
              <a:t>Khả năng mở rộng linh hoạt</a:t>
            </a:r>
          </a:p>
        </p:txBody>
      </p:sp>
      <p:sp>
        <p:nvSpPr>
          <p:cNvPr name="TextBox 31" id="31"/>
          <p:cNvSpPr txBox="true"/>
          <p:nvPr/>
        </p:nvSpPr>
        <p:spPr>
          <a:xfrm rot="0">
            <a:off x="9532433" y="5992270"/>
            <a:ext cx="4919042" cy="701727"/>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Ultra-Bold"/>
                <a:ea typeface="Aileron Ultra-Bold"/>
                <a:cs typeface="Aileron Ultra-Bold"/>
                <a:sym typeface="Aileron Ultra-Bold"/>
              </a:rPr>
              <a:t>Multi-region ➜ gần như không downtime</a:t>
            </a:r>
          </a:p>
        </p:txBody>
      </p:sp>
      <p:sp>
        <p:nvSpPr>
          <p:cNvPr name="TextBox 32" id="32"/>
          <p:cNvSpPr txBox="true"/>
          <p:nvPr/>
        </p:nvSpPr>
        <p:spPr>
          <a:xfrm rot="0">
            <a:off x="9520929" y="8089451"/>
            <a:ext cx="4919042" cy="701727"/>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Ultra-Bold"/>
                <a:ea typeface="Aileron Ultra-Bold"/>
                <a:cs typeface="Aileron Ultra-Bold"/>
                <a:sym typeface="Aileron Ultra-Bold"/>
              </a:rPr>
              <a:t>Từ lưu trữ, xử lý dữ liệu lớn, đến ML, bảo mật đều sẵn sàng</a:t>
            </a:r>
          </a:p>
        </p:txBody>
      </p:sp>
      <p:sp>
        <p:nvSpPr>
          <p:cNvPr name="Freeform 33" id="33"/>
          <p:cNvSpPr/>
          <p:nvPr/>
        </p:nvSpPr>
        <p:spPr>
          <a:xfrm flipH="false" flipV="false" rot="0">
            <a:off x="17120768" y="7088496"/>
            <a:ext cx="1195545" cy="1195545"/>
          </a:xfrm>
          <a:custGeom>
            <a:avLst/>
            <a:gdLst/>
            <a:ahLst/>
            <a:cxnLst/>
            <a:rect r="r" b="b" t="t" l="l"/>
            <a:pathLst>
              <a:path h="1195545" w="1195545">
                <a:moveTo>
                  <a:pt x="0" y="0"/>
                </a:moveTo>
                <a:lnTo>
                  <a:pt x="1195545" y="0"/>
                </a:lnTo>
                <a:lnTo>
                  <a:pt x="1195545" y="1195545"/>
                </a:lnTo>
                <a:lnTo>
                  <a:pt x="0" y="11955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4" id="34"/>
          <p:cNvSpPr/>
          <p:nvPr/>
        </p:nvSpPr>
        <p:spPr>
          <a:xfrm flipH="false" flipV="false" rot="0">
            <a:off x="-597773" y="9689227"/>
            <a:ext cx="1195545" cy="1195545"/>
          </a:xfrm>
          <a:custGeom>
            <a:avLst/>
            <a:gdLst/>
            <a:ahLst/>
            <a:cxnLst/>
            <a:rect r="r" b="b" t="t" l="l"/>
            <a:pathLst>
              <a:path h="1195545" w="1195545">
                <a:moveTo>
                  <a:pt x="0" y="0"/>
                </a:moveTo>
                <a:lnTo>
                  <a:pt x="1195546" y="0"/>
                </a:lnTo>
                <a:lnTo>
                  <a:pt x="1195546" y="1195546"/>
                </a:lnTo>
                <a:lnTo>
                  <a:pt x="0" y="11955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5" id="35"/>
          <p:cNvSpPr/>
          <p:nvPr/>
        </p:nvSpPr>
        <p:spPr>
          <a:xfrm flipH="false" flipV="false" rot="0">
            <a:off x="16021122" y="7941693"/>
            <a:ext cx="1024071" cy="1024071"/>
          </a:xfrm>
          <a:custGeom>
            <a:avLst/>
            <a:gdLst/>
            <a:ahLst/>
            <a:cxnLst/>
            <a:rect r="r" b="b" t="t" l="l"/>
            <a:pathLst>
              <a:path h="1024071" w="1024071">
                <a:moveTo>
                  <a:pt x="0" y="0"/>
                </a:moveTo>
                <a:lnTo>
                  <a:pt x="1024070" y="0"/>
                </a:lnTo>
                <a:lnTo>
                  <a:pt x="1024070" y="1024071"/>
                </a:lnTo>
                <a:lnTo>
                  <a:pt x="0" y="10240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36" id="36"/>
          <p:cNvGrpSpPr/>
          <p:nvPr/>
        </p:nvGrpSpPr>
        <p:grpSpPr>
          <a:xfrm rot="0">
            <a:off x="17259300" y="9621299"/>
            <a:ext cx="998671" cy="665701"/>
            <a:chOff x="0" y="0"/>
            <a:chExt cx="263024" cy="175329"/>
          </a:xfrm>
        </p:grpSpPr>
        <p:sp>
          <p:nvSpPr>
            <p:cNvPr name="Freeform 37" id="37"/>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38" id="38"/>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39" id="39"/>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56</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1506184" y="2857837"/>
            <a:ext cx="1852353" cy="1396211"/>
          </a:xfrm>
          <a:custGeom>
            <a:avLst/>
            <a:gdLst/>
            <a:ahLst/>
            <a:cxnLst/>
            <a:rect r="r" b="b" t="t" l="l"/>
            <a:pathLst>
              <a:path h="1396211" w="1852353">
                <a:moveTo>
                  <a:pt x="0" y="0"/>
                </a:moveTo>
                <a:lnTo>
                  <a:pt x="1852353" y="0"/>
                </a:lnTo>
                <a:lnTo>
                  <a:pt x="1852353" y="1396211"/>
                </a:lnTo>
                <a:lnTo>
                  <a:pt x="0" y="1396211"/>
                </a:lnTo>
                <a:lnTo>
                  <a:pt x="0" y="0"/>
                </a:lnTo>
                <a:close/>
              </a:path>
            </a:pathLst>
          </a:custGeom>
          <a:blipFill>
            <a:blip r:embed="rId2"/>
            <a:stretch>
              <a:fillRect l="0" t="0" r="0" b="0"/>
            </a:stretch>
          </a:blipFill>
        </p:spPr>
      </p:sp>
      <p:sp>
        <p:nvSpPr>
          <p:cNvPr name="Freeform 3" id="3"/>
          <p:cNvSpPr/>
          <p:nvPr/>
        </p:nvSpPr>
        <p:spPr>
          <a:xfrm flipH="false" flipV="false" rot="0">
            <a:off x="4609713" y="3679772"/>
            <a:ext cx="2332085" cy="574276"/>
          </a:xfrm>
          <a:custGeom>
            <a:avLst/>
            <a:gdLst/>
            <a:ahLst/>
            <a:cxnLst/>
            <a:rect r="r" b="b" t="t" l="l"/>
            <a:pathLst>
              <a:path h="574276" w="2332085">
                <a:moveTo>
                  <a:pt x="0" y="0"/>
                </a:moveTo>
                <a:lnTo>
                  <a:pt x="2332084" y="0"/>
                </a:lnTo>
                <a:lnTo>
                  <a:pt x="2332084" y="574276"/>
                </a:lnTo>
                <a:lnTo>
                  <a:pt x="0" y="574276"/>
                </a:lnTo>
                <a:lnTo>
                  <a:pt x="0" y="0"/>
                </a:lnTo>
                <a:close/>
              </a:path>
            </a:pathLst>
          </a:custGeom>
          <a:blipFill>
            <a:blip r:embed="rId3"/>
            <a:stretch>
              <a:fillRect l="0" t="0" r="0" b="0"/>
            </a:stretch>
          </a:blipFill>
        </p:spPr>
      </p:sp>
      <p:sp>
        <p:nvSpPr>
          <p:cNvPr name="Freeform 4" id="4"/>
          <p:cNvSpPr/>
          <p:nvPr/>
        </p:nvSpPr>
        <p:spPr>
          <a:xfrm flipH="false" flipV="false" rot="0">
            <a:off x="8378477" y="2857837"/>
            <a:ext cx="1481346" cy="1396211"/>
          </a:xfrm>
          <a:custGeom>
            <a:avLst/>
            <a:gdLst/>
            <a:ahLst/>
            <a:cxnLst/>
            <a:rect r="r" b="b" t="t" l="l"/>
            <a:pathLst>
              <a:path h="1396211" w="1481346">
                <a:moveTo>
                  <a:pt x="0" y="0"/>
                </a:moveTo>
                <a:lnTo>
                  <a:pt x="1481346" y="0"/>
                </a:lnTo>
                <a:lnTo>
                  <a:pt x="1481346" y="1396211"/>
                </a:lnTo>
                <a:lnTo>
                  <a:pt x="0" y="1396211"/>
                </a:lnTo>
                <a:lnTo>
                  <a:pt x="0" y="0"/>
                </a:lnTo>
                <a:close/>
              </a:path>
            </a:pathLst>
          </a:custGeom>
          <a:blipFill>
            <a:blip r:embed="rId4"/>
            <a:stretch>
              <a:fillRect l="0" t="0" r="0" b="0"/>
            </a:stretch>
          </a:blipFill>
        </p:spPr>
      </p:sp>
      <p:sp>
        <p:nvSpPr>
          <p:cNvPr name="Freeform 5" id="5"/>
          <p:cNvSpPr/>
          <p:nvPr/>
        </p:nvSpPr>
        <p:spPr>
          <a:xfrm flipH="false" flipV="false" rot="0">
            <a:off x="11510219" y="3204109"/>
            <a:ext cx="1904652" cy="1049939"/>
          </a:xfrm>
          <a:custGeom>
            <a:avLst/>
            <a:gdLst/>
            <a:ahLst/>
            <a:cxnLst/>
            <a:rect r="r" b="b" t="t" l="l"/>
            <a:pathLst>
              <a:path h="1049939" w="1904652">
                <a:moveTo>
                  <a:pt x="0" y="0"/>
                </a:moveTo>
                <a:lnTo>
                  <a:pt x="1904652" y="0"/>
                </a:lnTo>
                <a:lnTo>
                  <a:pt x="1904652" y="1049939"/>
                </a:lnTo>
                <a:lnTo>
                  <a:pt x="0" y="1049939"/>
                </a:lnTo>
                <a:lnTo>
                  <a:pt x="0" y="0"/>
                </a:lnTo>
                <a:close/>
              </a:path>
            </a:pathLst>
          </a:custGeom>
          <a:blipFill>
            <a:blip r:embed="rId5"/>
            <a:stretch>
              <a:fillRect l="0" t="0" r="0" b="0"/>
            </a:stretch>
          </a:blipFill>
        </p:spPr>
      </p:sp>
      <p:sp>
        <p:nvSpPr>
          <p:cNvPr name="Freeform 6" id="6"/>
          <p:cNvSpPr/>
          <p:nvPr/>
        </p:nvSpPr>
        <p:spPr>
          <a:xfrm flipH="false" flipV="false" rot="0">
            <a:off x="14853146" y="2766511"/>
            <a:ext cx="1672721" cy="1487537"/>
          </a:xfrm>
          <a:custGeom>
            <a:avLst/>
            <a:gdLst/>
            <a:ahLst/>
            <a:cxnLst/>
            <a:rect r="r" b="b" t="t" l="l"/>
            <a:pathLst>
              <a:path h="1487537" w="1672721">
                <a:moveTo>
                  <a:pt x="0" y="0"/>
                </a:moveTo>
                <a:lnTo>
                  <a:pt x="1672721" y="0"/>
                </a:lnTo>
                <a:lnTo>
                  <a:pt x="1672721" y="1487537"/>
                </a:lnTo>
                <a:lnTo>
                  <a:pt x="0" y="1487537"/>
                </a:lnTo>
                <a:lnTo>
                  <a:pt x="0" y="0"/>
                </a:lnTo>
                <a:close/>
              </a:path>
            </a:pathLst>
          </a:custGeom>
          <a:blipFill>
            <a:blip r:embed="rId6"/>
            <a:stretch>
              <a:fillRect l="0" t="0" r="0" b="-30511"/>
            </a:stretch>
          </a:blipFill>
        </p:spPr>
      </p:sp>
      <p:grpSp>
        <p:nvGrpSpPr>
          <p:cNvPr name="Group 7" id="7"/>
          <p:cNvGrpSpPr/>
          <p:nvPr/>
        </p:nvGrpSpPr>
        <p:grpSpPr>
          <a:xfrm rot="0">
            <a:off x="1058828" y="5464546"/>
            <a:ext cx="16200472" cy="831296"/>
            <a:chOff x="0" y="0"/>
            <a:chExt cx="4266791" cy="218942"/>
          </a:xfrm>
        </p:grpSpPr>
        <p:sp>
          <p:nvSpPr>
            <p:cNvPr name="Freeform 8" id="8"/>
            <p:cNvSpPr/>
            <p:nvPr/>
          </p:nvSpPr>
          <p:spPr>
            <a:xfrm flipH="false" flipV="false" rot="0">
              <a:off x="0" y="0"/>
              <a:ext cx="4266791" cy="218942"/>
            </a:xfrm>
            <a:custGeom>
              <a:avLst/>
              <a:gdLst/>
              <a:ahLst/>
              <a:cxnLst/>
              <a:rect r="r" b="b" t="t" l="l"/>
              <a:pathLst>
                <a:path h="218942" w="4266791">
                  <a:moveTo>
                    <a:pt x="2133395" y="218942"/>
                  </a:moveTo>
                  <a:lnTo>
                    <a:pt x="4266791" y="0"/>
                  </a:lnTo>
                  <a:lnTo>
                    <a:pt x="0" y="0"/>
                  </a:lnTo>
                  <a:lnTo>
                    <a:pt x="2133395" y="218942"/>
                  </a:lnTo>
                  <a:close/>
                </a:path>
              </a:pathLst>
            </a:custGeom>
            <a:solidFill>
              <a:srgbClr val="C5D9F3"/>
            </a:solidFill>
          </p:spPr>
        </p:sp>
        <p:sp>
          <p:nvSpPr>
            <p:cNvPr name="TextBox 9" id="9"/>
            <p:cNvSpPr txBox="true"/>
            <p:nvPr/>
          </p:nvSpPr>
          <p:spPr>
            <a:xfrm>
              <a:off x="666686" y="-41511"/>
              <a:ext cx="2933419" cy="158802"/>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483828" y="-399139"/>
            <a:ext cx="1195545" cy="1195545"/>
          </a:xfrm>
          <a:custGeom>
            <a:avLst/>
            <a:gdLst/>
            <a:ahLst/>
            <a:cxnLst/>
            <a:rect r="r" b="b" t="t" l="l"/>
            <a:pathLst>
              <a:path h="1195545" w="1195545">
                <a:moveTo>
                  <a:pt x="0" y="0"/>
                </a:moveTo>
                <a:lnTo>
                  <a:pt x="1195545" y="0"/>
                </a:lnTo>
                <a:lnTo>
                  <a:pt x="1195545" y="1195545"/>
                </a:lnTo>
                <a:lnTo>
                  <a:pt x="0" y="11955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7690227" y="-597773"/>
            <a:ext cx="1195545" cy="1195545"/>
          </a:xfrm>
          <a:custGeom>
            <a:avLst/>
            <a:gdLst/>
            <a:ahLst/>
            <a:cxnLst/>
            <a:rect r="r" b="b" t="t" l="l"/>
            <a:pathLst>
              <a:path h="1195545" w="1195545">
                <a:moveTo>
                  <a:pt x="0" y="0"/>
                </a:moveTo>
                <a:lnTo>
                  <a:pt x="1195546" y="0"/>
                </a:lnTo>
                <a:lnTo>
                  <a:pt x="1195546" y="1195546"/>
                </a:lnTo>
                <a:lnTo>
                  <a:pt x="0" y="11955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028700" y="1000125"/>
            <a:ext cx="16230600" cy="784211"/>
          </a:xfrm>
          <a:prstGeom prst="rect">
            <a:avLst/>
          </a:prstGeom>
        </p:spPr>
        <p:txBody>
          <a:bodyPr anchor="t" rtlCol="false" tIns="0" lIns="0" bIns="0" rIns="0">
            <a:spAutoFit/>
          </a:bodyPr>
          <a:lstStyle/>
          <a:p>
            <a:pPr algn="l" marL="0" indent="0" lvl="0">
              <a:lnSpc>
                <a:spcPts val="6350"/>
              </a:lnSpc>
              <a:spcBef>
                <a:spcPct val="0"/>
              </a:spcBef>
            </a:pPr>
            <a:r>
              <a:rPr lang="en-US" b="true" sz="5000">
                <a:solidFill>
                  <a:srgbClr val="0E2F5F"/>
                </a:solidFill>
                <a:latin typeface="Muli Heavy"/>
                <a:ea typeface="Muli Heavy"/>
                <a:cs typeface="Muli Heavy"/>
                <a:sym typeface="Muli Heavy"/>
              </a:rPr>
              <a:t>Ch</a:t>
            </a:r>
            <a:r>
              <a:rPr lang="en-US" b="true" sz="5000" strike="noStrike" u="none">
                <a:solidFill>
                  <a:srgbClr val="0E2F5F"/>
                </a:solidFill>
                <a:latin typeface="Muli Heavy"/>
                <a:ea typeface="Muli Heavy"/>
                <a:cs typeface="Muli Heavy"/>
                <a:sym typeface="Muli Heavy"/>
              </a:rPr>
              <a:t>iến lược “Everything on AWS” nhưng vẫn tự chủ</a:t>
            </a:r>
          </a:p>
        </p:txBody>
      </p:sp>
      <p:sp>
        <p:nvSpPr>
          <p:cNvPr name="TextBox 13" id="13"/>
          <p:cNvSpPr txBox="true"/>
          <p:nvPr/>
        </p:nvSpPr>
        <p:spPr>
          <a:xfrm rot="0">
            <a:off x="1028700" y="1746236"/>
            <a:ext cx="1862356" cy="372757"/>
          </a:xfrm>
          <a:prstGeom prst="rect">
            <a:avLst/>
          </a:prstGeom>
        </p:spPr>
        <p:txBody>
          <a:bodyPr anchor="t" rtlCol="false" tIns="0" lIns="0" bIns="0" rIns="0">
            <a:spAutoFit/>
          </a:bodyPr>
          <a:lstStyle/>
          <a:p>
            <a:pPr algn="just" marL="0" indent="0" lvl="0">
              <a:lnSpc>
                <a:spcPts val="3080"/>
              </a:lnSpc>
              <a:spcBef>
                <a:spcPct val="0"/>
              </a:spcBef>
            </a:pPr>
            <a:r>
              <a:rPr lang="en-US" b="true" sz="2200">
                <a:solidFill>
                  <a:srgbClr val="021828"/>
                </a:solidFill>
                <a:latin typeface="Aileron Bold"/>
                <a:ea typeface="Aileron Bold"/>
                <a:cs typeface="Aileron Bold"/>
                <a:sym typeface="Aileron Bold"/>
              </a:rPr>
              <a:t>Tự phát triển</a:t>
            </a:r>
          </a:p>
        </p:txBody>
      </p:sp>
      <p:sp>
        <p:nvSpPr>
          <p:cNvPr name="TextBox 14" id="14"/>
          <p:cNvSpPr txBox="true"/>
          <p:nvPr/>
        </p:nvSpPr>
        <p:spPr>
          <a:xfrm rot="0">
            <a:off x="4372095" y="4458228"/>
            <a:ext cx="2807321" cy="358800"/>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EVCach</a:t>
            </a:r>
            <a:r>
              <a:rPr lang="en-US" b="true" sz="2000">
                <a:solidFill>
                  <a:srgbClr val="00204C"/>
                </a:solidFill>
                <a:latin typeface="Roboto Bold"/>
                <a:ea typeface="Roboto Bold"/>
                <a:cs typeface="Roboto Bold"/>
                <a:sym typeface="Roboto Bold"/>
              </a:rPr>
              <a:t>e- </a:t>
            </a:r>
            <a:r>
              <a:rPr lang="en-US" sz="2000">
                <a:solidFill>
                  <a:srgbClr val="00204C"/>
                </a:solidFill>
                <a:latin typeface="Roboto"/>
                <a:ea typeface="Roboto"/>
                <a:cs typeface="Roboto"/>
                <a:sym typeface="Roboto"/>
              </a:rPr>
              <a:t>Caching</a:t>
            </a:r>
          </a:p>
        </p:txBody>
      </p:sp>
      <p:sp>
        <p:nvSpPr>
          <p:cNvPr name="TextBox 15" id="15"/>
          <p:cNvSpPr txBox="true"/>
          <p:nvPr/>
        </p:nvSpPr>
        <p:spPr>
          <a:xfrm rot="0">
            <a:off x="7715490" y="4458228"/>
            <a:ext cx="2807321" cy="358800"/>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A</a:t>
            </a:r>
            <a:r>
              <a:rPr lang="en-US" b="true" sz="2000">
                <a:solidFill>
                  <a:srgbClr val="00204C"/>
                </a:solidFill>
                <a:latin typeface="Roboto Bold"/>
                <a:ea typeface="Roboto Bold"/>
                <a:cs typeface="Roboto Bold"/>
                <a:sym typeface="Roboto Bold"/>
              </a:rPr>
              <a:t>tlas - </a:t>
            </a:r>
            <a:r>
              <a:rPr lang="en-US" sz="2000">
                <a:solidFill>
                  <a:srgbClr val="00204C"/>
                </a:solidFill>
                <a:latin typeface="Roboto"/>
                <a:ea typeface="Roboto"/>
                <a:cs typeface="Roboto"/>
                <a:sym typeface="Roboto"/>
              </a:rPr>
              <a:t>monitoring</a:t>
            </a:r>
          </a:p>
        </p:txBody>
      </p:sp>
      <p:sp>
        <p:nvSpPr>
          <p:cNvPr name="TextBox 16" id="16"/>
          <p:cNvSpPr txBox="true"/>
          <p:nvPr/>
        </p:nvSpPr>
        <p:spPr>
          <a:xfrm rot="0">
            <a:off x="11058885" y="4458228"/>
            <a:ext cx="2807321" cy="358800"/>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Zuul -</a:t>
            </a:r>
            <a:r>
              <a:rPr lang="en-US" sz="2000">
                <a:solidFill>
                  <a:srgbClr val="00204C"/>
                </a:solidFill>
                <a:latin typeface="Roboto"/>
                <a:ea typeface="Roboto"/>
                <a:cs typeface="Roboto"/>
                <a:sym typeface="Roboto"/>
              </a:rPr>
              <a:t> API gateway</a:t>
            </a:r>
          </a:p>
        </p:txBody>
      </p:sp>
      <p:sp>
        <p:nvSpPr>
          <p:cNvPr name="TextBox 17" id="17"/>
          <p:cNvSpPr txBox="true"/>
          <p:nvPr/>
        </p:nvSpPr>
        <p:spPr>
          <a:xfrm rot="0">
            <a:off x="1028700" y="4458228"/>
            <a:ext cx="2807321" cy="358800"/>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Mant</a:t>
            </a:r>
            <a:r>
              <a:rPr lang="en-US" b="true" sz="2000">
                <a:solidFill>
                  <a:srgbClr val="00204C"/>
                </a:solidFill>
                <a:latin typeface="Roboto Bold"/>
                <a:ea typeface="Roboto Bold"/>
                <a:cs typeface="Roboto Bold"/>
                <a:sym typeface="Roboto Bold"/>
              </a:rPr>
              <a:t>is - </a:t>
            </a:r>
            <a:r>
              <a:rPr lang="en-US" sz="2000">
                <a:solidFill>
                  <a:srgbClr val="00204C"/>
                </a:solidFill>
                <a:latin typeface="Roboto"/>
                <a:ea typeface="Roboto"/>
                <a:cs typeface="Roboto"/>
                <a:sym typeface="Roboto"/>
              </a:rPr>
              <a:t>Observability</a:t>
            </a:r>
          </a:p>
        </p:txBody>
      </p:sp>
      <p:sp>
        <p:nvSpPr>
          <p:cNvPr name="TextBox 18" id="18"/>
          <p:cNvSpPr txBox="true"/>
          <p:nvPr/>
        </p:nvSpPr>
        <p:spPr>
          <a:xfrm rot="0">
            <a:off x="14402279" y="4458228"/>
            <a:ext cx="2807321" cy="358800"/>
          </a:xfrm>
          <a:prstGeom prst="rect">
            <a:avLst/>
          </a:prstGeom>
        </p:spPr>
        <p:txBody>
          <a:bodyPr anchor="t" rtlCol="false" tIns="0" lIns="0" bIns="0" rIns="0">
            <a:spAutoFit/>
          </a:bodyPr>
          <a:lstStyle/>
          <a:p>
            <a:pPr algn="ctr">
              <a:lnSpc>
                <a:spcPts val="2800"/>
              </a:lnSpc>
              <a:spcBef>
                <a:spcPct val="0"/>
              </a:spcBef>
            </a:pPr>
            <a:r>
              <a:rPr lang="en-US" b="true" sz="2000">
                <a:solidFill>
                  <a:srgbClr val="00204C"/>
                </a:solidFill>
                <a:latin typeface="Roboto Bold"/>
                <a:ea typeface="Roboto Bold"/>
                <a:cs typeface="Roboto Bold"/>
                <a:sym typeface="Roboto Bold"/>
              </a:rPr>
              <a:t>Spi</a:t>
            </a:r>
            <a:r>
              <a:rPr lang="en-US" b="true" sz="2000">
                <a:solidFill>
                  <a:srgbClr val="00204C"/>
                </a:solidFill>
                <a:latin typeface="Roboto Bold"/>
                <a:ea typeface="Roboto Bold"/>
                <a:cs typeface="Roboto Bold"/>
                <a:sym typeface="Roboto Bold"/>
              </a:rPr>
              <a:t>nnaker - </a:t>
            </a:r>
            <a:r>
              <a:rPr lang="en-US" sz="2000">
                <a:solidFill>
                  <a:srgbClr val="00204C"/>
                </a:solidFill>
                <a:latin typeface="Roboto"/>
                <a:ea typeface="Roboto"/>
                <a:cs typeface="Roboto"/>
                <a:sym typeface="Roboto"/>
              </a:rPr>
              <a:t> (CI/CD)</a:t>
            </a:r>
          </a:p>
        </p:txBody>
      </p:sp>
      <p:grpSp>
        <p:nvGrpSpPr>
          <p:cNvPr name="Group 19" id="19"/>
          <p:cNvGrpSpPr/>
          <p:nvPr/>
        </p:nvGrpSpPr>
        <p:grpSpPr>
          <a:xfrm rot="0">
            <a:off x="711717" y="6752188"/>
            <a:ext cx="3660378" cy="3036179"/>
            <a:chOff x="0" y="0"/>
            <a:chExt cx="964050" cy="799652"/>
          </a:xfrm>
        </p:grpSpPr>
        <p:sp>
          <p:nvSpPr>
            <p:cNvPr name="Freeform 20" id="20"/>
            <p:cNvSpPr/>
            <p:nvPr/>
          </p:nvSpPr>
          <p:spPr>
            <a:xfrm flipH="false" flipV="false" rot="0">
              <a:off x="0" y="0"/>
              <a:ext cx="964050" cy="799652"/>
            </a:xfrm>
            <a:custGeom>
              <a:avLst/>
              <a:gdLst/>
              <a:ahLst/>
              <a:cxnLst/>
              <a:rect r="r" b="b" t="t" l="l"/>
              <a:pathLst>
                <a:path h="799652" w="964050">
                  <a:moveTo>
                    <a:pt x="107868" y="0"/>
                  </a:moveTo>
                  <a:lnTo>
                    <a:pt x="856182" y="0"/>
                  </a:lnTo>
                  <a:cubicBezTo>
                    <a:pt x="884790" y="0"/>
                    <a:pt x="912227" y="11365"/>
                    <a:pt x="932456" y="31594"/>
                  </a:cubicBezTo>
                  <a:cubicBezTo>
                    <a:pt x="952686" y="51823"/>
                    <a:pt x="964050" y="79260"/>
                    <a:pt x="964050" y="107868"/>
                  </a:cubicBezTo>
                  <a:lnTo>
                    <a:pt x="964050" y="691784"/>
                  </a:lnTo>
                  <a:cubicBezTo>
                    <a:pt x="964050" y="751358"/>
                    <a:pt x="915756" y="799652"/>
                    <a:pt x="856182" y="799652"/>
                  </a:cubicBezTo>
                  <a:lnTo>
                    <a:pt x="107868" y="799652"/>
                  </a:lnTo>
                  <a:cubicBezTo>
                    <a:pt x="48294" y="799652"/>
                    <a:pt x="0" y="751358"/>
                    <a:pt x="0" y="691784"/>
                  </a:cubicBezTo>
                  <a:lnTo>
                    <a:pt x="0" y="107868"/>
                  </a:lnTo>
                  <a:cubicBezTo>
                    <a:pt x="0" y="48294"/>
                    <a:pt x="48294" y="0"/>
                    <a:pt x="107868" y="0"/>
                  </a:cubicBezTo>
                  <a:close/>
                </a:path>
              </a:pathLst>
            </a:custGeom>
            <a:solidFill>
              <a:srgbClr val="000000">
                <a:alpha val="0"/>
              </a:srgbClr>
            </a:solidFill>
            <a:ln w="28575" cap="rnd">
              <a:solidFill>
                <a:srgbClr val="DA7D6C"/>
              </a:solidFill>
              <a:prstDash val="dash"/>
              <a:round/>
            </a:ln>
          </p:spPr>
        </p:sp>
        <p:sp>
          <p:nvSpPr>
            <p:cNvPr name="TextBox 21" id="21"/>
            <p:cNvSpPr txBox="true"/>
            <p:nvPr/>
          </p:nvSpPr>
          <p:spPr>
            <a:xfrm>
              <a:off x="0" y="-47625"/>
              <a:ext cx="964050" cy="847277"/>
            </a:xfrm>
            <a:prstGeom prst="rect">
              <a:avLst/>
            </a:prstGeom>
          </p:spPr>
          <p:txBody>
            <a:bodyPr anchor="ctr" rtlCol="false" tIns="50800" lIns="50800" bIns="50800" rIns="50800"/>
            <a:lstStyle/>
            <a:p>
              <a:pPr algn="ctr">
                <a:lnSpc>
                  <a:spcPts val="2800"/>
                </a:lnSpc>
              </a:pPr>
              <a:r>
                <a:rPr lang="en-US" b="true" sz="2000">
                  <a:solidFill>
                    <a:srgbClr val="FFFFFF"/>
                  </a:solidFill>
                  <a:latin typeface="Aileron Bold"/>
                  <a:ea typeface="Aileron Bold"/>
                  <a:cs typeface="Aileron Bold"/>
                  <a:sym typeface="Aileron Bold"/>
                </a:rPr>
                <a:t>Page Generation System: tạo homepage riêng cho từng user</a:t>
              </a:r>
            </a:p>
          </p:txBody>
        </p:sp>
      </p:grpSp>
      <p:grpSp>
        <p:nvGrpSpPr>
          <p:cNvPr name="Group 22" id="22"/>
          <p:cNvGrpSpPr/>
          <p:nvPr/>
        </p:nvGrpSpPr>
        <p:grpSpPr>
          <a:xfrm rot="0">
            <a:off x="7313811" y="6752188"/>
            <a:ext cx="3660378" cy="3036179"/>
            <a:chOff x="0" y="0"/>
            <a:chExt cx="964050" cy="799652"/>
          </a:xfrm>
        </p:grpSpPr>
        <p:sp>
          <p:nvSpPr>
            <p:cNvPr name="Freeform 23" id="23"/>
            <p:cNvSpPr/>
            <p:nvPr/>
          </p:nvSpPr>
          <p:spPr>
            <a:xfrm flipH="false" flipV="false" rot="0">
              <a:off x="0" y="0"/>
              <a:ext cx="964050" cy="799652"/>
            </a:xfrm>
            <a:custGeom>
              <a:avLst/>
              <a:gdLst/>
              <a:ahLst/>
              <a:cxnLst/>
              <a:rect r="r" b="b" t="t" l="l"/>
              <a:pathLst>
                <a:path h="799652" w="964050">
                  <a:moveTo>
                    <a:pt x="107868" y="0"/>
                  </a:moveTo>
                  <a:lnTo>
                    <a:pt x="856182" y="0"/>
                  </a:lnTo>
                  <a:cubicBezTo>
                    <a:pt x="884790" y="0"/>
                    <a:pt x="912227" y="11365"/>
                    <a:pt x="932456" y="31594"/>
                  </a:cubicBezTo>
                  <a:cubicBezTo>
                    <a:pt x="952686" y="51823"/>
                    <a:pt x="964050" y="79260"/>
                    <a:pt x="964050" y="107868"/>
                  </a:cubicBezTo>
                  <a:lnTo>
                    <a:pt x="964050" y="691784"/>
                  </a:lnTo>
                  <a:cubicBezTo>
                    <a:pt x="964050" y="751358"/>
                    <a:pt x="915756" y="799652"/>
                    <a:pt x="856182" y="799652"/>
                  </a:cubicBezTo>
                  <a:lnTo>
                    <a:pt x="107868" y="799652"/>
                  </a:lnTo>
                  <a:cubicBezTo>
                    <a:pt x="48294" y="799652"/>
                    <a:pt x="0" y="751358"/>
                    <a:pt x="0" y="691784"/>
                  </a:cubicBezTo>
                  <a:lnTo>
                    <a:pt x="0" y="107868"/>
                  </a:lnTo>
                  <a:cubicBezTo>
                    <a:pt x="0" y="48294"/>
                    <a:pt x="48294" y="0"/>
                    <a:pt x="107868" y="0"/>
                  </a:cubicBezTo>
                  <a:close/>
                </a:path>
              </a:pathLst>
            </a:custGeom>
            <a:solidFill>
              <a:srgbClr val="000000">
                <a:alpha val="0"/>
              </a:srgbClr>
            </a:solidFill>
            <a:ln w="28575" cap="rnd">
              <a:solidFill>
                <a:srgbClr val="DB719B"/>
              </a:solidFill>
              <a:prstDash val="dash"/>
              <a:round/>
            </a:ln>
          </p:spPr>
        </p:sp>
        <p:sp>
          <p:nvSpPr>
            <p:cNvPr name="TextBox 24" id="24"/>
            <p:cNvSpPr txBox="true"/>
            <p:nvPr/>
          </p:nvSpPr>
          <p:spPr>
            <a:xfrm>
              <a:off x="0" y="-47625"/>
              <a:ext cx="964050" cy="847277"/>
            </a:xfrm>
            <a:prstGeom prst="rect">
              <a:avLst/>
            </a:prstGeom>
          </p:spPr>
          <p:txBody>
            <a:bodyPr anchor="ctr" rtlCol="false" tIns="50800" lIns="50800" bIns="50800" rIns="50800"/>
            <a:lstStyle/>
            <a:p>
              <a:pPr algn="ctr">
                <a:lnSpc>
                  <a:spcPts val="2800"/>
                </a:lnSpc>
              </a:pPr>
              <a:r>
                <a:rPr lang="en-US" b="true" sz="2000">
                  <a:solidFill>
                    <a:srgbClr val="FFFFFF"/>
                  </a:solidFill>
                  <a:latin typeface="Aileron Bold"/>
                  <a:ea typeface="Aileron Bold"/>
                  <a:cs typeface="Aileron Bold"/>
                  <a:sym typeface="Aileron Bold"/>
                </a:rPr>
                <a:t>Page Generation System: tạo homepage riêng cho từng user</a:t>
              </a:r>
            </a:p>
          </p:txBody>
        </p:sp>
      </p:grpSp>
      <p:grpSp>
        <p:nvGrpSpPr>
          <p:cNvPr name="Group 25" id="25"/>
          <p:cNvGrpSpPr/>
          <p:nvPr/>
        </p:nvGrpSpPr>
        <p:grpSpPr>
          <a:xfrm rot="0">
            <a:off x="13549222" y="6752188"/>
            <a:ext cx="3660378" cy="3036179"/>
            <a:chOff x="0" y="0"/>
            <a:chExt cx="964050" cy="799652"/>
          </a:xfrm>
        </p:grpSpPr>
        <p:sp>
          <p:nvSpPr>
            <p:cNvPr name="Freeform 26" id="26"/>
            <p:cNvSpPr/>
            <p:nvPr/>
          </p:nvSpPr>
          <p:spPr>
            <a:xfrm flipH="false" flipV="false" rot="0">
              <a:off x="0" y="0"/>
              <a:ext cx="964050" cy="799652"/>
            </a:xfrm>
            <a:custGeom>
              <a:avLst/>
              <a:gdLst/>
              <a:ahLst/>
              <a:cxnLst/>
              <a:rect r="r" b="b" t="t" l="l"/>
              <a:pathLst>
                <a:path h="799652" w="964050">
                  <a:moveTo>
                    <a:pt x="107868" y="0"/>
                  </a:moveTo>
                  <a:lnTo>
                    <a:pt x="856182" y="0"/>
                  </a:lnTo>
                  <a:cubicBezTo>
                    <a:pt x="884790" y="0"/>
                    <a:pt x="912227" y="11365"/>
                    <a:pt x="932456" y="31594"/>
                  </a:cubicBezTo>
                  <a:cubicBezTo>
                    <a:pt x="952686" y="51823"/>
                    <a:pt x="964050" y="79260"/>
                    <a:pt x="964050" y="107868"/>
                  </a:cubicBezTo>
                  <a:lnTo>
                    <a:pt x="964050" y="691784"/>
                  </a:lnTo>
                  <a:cubicBezTo>
                    <a:pt x="964050" y="751358"/>
                    <a:pt x="915756" y="799652"/>
                    <a:pt x="856182" y="799652"/>
                  </a:cubicBezTo>
                  <a:lnTo>
                    <a:pt x="107868" y="799652"/>
                  </a:lnTo>
                  <a:cubicBezTo>
                    <a:pt x="48294" y="799652"/>
                    <a:pt x="0" y="751358"/>
                    <a:pt x="0" y="691784"/>
                  </a:cubicBezTo>
                  <a:lnTo>
                    <a:pt x="0" y="107868"/>
                  </a:lnTo>
                  <a:cubicBezTo>
                    <a:pt x="0" y="48294"/>
                    <a:pt x="48294" y="0"/>
                    <a:pt x="107868" y="0"/>
                  </a:cubicBezTo>
                  <a:close/>
                </a:path>
              </a:pathLst>
            </a:custGeom>
            <a:solidFill>
              <a:srgbClr val="000000">
                <a:alpha val="0"/>
              </a:srgbClr>
            </a:solidFill>
            <a:ln w="28575" cap="rnd">
              <a:solidFill>
                <a:srgbClr val="3B8061"/>
              </a:solidFill>
              <a:prstDash val="dash"/>
              <a:round/>
            </a:ln>
          </p:spPr>
        </p:sp>
        <p:sp>
          <p:nvSpPr>
            <p:cNvPr name="TextBox 27" id="27"/>
            <p:cNvSpPr txBox="true"/>
            <p:nvPr/>
          </p:nvSpPr>
          <p:spPr>
            <a:xfrm>
              <a:off x="0" y="-47625"/>
              <a:ext cx="964050" cy="847277"/>
            </a:xfrm>
            <a:prstGeom prst="rect">
              <a:avLst/>
            </a:prstGeom>
          </p:spPr>
          <p:txBody>
            <a:bodyPr anchor="ctr" rtlCol="false" tIns="50800" lIns="50800" bIns="50800" rIns="50800"/>
            <a:lstStyle/>
            <a:p>
              <a:pPr algn="ctr">
                <a:lnSpc>
                  <a:spcPts val="2800"/>
                </a:lnSpc>
              </a:pPr>
              <a:r>
                <a:rPr lang="en-US" b="true" sz="2000">
                  <a:solidFill>
                    <a:srgbClr val="FFFFFF"/>
                  </a:solidFill>
                  <a:latin typeface="Aileron Bold"/>
                  <a:ea typeface="Aileron Bold"/>
                  <a:cs typeface="Aileron Bold"/>
                  <a:sym typeface="Aileron Bold"/>
                </a:rPr>
                <a:t>Page Generation System: tạo homepage riêng cho từng user</a:t>
              </a:r>
            </a:p>
          </p:txBody>
        </p:sp>
      </p:grpSp>
      <p:sp>
        <p:nvSpPr>
          <p:cNvPr name="TextBox 28" id="28"/>
          <p:cNvSpPr txBox="true"/>
          <p:nvPr/>
        </p:nvSpPr>
        <p:spPr>
          <a:xfrm rot="0">
            <a:off x="1124834" y="7752752"/>
            <a:ext cx="2834144" cy="931543"/>
          </a:xfrm>
          <a:prstGeom prst="rect">
            <a:avLst/>
          </a:prstGeom>
        </p:spPr>
        <p:txBody>
          <a:bodyPr anchor="t" rtlCol="false" tIns="0" lIns="0" bIns="0" rIns="0">
            <a:spAutoFit/>
          </a:bodyPr>
          <a:lstStyle/>
          <a:p>
            <a:pPr algn="ctr" marL="0" indent="0" lvl="0">
              <a:lnSpc>
                <a:spcPts val="3780"/>
              </a:lnSpc>
              <a:spcBef>
                <a:spcPct val="0"/>
              </a:spcBef>
            </a:pPr>
            <a:r>
              <a:rPr lang="en-US" b="true" sz="2700">
                <a:solidFill>
                  <a:srgbClr val="002B65"/>
                </a:solidFill>
                <a:latin typeface="Aileron Bold"/>
                <a:ea typeface="Aileron Bold"/>
                <a:cs typeface="Aileron Bold"/>
                <a:sym typeface="Aileron Bold"/>
              </a:rPr>
              <a:t>Tận dụng sức mạnh AWS</a:t>
            </a:r>
          </a:p>
        </p:txBody>
      </p:sp>
      <p:sp>
        <p:nvSpPr>
          <p:cNvPr name="TextBox 29" id="29"/>
          <p:cNvSpPr txBox="true"/>
          <p:nvPr/>
        </p:nvSpPr>
        <p:spPr>
          <a:xfrm rot="0">
            <a:off x="7726928" y="7780693"/>
            <a:ext cx="2834144" cy="931543"/>
          </a:xfrm>
          <a:prstGeom prst="rect">
            <a:avLst/>
          </a:prstGeom>
        </p:spPr>
        <p:txBody>
          <a:bodyPr anchor="t" rtlCol="false" tIns="0" lIns="0" bIns="0" rIns="0">
            <a:spAutoFit/>
          </a:bodyPr>
          <a:lstStyle/>
          <a:p>
            <a:pPr algn="ctr" marL="0" indent="0" lvl="0">
              <a:lnSpc>
                <a:spcPts val="3780"/>
              </a:lnSpc>
              <a:spcBef>
                <a:spcPct val="0"/>
              </a:spcBef>
            </a:pPr>
            <a:r>
              <a:rPr lang="en-US" b="true" sz="2700">
                <a:solidFill>
                  <a:srgbClr val="002B65"/>
                </a:solidFill>
                <a:latin typeface="Aileron Bold"/>
                <a:ea typeface="Aileron Bold"/>
                <a:cs typeface="Aileron Bold"/>
                <a:sym typeface="Aileron Bold"/>
              </a:rPr>
              <a:t>Tránh vendor lock-in</a:t>
            </a:r>
          </a:p>
        </p:txBody>
      </p:sp>
      <p:sp>
        <p:nvSpPr>
          <p:cNvPr name="TextBox 30" id="30"/>
          <p:cNvSpPr txBox="true"/>
          <p:nvPr/>
        </p:nvSpPr>
        <p:spPr>
          <a:xfrm rot="0">
            <a:off x="13962339" y="7752752"/>
            <a:ext cx="2834144" cy="931543"/>
          </a:xfrm>
          <a:prstGeom prst="rect">
            <a:avLst/>
          </a:prstGeom>
        </p:spPr>
        <p:txBody>
          <a:bodyPr anchor="t" rtlCol="false" tIns="0" lIns="0" bIns="0" rIns="0">
            <a:spAutoFit/>
          </a:bodyPr>
          <a:lstStyle/>
          <a:p>
            <a:pPr algn="ctr" marL="0" indent="0" lvl="0">
              <a:lnSpc>
                <a:spcPts val="3780"/>
              </a:lnSpc>
              <a:spcBef>
                <a:spcPct val="0"/>
              </a:spcBef>
            </a:pPr>
            <a:r>
              <a:rPr lang="en-US" b="true" sz="2700">
                <a:solidFill>
                  <a:srgbClr val="002B65"/>
                </a:solidFill>
                <a:latin typeface="Aileron Bold"/>
                <a:ea typeface="Aileron Bold"/>
                <a:cs typeface="Aileron Bold"/>
                <a:sym typeface="Aileron Bold"/>
              </a:rPr>
              <a:t>Kiểm soát hoàn toàn kiến trúc</a:t>
            </a:r>
          </a:p>
        </p:txBody>
      </p:sp>
      <p:grpSp>
        <p:nvGrpSpPr>
          <p:cNvPr name="Group 31" id="31"/>
          <p:cNvGrpSpPr/>
          <p:nvPr/>
        </p:nvGrpSpPr>
        <p:grpSpPr>
          <a:xfrm rot="0">
            <a:off x="17259300" y="9621299"/>
            <a:ext cx="998671" cy="665701"/>
            <a:chOff x="0" y="0"/>
            <a:chExt cx="263024" cy="175329"/>
          </a:xfrm>
        </p:grpSpPr>
        <p:sp>
          <p:nvSpPr>
            <p:cNvPr name="Freeform 32" id="32"/>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33" id="33"/>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34" id="34"/>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57</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02996" y="2782372"/>
            <a:ext cx="18288000" cy="5894830"/>
            <a:chOff x="0" y="0"/>
            <a:chExt cx="4816593" cy="1552548"/>
          </a:xfrm>
        </p:grpSpPr>
        <p:sp>
          <p:nvSpPr>
            <p:cNvPr name="Freeform 3" id="3"/>
            <p:cNvSpPr/>
            <p:nvPr/>
          </p:nvSpPr>
          <p:spPr>
            <a:xfrm flipH="false" flipV="false" rot="0">
              <a:off x="0" y="0"/>
              <a:ext cx="4816592" cy="1552548"/>
            </a:xfrm>
            <a:custGeom>
              <a:avLst/>
              <a:gdLst/>
              <a:ahLst/>
              <a:cxnLst/>
              <a:rect r="r" b="b" t="t" l="l"/>
              <a:pathLst>
                <a:path h="1552548" w="4816592">
                  <a:moveTo>
                    <a:pt x="0" y="0"/>
                  </a:moveTo>
                  <a:lnTo>
                    <a:pt x="4816592" y="0"/>
                  </a:lnTo>
                  <a:lnTo>
                    <a:pt x="4816592" y="1552548"/>
                  </a:lnTo>
                  <a:lnTo>
                    <a:pt x="0" y="1552548"/>
                  </a:lnTo>
                  <a:close/>
                </a:path>
              </a:pathLst>
            </a:custGeom>
            <a:solidFill>
              <a:srgbClr val="E1EDFC"/>
            </a:solidFill>
          </p:spPr>
        </p:sp>
        <p:sp>
          <p:nvSpPr>
            <p:cNvPr name="TextBox 4" id="4"/>
            <p:cNvSpPr txBox="true"/>
            <p:nvPr/>
          </p:nvSpPr>
          <p:spPr>
            <a:xfrm>
              <a:off x="0" y="-47625"/>
              <a:ext cx="4816593" cy="1600173"/>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5172075"/>
            <a:ext cx="5060185" cy="665701"/>
            <a:chOff x="0" y="0"/>
            <a:chExt cx="1332724" cy="175329"/>
          </a:xfrm>
        </p:grpSpPr>
        <p:sp>
          <p:nvSpPr>
            <p:cNvPr name="Freeform 6" id="6"/>
            <p:cNvSpPr/>
            <p:nvPr/>
          </p:nvSpPr>
          <p:spPr>
            <a:xfrm flipH="false" flipV="false" rot="0">
              <a:off x="0" y="0"/>
              <a:ext cx="1332724" cy="175329"/>
            </a:xfrm>
            <a:custGeom>
              <a:avLst/>
              <a:gdLst/>
              <a:ahLst/>
              <a:cxnLst/>
              <a:rect r="r" b="b" t="t" l="l"/>
              <a:pathLst>
                <a:path h="175329" w="1332724">
                  <a:moveTo>
                    <a:pt x="78028" y="0"/>
                  </a:moveTo>
                  <a:lnTo>
                    <a:pt x="1254695" y="0"/>
                  </a:lnTo>
                  <a:cubicBezTo>
                    <a:pt x="1297789" y="0"/>
                    <a:pt x="1332724" y="34934"/>
                    <a:pt x="1332724" y="78028"/>
                  </a:cubicBezTo>
                  <a:lnTo>
                    <a:pt x="1332724" y="97300"/>
                  </a:lnTo>
                  <a:cubicBezTo>
                    <a:pt x="1332724" y="117995"/>
                    <a:pt x="1324503" y="137841"/>
                    <a:pt x="1309870" y="152475"/>
                  </a:cubicBezTo>
                  <a:cubicBezTo>
                    <a:pt x="1295236" y="167108"/>
                    <a:pt x="1275390" y="175329"/>
                    <a:pt x="1254695" y="175329"/>
                  </a:cubicBezTo>
                  <a:lnTo>
                    <a:pt x="78028" y="175329"/>
                  </a:lnTo>
                  <a:cubicBezTo>
                    <a:pt x="57334" y="175329"/>
                    <a:pt x="37487" y="167108"/>
                    <a:pt x="22854" y="152475"/>
                  </a:cubicBezTo>
                  <a:cubicBezTo>
                    <a:pt x="8221" y="137841"/>
                    <a:pt x="0" y="117995"/>
                    <a:pt x="0" y="97300"/>
                  </a:cubicBezTo>
                  <a:lnTo>
                    <a:pt x="0" y="78028"/>
                  </a:lnTo>
                  <a:cubicBezTo>
                    <a:pt x="0" y="57334"/>
                    <a:pt x="8221" y="37487"/>
                    <a:pt x="22854" y="22854"/>
                  </a:cubicBezTo>
                  <a:cubicBezTo>
                    <a:pt x="37487" y="8221"/>
                    <a:pt x="57334" y="0"/>
                    <a:pt x="78028" y="0"/>
                  </a:cubicBezTo>
                  <a:close/>
                </a:path>
              </a:pathLst>
            </a:custGeom>
            <a:solidFill>
              <a:srgbClr val="5188CC"/>
            </a:solidFill>
          </p:spPr>
        </p:sp>
        <p:sp>
          <p:nvSpPr>
            <p:cNvPr name="TextBox 7" id="7"/>
            <p:cNvSpPr txBox="true"/>
            <p:nvPr/>
          </p:nvSpPr>
          <p:spPr>
            <a:xfrm>
              <a:off x="0" y="-47625"/>
              <a:ext cx="1332724" cy="222954"/>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6613908" y="3394570"/>
            <a:ext cx="5060185" cy="665701"/>
            <a:chOff x="0" y="0"/>
            <a:chExt cx="1332724" cy="175329"/>
          </a:xfrm>
        </p:grpSpPr>
        <p:sp>
          <p:nvSpPr>
            <p:cNvPr name="Freeform 9" id="9"/>
            <p:cNvSpPr/>
            <p:nvPr/>
          </p:nvSpPr>
          <p:spPr>
            <a:xfrm flipH="false" flipV="false" rot="0">
              <a:off x="0" y="0"/>
              <a:ext cx="1332724" cy="175329"/>
            </a:xfrm>
            <a:custGeom>
              <a:avLst/>
              <a:gdLst/>
              <a:ahLst/>
              <a:cxnLst/>
              <a:rect r="r" b="b" t="t" l="l"/>
              <a:pathLst>
                <a:path h="175329" w="1332724">
                  <a:moveTo>
                    <a:pt x="78028" y="0"/>
                  </a:moveTo>
                  <a:lnTo>
                    <a:pt x="1254695" y="0"/>
                  </a:lnTo>
                  <a:cubicBezTo>
                    <a:pt x="1297789" y="0"/>
                    <a:pt x="1332724" y="34934"/>
                    <a:pt x="1332724" y="78028"/>
                  </a:cubicBezTo>
                  <a:lnTo>
                    <a:pt x="1332724" y="97300"/>
                  </a:lnTo>
                  <a:cubicBezTo>
                    <a:pt x="1332724" y="117995"/>
                    <a:pt x="1324503" y="137841"/>
                    <a:pt x="1309870" y="152475"/>
                  </a:cubicBezTo>
                  <a:cubicBezTo>
                    <a:pt x="1295236" y="167108"/>
                    <a:pt x="1275390" y="175329"/>
                    <a:pt x="1254695" y="175329"/>
                  </a:cubicBezTo>
                  <a:lnTo>
                    <a:pt x="78028" y="175329"/>
                  </a:lnTo>
                  <a:cubicBezTo>
                    <a:pt x="57334" y="175329"/>
                    <a:pt x="37487" y="167108"/>
                    <a:pt x="22854" y="152475"/>
                  </a:cubicBezTo>
                  <a:cubicBezTo>
                    <a:pt x="8221" y="137841"/>
                    <a:pt x="0" y="117995"/>
                    <a:pt x="0" y="97300"/>
                  </a:cubicBezTo>
                  <a:lnTo>
                    <a:pt x="0" y="78028"/>
                  </a:lnTo>
                  <a:cubicBezTo>
                    <a:pt x="0" y="57334"/>
                    <a:pt x="8221" y="37487"/>
                    <a:pt x="22854" y="22854"/>
                  </a:cubicBezTo>
                  <a:cubicBezTo>
                    <a:pt x="37487" y="8221"/>
                    <a:pt x="57334" y="0"/>
                    <a:pt x="78028" y="0"/>
                  </a:cubicBezTo>
                  <a:close/>
                </a:path>
              </a:pathLst>
            </a:custGeom>
            <a:solidFill>
              <a:srgbClr val="5188CC"/>
            </a:solidFill>
          </p:spPr>
        </p:sp>
        <p:sp>
          <p:nvSpPr>
            <p:cNvPr name="TextBox 10" id="10"/>
            <p:cNvSpPr txBox="true"/>
            <p:nvPr/>
          </p:nvSpPr>
          <p:spPr>
            <a:xfrm>
              <a:off x="0" y="-47625"/>
              <a:ext cx="1332724" cy="222954"/>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2199115" y="5172075"/>
            <a:ext cx="5060185" cy="665701"/>
            <a:chOff x="0" y="0"/>
            <a:chExt cx="1332724" cy="175329"/>
          </a:xfrm>
        </p:grpSpPr>
        <p:sp>
          <p:nvSpPr>
            <p:cNvPr name="Freeform 12" id="12"/>
            <p:cNvSpPr/>
            <p:nvPr/>
          </p:nvSpPr>
          <p:spPr>
            <a:xfrm flipH="false" flipV="false" rot="0">
              <a:off x="0" y="0"/>
              <a:ext cx="1332724" cy="175329"/>
            </a:xfrm>
            <a:custGeom>
              <a:avLst/>
              <a:gdLst/>
              <a:ahLst/>
              <a:cxnLst/>
              <a:rect r="r" b="b" t="t" l="l"/>
              <a:pathLst>
                <a:path h="175329" w="1332724">
                  <a:moveTo>
                    <a:pt x="78028" y="0"/>
                  </a:moveTo>
                  <a:lnTo>
                    <a:pt x="1254695" y="0"/>
                  </a:lnTo>
                  <a:cubicBezTo>
                    <a:pt x="1297789" y="0"/>
                    <a:pt x="1332724" y="34934"/>
                    <a:pt x="1332724" y="78028"/>
                  </a:cubicBezTo>
                  <a:lnTo>
                    <a:pt x="1332724" y="97300"/>
                  </a:lnTo>
                  <a:cubicBezTo>
                    <a:pt x="1332724" y="117995"/>
                    <a:pt x="1324503" y="137841"/>
                    <a:pt x="1309870" y="152475"/>
                  </a:cubicBezTo>
                  <a:cubicBezTo>
                    <a:pt x="1295236" y="167108"/>
                    <a:pt x="1275390" y="175329"/>
                    <a:pt x="1254695" y="175329"/>
                  </a:cubicBezTo>
                  <a:lnTo>
                    <a:pt x="78028" y="175329"/>
                  </a:lnTo>
                  <a:cubicBezTo>
                    <a:pt x="57334" y="175329"/>
                    <a:pt x="37487" y="167108"/>
                    <a:pt x="22854" y="152475"/>
                  </a:cubicBezTo>
                  <a:cubicBezTo>
                    <a:pt x="8221" y="137841"/>
                    <a:pt x="0" y="117995"/>
                    <a:pt x="0" y="97300"/>
                  </a:cubicBezTo>
                  <a:lnTo>
                    <a:pt x="0" y="78028"/>
                  </a:lnTo>
                  <a:cubicBezTo>
                    <a:pt x="0" y="57334"/>
                    <a:pt x="8221" y="37487"/>
                    <a:pt x="22854" y="22854"/>
                  </a:cubicBezTo>
                  <a:cubicBezTo>
                    <a:pt x="37487" y="8221"/>
                    <a:pt x="57334" y="0"/>
                    <a:pt x="78028" y="0"/>
                  </a:cubicBezTo>
                  <a:close/>
                </a:path>
              </a:pathLst>
            </a:custGeom>
            <a:solidFill>
              <a:srgbClr val="5188CC"/>
            </a:solidFill>
          </p:spPr>
        </p:sp>
        <p:sp>
          <p:nvSpPr>
            <p:cNvPr name="TextBox 13" id="13"/>
            <p:cNvSpPr txBox="true"/>
            <p:nvPr/>
          </p:nvSpPr>
          <p:spPr>
            <a:xfrm>
              <a:off x="0" y="-47625"/>
              <a:ext cx="1332724" cy="222954"/>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1028700" y="6005026"/>
            <a:ext cx="5060185" cy="1998158"/>
            <a:chOff x="0" y="0"/>
            <a:chExt cx="1332724" cy="526264"/>
          </a:xfrm>
        </p:grpSpPr>
        <p:sp>
          <p:nvSpPr>
            <p:cNvPr name="Freeform 15" id="15"/>
            <p:cNvSpPr/>
            <p:nvPr/>
          </p:nvSpPr>
          <p:spPr>
            <a:xfrm flipH="false" flipV="false" rot="0">
              <a:off x="0" y="0"/>
              <a:ext cx="1332724" cy="526264"/>
            </a:xfrm>
            <a:custGeom>
              <a:avLst/>
              <a:gdLst/>
              <a:ahLst/>
              <a:cxnLst/>
              <a:rect r="r" b="b" t="t" l="l"/>
              <a:pathLst>
                <a:path h="526264" w="1332724">
                  <a:moveTo>
                    <a:pt x="29069" y="0"/>
                  </a:moveTo>
                  <a:lnTo>
                    <a:pt x="1303654" y="0"/>
                  </a:lnTo>
                  <a:cubicBezTo>
                    <a:pt x="1319709" y="0"/>
                    <a:pt x="1332724" y="13015"/>
                    <a:pt x="1332724" y="29069"/>
                  </a:cubicBezTo>
                  <a:lnTo>
                    <a:pt x="1332724" y="497195"/>
                  </a:lnTo>
                  <a:cubicBezTo>
                    <a:pt x="1332724" y="504904"/>
                    <a:pt x="1329661" y="512298"/>
                    <a:pt x="1324209" y="517750"/>
                  </a:cubicBezTo>
                  <a:cubicBezTo>
                    <a:pt x="1318758" y="523201"/>
                    <a:pt x="1311364" y="526264"/>
                    <a:pt x="1303654" y="526264"/>
                  </a:cubicBezTo>
                  <a:lnTo>
                    <a:pt x="29069" y="526264"/>
                  </a:lnTo>
                  <a:cubicBezTo>
                    <a:pt x="13015" y="526264"/>
                    <a:pt x="0" y="513249"/>
                    <a:pt x="0" y="497195"/>
                  </a:cubicBezTo>
                  <a:lnTo>
                    <a:pt x="0" y="29069"/>
                  </a:lnTo>
                  <a:cubicBezTo>
                    <a:pt x="0" y="13015"/>
                    <a:pt x="13015" y="0"/>
                    <a:pt x="29069" y="0"/>
                  </a:cubicBezTo>
                  <a:close/>
                </a:path>
              </a:pathLst>
            </a:custGeom>
            <a:solidFill>
              <a:srgbClr val="3A577B"/>
            </a:solidFill>
          </p:spPr>
        </p:sp>
        <p:sp>
          <p:nvSpPr>
            <p:cNvPr name="TextBox 16" id="16"/>
            <p:cNvSpPr txBox="true"/>
            <p:nvPr/>
          </p:nvSpPr>
          <p:spPr>
            <a:xfrm>
              <a:off x="0" y="-47625"/>
              <a:ext cx="1332724" cy="573889"/>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0">
            <a:off x="6613908" y="4227521"/>
            <a:ext cx="5060185" cy="1998158"/>
            <a:chOff x="0" y="0"/>
            <a:chExt cx="1332724" cy="526264"/>
          </a:xfrm>
        </p:grpSpPr>
        <p:sp>
          <p:nvSpPr>
            <p:cNvPr name="Freeform 18" id="18"/>
            <p:cNvSpPr/>
            <p:nvPr/>
          </p:nvSpPr>
          <p:spPr>
            <a:xfrm flipH="false" flipV="false" rot="0">
              <a:off x="0" y="0"/>
              <a:ext cx="1332724" cy="526264"/>
            </a:xfrm>
            <a:custGeom>
              <a:avLst/>
              <a:gdLst/>
              <a:ahLst/>
              <a:cxnLst/>
              <a:rect r="r" b="b" t="t" l="l"/>
              <a:pathLst>
                <a:path h="526264" w="1332724">
                  <a:moveTo>
                    <a:pt x="29069" y="0"/>
                  </a:moveTo>
                  <a:lnTo>
                    <a:pt x="1303654" y="0"/>
                  </a:lnTo>
                  <a:cubicBezTo>
                    <a:pt x="1319709" y="0"/>
                    <a:pt x="1332724" y="13015"/>
                    <a:pt x="1332724" y="29069"/>
                  </a:cubicBezTo>
                  <a:lnTo>
                    <a:pt x="1332724" y="497195"/>
                  </a:lnTo>
                  <a:cubicBezTo>
                    <a:pt x="1332724" y="504904"/>
                    <a:pt x="1329661" y="512298"/>
                    <a:pt x="1324209" y="517750"/>
                  </a:cubicBezTo>
                  <a:cubicBezTo>
                    <a:pt x="1318758" y="523201"/>
                    <a:pt x="1311364" y="526264"/>
                    <a:pt x="1303654" y="526264"/>
                  </a:cubicBezTo>
                  <a:lnTo>
                    <a:pt x="29069" y="526264"/>
                  </a:lnTo>
                  <a:cubicBezTo>
                    <a:pt x="13015" y="526264"/>
                    <a:pt x="0" y="513249"/>
                    <a:pt x="0" y="497195"/>
                  </a:cubicBezTo>
                  <a:lnTo>
                    <a:pt x="0" y="29069"/>
                  </a:lnTo>
                  <a:cubicBezTo>
                    <a:pt x="0" y="13015"/>
                    <a:pt x="13015" y="0"/>
                    <a:pt x="29069" y="0"/>
                  </a:cubicBezTo>
                  <a:close/>
                </a:path>
              </a:pathLst>
            </a:custGeom>
            <a:solidFill>
              <a:srgbClr val="3A577B"/>
            </a:solidFill>
          </p:spPr>
        </p:sp>
        <p:sp>
          <p:nvSpPr>
            <p:cNvPr name="TextBox 19" id="19"/>
            <p:cNvSpPr txBox="true"/>
            <p:nvPr/>
          </p:nvSpPr>
          <p:spPr>
            <a:xfrm>
              <a:off x="0" y="-47625"/>
              <a:ext cx="1332724" cy="573889"/>
            </a:xfrm>
            <a:prstGeom prst="rect">
              <a:avLst/>
            </a:prstGeom>
          </p:spPr>
          <p:txBody>
            <a:bodyPr anchor="ctr" rtlCol="false" tIns="50800" lIns="50800" bIns="50800" rIns="50800"/>
            <a:lstStyle/>
            <a:p>
              <a:pPr algn="ctr">
                <a:lnSpc>
                  <a:spcPts val="2800"/>
                </a:lnSpc>
              </a:pPr>
            </a:p>
          </p:txBody>
        </p:sp>
      </p:grpSp>
      <p:grpSp>
        <p:nvGrpSpPr>
          <p:cNvPr name="Group 20" id="20"/>
          <p:cNvGrpSpPr/>
          <p:nvPr/>
        </p:nvGrpSpPr>
        <p:grpSpPr>
          <a:xfrm rot="0">
            <a:off x="12199115" y="6005026"/>
            <a:ext cx="5060185" cy="1998158"/>
            <a:chOff x="0" y="0"/>
            <a:chExt cx="1332724" cy="526264"/>
          </a:xfrm>
        </p:grpSpPr>
        <p:sp>
          <p:nvSpPr>
            <p:cNvPr name="Freeform 21" id="21"/>
            <p:cNvSpPr/>
            <p:nvPr/>
          </p:nvSpPr>
          <p:spPr>
            <a:xfrm flipH="false" flipV="false" rot="0">
              <a:off x="0" y="0"/>
              <a:ext cx="1332724" cy="526264"/>
            </a:xfrm>
            <a:custGeom>
              <a:avLst/>
              <a:gdLst/>
              <a:ahLst/>
              <a:cxnLst/>
              <a:rect r="r" b="b" t="t" l="l"/>
              <a:pathLst>
                <a:path h="526264" w="1332724">
                  <a:moveTo>
                    <a:pt x="29069" y="0"/>
                  </a:moveTo>
                  <a:lnTo>
                    <a:pt x="1303654" y="0"/>
                  </a:lnTo>
                  <a:cubicBezTo>
                    <a:pt x="1319709" y="0"/>
                    <a:pt x="1332724" y="13015"/>
                    <a:pt x="1332724" y="29069"/>
                  </a:cubicBezTo>
                  <a:lnTo>
                    <a:pt x="1332724" y="497195"/>
                  </a:lnTo>
                  <a:cubicBezTo>
                    <a:pt x="1332724" y="504904"/>
                    <a:pt x="1329661" y="512298"/>
                    <a:pt x="1324209" y="517750"/>
                  </a:cubicBezTo>
                  <a:cubicBezTo>
                    <a:pt x="1318758" y="523201"/>
                    <a:pt x="1311364" y="526264"/>
                    <a:pt x="1303654" y="526264"/>
                  </a:cubicBezTo>
                  <a:lnTo>
                    <a:pt x="29069" y="526264"/>
                  </a:lnTo>
                  <a:cubicBezTo>
                    <a:pt x="13015" y="526264"/>
                    <a:pt x="0" y="513249"/>
                    <a:pt x="0" y="497195"/>
                  </a:cubicBezTo>
                  <a:lnTo>
                    <a:pt x="0" y="29069"/>
                  </a:lnTo>
                  <a:cubicBezTo>
                    <a:pt x="0" y="13015"/>
                    <a:pt x="13015" y="0"/>
                    <a:pt x="29069" y="0"/>
                  </a:cubicBezTo>
                  <a:close/>
                </a:path>
              </a:pathLst>
            </a:custGeom>
            <a:solidFill>
              <a:srgbClr val="3A577B"/>
            </a:solidFill>
          </p:spPr>
        </p:sp>
        <p:sp>
          <p:nvSpPr>
            <p:cNvPr name="TextBox 22" id="22"/>
            <p:cNvSpPr txBox="true"/>
            <p:nvPr/>
          </p:nvSpPr>
          <p:spPr>
            <a:xfrm>
              <a:off x="0" y="-47625"/>
              <a:ext cx="1332724" cy="573889"/>
            </a:xfrm>
            <a:prstGeom prst="rect">
              <a:avLst/>
            </a:prstGeom>
          </p:spPr>
          <p:txBody>
            <a:bodyPr anchor="ctr" rtlCol="false" tIns="50800" lIns="50800" bIns="50800" rIns="50800"/>
            <a:lstStyle/>
            <a:p>
              <a:pPr algn="ctr">
                <a:lnSpc>
                  <a:spcPts val="2800"/>
                </a:lnSpc>
              </a:pPr>
            </a:p>
          </p:txBody>
        </p:sp>
      </p:grpSp>
      <p:sp>
        <p:nvSpPr>
          <p:cNvPr name="TextBox 23" id="23"/>
          <p:cNvSpPr txBox="true"/>
          <p:nvPr/>
        </p:nvSpPr>
        <p:spPr>
          <a:xfrm rot="0">
            <a:off x="5203111" y="588580"/>
            <a:ext cx="7881777" cy="1791181"/>
          </a:xfrm>
          <a:prstGeom prst="rect">
            <a:avLst/>
          </a:prstGeom>
        </p:spPr>
        <p:txBody>
          <a:bodyPr anchor="t" rtlCol="false" tIns="0" lIns="0" bIns="0" rIns="0">
            <a:spAutoFit/>
          </a:bodyPr>
          <a:lstStyle/>
          <a:p>
            <a:pPr algn="ctr" marL="0" indent="0" lvl="0">
              <a:lnSpc>
                <a:spcPts val="6730"/>
              </a:lnSpc>
              <a:spcBef>
                <a:spcPct val="0"/>
              </a:spcBef>
            </a:pPr>
            <a:r>
              <a:rPr lang="en-US" b="true" sz="5299">
                <a:solidFill>
                  <a:srgbClr val="0E2F5F"/>
                </a:solidFill>
                <a:latin typeface="Arial Bold"/>
                <a:ea typeface="Arial Bold"/>
                <a:cs typeface="Arial Bold"/>
                <a:sym typeface="Arial Bold"/>
              </a:rPr>
              <a:t>V</a:t>
            </a:r>
            <a:r>
              <a:rPr lang="en-US" b="true" sz="5299" strike="noStrike" u="none">
                <a:solidFill>
                  <a:srgbClr val="0E2F5F"/>
                </a:solidFill>
                <a:latin typeface="Arial Bold"/>
                <a:ea typeface="Arial Bold"/>
                <a:cs typeface="Arial Bold"/>
                <a:sym typeface="Arial Bold"/>
              </a:rPr>
              <a:t>ai trò của AWS trong từng giai đoạn</a:t>
            </a:r>
          </a:p>
        </p:txBody>
      </p:sp>
      <p:sp>
        <p:nvSpPr>
          <p:cNvPr name="TextBox 24" id="24"/>
          <p:cNvSpPr txBox="true"/>
          <p:nvPr/>
        </p:nvSpPr>
        <p:spPr>
          <a:xfrm rot="0">
            <a:off x="7853931" y="3508998"/>
            <a:ext cx="2580138" cy="389280"/>
          </a:xfrm>
          <a:prstGeom prst="rect">
            <a:avLst/>
          </a:prstGeom>
        </p:spPr>
        <p:txBody>
          <a:bodyPr anchor="t" rtlCol="false" tIns="0" lIns="0" bIns="0" rIns="0">
            <a:spAutoFit/>
          </a:bodyPr>
          <a:lstStyle/>
          <a:p>
            <a:pPr algn="ctr">
              <a:lnSpc>
                <a:spcPts val="3220"/>
              </a:lnSpc>
            </a:pPr>
            <a:r>
              <a:rPr lang="en-US" sz="2300" b="true">
                <a:solidFill>
                  <a:srgbClr val="FFFFFF"/>
                </a:solidFill>
                <a:latin typeface="Aileron Heavy"/>
                <a:ea typeface="Aileron Heavy"/>
                <a:cs typeface="Aileron Heavy"/>
                <a:sym typeface="Aileron Heavy"/>
              </a:rPr>
              <a:t>Serving</a:t>
            </a:r>
          </a:p>
        </p:txBody>
      </p:sp>
      <p:sp>
        <p:nvSpPr>
          <p:cNvPr name="TextBox 25" id="25"/>
          <p:cNvSpPr txBox="true"/>
          <p:nvPr/>
        </p:nvSpPr>
        <p:spPr>
          <a:xfrm rot="0">
            <a:off x="12289020" y="5286503"/>
            <a:ext cx="4880376" cy="389280"/>
          </a:xfrm>
          <a:prstGeom prst="rect">
            <a:avLst/>
          </a:prstGeom>
        </p:spPr>
        <p:txBody>
          <a:bodyPr anchor="t" rtlCol="false" tIns="0" lIns="0" bIns="0" rIns="0">
            <a:spAutoFit/>
          </a:bodyPr>
          <a:lstStyle/>
          <a:p>
            <a:pPr algn="ctr">
              <a:lnSpc>
                <a:spcPts val="3220"/>
              </a:lnSpc>
            </a:pPr>
            <a:r>
              <a:rPr lang="en-US" sz="2300" b="true">
                <a:solidFill>
                  <a:srgbClr val="FFFFFF"/>
                </a:solidFill>
                <a:latin typeface="Aileron Heavy"/>
                <a:ea typeface="Aileron Heavy"/>
                <a:cs typeface="Aileron Heavy"/>
                <a:sym typeface="Aileron Heavy"/>
              </a:rPr>
              <a:t>Storage</a:t>
            </a:r>
          </a:p>
        </p:txBody>
      </p:sp>
      <p:sp>
        <p:nvSpPr>
          <p:cNvPr name="TextBox 26" id="26"/>
          <p:cNvSpPr txBox="true"/>
          <p:nvPr/>
        </p:nvSpPr>
        <p:spPr>
          <a:xfrm rot="0">
            <a:off x="1914473" y="6453293"/>
            <a:ext cx="3288638" cy="1054179"/>
          </a:xfrm>
          <a:prstGeom prst="rect">
            <a:avLst/>
          </a:prstGeom>
        </p:spPr>
        <p:txBody>
          <a:bodyPr anchor="t" rtlCol="false" tIns="0" lIns="0" bIns="0" rIns="0">
            <a:spAutoFit/>
          </a:bodyPr>
          <a:lstStyle/>
          <a:p>
            <a:pPr algn="just">
              <a:lnSpc>
                <a:spcPts val="2800"/>
              </a:lnSpc>
            </a:pPr>
            <a:r>
              <a:rPr lang="en-US" sz="2000" b="true">
                <a:solidFill>
                  <a:srgbClr val="E1EDFC"/>
                </a:solidFill>
                <a:latin typeface="Aileron Bold"/>
                <a:ea typeface="Aileron Bold"/>
                <a:cs typeface="Aileron Bold"/>
                <a:sym typeface="Aileron Bold"/>
              </a:rPr>
              <a:t>S3 dump log tạm thời, EC2 chạy dịch vụ thu thập dữ liệu</a:t>
            </a:r>
          </a:p>
        </p:txBody>
      </p:sp>
      <p:sp>
        <p:nvSpPr>
          <p:cNvPr name="TextBox 27" id="27"/>
          <p:cNvSpPr txBox="true"/>
          <p:nvPr/>
        </p:nvSpPr>
        <p:spPr>
          <a:xfrm rot="0">
            <a:off x="1393259" y="5286503"/>
            <a:ext cx="4331066" cy="389280"/>
          </a:xfrm>
          <a:prstGeom prst="rect">
            <a:avLst/>
          </a:prstGeom>
        </p:spPr>
        <p:txBody>
          <a:bodyPr anchor="t" rtlCol="false" tIns="0" lIns="0" bIns="0" rIns="0">
            <a:spAutoFit/>
          </a:bodyPr>
          <a:lstStyle/>
          <a:p>
            <a:pPr algn="ctr">
              <a:lnSpc>
                <a:spcPts val="3220"/>
              </a:lnSpc>
            </a:pPr>
            <a:r>
              <a:rPr lang="en-US" sz="2300" b="true">
                <a:solidFill>
                  <a:srgbClr val="FFFFFF"/>
                </a:solidFill>
                <a:latin typeface="Aileron Heavy"/>
                <a:ea typeface="Aileron Heavy"/>
                <a:cs typeface="Aileron Heavy"/>
                <a:sym typeface="Aileron Heavy"/>
              </a:rPr>
              <a:t>Ingestion</a:t>
            </a:r>
          </a:p>
        </p:txBody>
      </p:sp>
      <p:sp>
        <p:nvSpPr>
          <p:cNvPr name="TextBox 28" id="28"/>
          <p:cNvSpPr txBox="true"/>
          <p:nvPr/>
        </p:nvSpPr>
        <p:spPr>
          <a:xfrm rot="0">
            <a:off x="7499681" y="4851924"/>
            <a:ext cx="3288638" cy="701727"/>
          </a:xfrm>
          <a:prstGeom prst="rect">
            <a:avLst/>
          </a:prstGeom>
        </p:spPr>
        <p:txBody>
          <a:bodyPr anchor="t" rtlCol="false" tIns="0" lIns="0" bIns="0" rIns="0">
            <a:spAutoFit/>
          </a:bodyPr>
          <a:lstStyle/>
          <a:p>
            <a:pPr algn="just">
              <a:lnSpc>
                <a:spcPts val="2800"/>
              </a:lnSpc>
            </a:pPr>
            <a:r>
              <a:rPr lang="en-US" sz="2000" b="true">
                <a:solidFill>
                  <a:srgbClr val="E1EDFC"/>
                </a:solidFill>
                <a:latin typeface="Aileron Bold"/>
                <a:ea typeface="Aileron Bold"/>
                <a:cs typeface="Aileron Bold"/>
                <a:sym typeface="Aileron Bold"/>
              </a:rPr>
              <a:t>Redshift, Druid, DynamoDB phục vụ truy vấn BI và ML</a:t>
            </a:r>
          </a:p>
        </p:txBody>
      </p:sp>
      <p:sp>
        <p:nvSpPr>
          <p:cNvPr name="TextBox 29" id="29"/>
          <p:cNvSpPr txBox="true"/>
          <p:nvPr/>
        </p:nvSpPr>
        <p:spPr>
          <a:xfrm rot="0">
            <a:off x="13084889" y="6453293"/>
            <a:ext cx="3288638" cy="1054179"/>
          </a:xfrm>
          <a:prstGeom prst="rect">
            <a:avLst/>
          </a:prstGeom>
        </p:spPr>
        <p:txBody>
          <a:bodyPr anchor="t" rtlCol="false" tIns="0" lIns="0" bIns="0" rIns="0">
            <a:spAutoFit/>
          </a:bodyPr>
          <a:lstStyle/>
          <a:p>
            <a:pPr algn="just">
              <a:lnSpc>
                <a:spcPts val="2800"/>
              </a:lnSpc>
            </a:pPr>
            <a:r>
              <a:rPr lang="en-US" sz="2000" b="true">
                <a:solidFill>
                  <a:srgbClr val="E1EDFC"/>
                </a:solidFill>
                <a:latin typeface="Aileron Bold"/>
                <a:ea typeface="Aileron Bold"/>
                <a:cs typeface="Aileron Bold"/>
                <a:sym typeface="Aileron Bold"/>
              </a:rPr>
              <a:t> S3 là nơi lưu trữ chính; Iceberg trên S3 làm bảng dữ liệu</a:t>
            </a:r>
          </a:p>
        </p:txBody>
      </p:sp>
      <p:sp>
        <p:nvSpPr>
          <p:cNvPr name="Freeform 30" id="30"/>
          <p:cNvSpPr/>
          <p:nvPr/>
        </p:nvSpPr>
        <p:spPr>
          <a:xfrm flipH="false" flipV="false" rot="0">
            <a:off x="4505581" y="3685992"/>
            <a:ext cx="1583878" cy="1108714"/>
          </a:xfrm>
          <a:custGeom>
            <a:avLst/>
            <a:gdLst/>
            <a:ahLst/>
            <a:cxnLst/>
            <a:rect r="r" b="b" t="t" l="l"/>
            <a:pathLst>
              <a:path h="1108714" w="1583878">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0">
            <a:off x="12198541" y="3660336"/>
            <a:ext cx="1583878" cy="1108714"/>
          </a:xfrm>
          <a:custGeom>
            <a:avLst/>
            <a:gdLst/>
            <a:ahLst/>
            <a:cxnLst/>
            <a:rect r="r" b="b" t="t" l="l"/>
            <a:pathLst>
              <a:path h="1108714" w="1583878">
                <a:moveTo>
                  <a:pt x="0" y="0"/>
                </a:moveTo>
                <a:lnTo>
                  <a:pt x="1583878" y="0"/>
                </a:lnTo>
                <a:lnTo>
                  <a:pt x="1583878" y="1108715"/>
                </a:lnTo>
                <a:lnTo>
                  <a:pt x="0" y="1108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2" id="32"/>
          <p:cNvGrpSpPr/>
          <p:nvPr/>
        </p:nvGrpSpPr>
        <p:grpSpPr>
          <a:xfrm rot="0">
            <a:off x="7600950" y="6421992"/>
            <a:ext cx="3086100" cy="3086100"/>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4" id="3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35" id="35"/>
          <p:cNvGrpSpPr/>
          <p:nvPr/>
        </p:nvGrpSpPr>
        <p:grpSpPr>
          <a:xfrm rot="0">
            <a:off x="7850742" y="6671785"/>
            <a:ext cx="2586515" cy="258651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5478" t="0" r="-5478" b="0"/>
              </a:stretch>
            </a:blipFill>
          </p:spPr>
        </p:sp>
      </p:grpSp>
      <p:grpSp>
        <p:nvGrpSpPr>
          <p:cNvPr name="Group 37" id="37"/>
          <p:cNvGrpSpPr/>
          <p:nvPr/>
        </p:nvGrpSpPr>
        <p:grpSpPr>
          <a:xfrm rot="0">
            <a:off x="17259300" y="9621299"/>
            <a:ext cx="998671" cy="665701"/>
            <a:chOff x="0" y="0"/>
            <a:chExt cx="263024" cy="175329"/>
          </a:xfrm>
        </p:grpSpPr>
        <p:sp>
          <p:nvSpPr>
            <p:cNvPr name="Freeform 38" id="38"/>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39" id="39"/>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TextBox 40" id="40"/>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58</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470689" y="3176727"/>
            <a:ext cx="9346622" cy="3896988"/>
          </a:xfrm>
          <a:prstGeom prst="rect">
            <a:avLst/>
          </a:prstGeom>
        </p:spPr>
        <p:txBody>
          <a:bodyPr anchor="t" rtlCol="false" tIns="0" lIns="0" bIns="0" rIns="0">
            <a:spAutoFit/>
          </a:bodyPr>
          <a:lstStyle/>
          <a:p>
            <a:pPr algn="ctr">
              <a:lnSpc>
                <a:spcPts val="14658"/>
              </a:lnSpc>
            </a:pPr>
            <a:r>
              <a:rPr lang="en-US" b="true" sz="16848">
                <a:solidFill>
                  <a:srgbClr val="0E2F5F"/>
                </a:solidFill>
                <a:latin typeface="Barlow Condensed Heavy"/>
                <a:ea typeface="Barlow Condensed Heavy"/>
                <a:cs typeface="Barlow Condensed Heavy"/>
                <a:sym typeface="Barlow Condensed Heavy"/>
              </a:rPr>
              <a:t>THANK YOU!</a:t>
            </a:r>
          </a:p>
        </p:txBody>
      </p:sp>
      <p:grpSp>
        <p:nvGrpSpPr>
          <p:cNvPr name="Group 3" id="3"/>
          <p:cNvGrpSpPr/>
          <p:nvPr/>
        </p:nvGrpSpPr>
        <p:grpSpPr>
          <a:xfrm rot="0">
            <a:off x="3424608" y="-1072654"/>
            <a:ext cx="11438784" cy="2839490"/>
            <a:chOff x="0" y="0"/>
            <a:chExt cx="3012684" cy="747849"/>
          </a:xfrm>
        </p:grpSpPr>
        <p:sp>
          <p:nvSpPr>
            <p:cNvPr name="Freeform 4" id="4"/>
            <p:cNvSpPr/>
            <p:nvPr/>
          </p:nvSpPr>
          <p:spPr>
            <a:xfrm flipH="false" flipV="false" rot="0">
              <a:off x="0" y="0"/>
              <a:ext cx="3012684" cy="747849"/>
            </a:xfrm>
            <a:custGeom>
              <a:avLst/>
              <a:gdLst/>
              <a:ahLst/>
              <a:cxnLst/>
              <a:rect r="r" b="b" t="t" l="l"/>
              <a:pathLst>
                <a:path h="747849" w="3012684">
                  <a:moveTo>
                    <a:pt x="39932" y="0"/>
                  </a:moveTo>
                  <a:lnTo>
                    <a:pt x="2972752" y="0"/>
                  </a:lnTo>
                  <a:cubicBezTo>
                    <a:pt x="2994806" y="0"/>
                    <a:pt x="3012684" y="17878"/>
                    <a:pt x="3012684" y="39932"/>
                  </a:cubicBezTo>
                  <a:lnTo>
                    <a:pt x="3012684" y="707917"/>
                  </a:lnTo>
                  <a:cubicBezTo>
                    <a:pt x="3012684" y="729971"/>
                    <a:pt x="2994806" y="747849"/>
                    <a:pt x="2972752" y="747849"/>
                  </a:cubicBezTo>
                  <a:lnTo>
                    <a:pt x="39932" y="747849"/>
                  </a:lnTo>
                  <a:cubicBezTo>
                    <a:pt x="17878" y="747849"/>
                    <a:pt x="0" y="729971"/>
                    <a:pt x="0" y="707917"/>
                  </a:cubicBezTo>
                  <a:lnTo>
                    <a:pt x="0" y="39932"/>
                  </a:lnTo>
                  <a:cubicBezTo>
                    <a:pt x="0" y="17878"/>
                    <a:pt x="17878" y="0"/>
                    <a:pt x="39932" y="0"/>
                  </a:cubicBezTo>
                  <a:close/>
                </a:path>
              </a:pathLst>
            </a:custGeom>
            <a:solidFill>
              <a:srgbClr val="E1EDFC"/>
            </a:solidFill>
            <a:ln cap="rnd">
              <a:noFill/>
              <a:prstDash val="solid"/>
              <a:round/>
            </a:ln>
          </p:spPr>
        </p:sp>
        <p:sp>
          <p:nvSpPr>
            <p:cNvPr name="TextBox 5" id="5"/>
            <p:cNvSpPr txBox="true"/>
            <p:nvPr/>
          </p:nvSpPr>
          <p:spPr>
            <a:xfrm>
              <a:off x="0" y="-47625"/>
              <a:ext cx="3012684" cy="795474"/>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Freeform 6" id="6"/>
          <p:cNvSpPr/>
          <p:nvPr/>
        </p:nvSpPr>
        <p:spPr>
          <a:xfrm flipH="false" flipV="false" rot="0">
            <a:off x="8673581" y="1447879"/>
            <a:ext cx="940838" cy="658587"/>
          </a:xfrm>
          <a:custGeom>
            <a:avLst/>
            <a:gdLst/>
            <a:ahLst/>
            <a:cxnLst/>
            <a:rect r="r" b="b" t="t" l="l"/>
            <a:pathLst>
              <a:path h="658587" w="940838">
                <a:moveTo>
                  <a:pt x="0" y="0"/>
                </a:moveTo>
                <a:lnTo>
                  <a:pt x="940838" y="0"/>
                </a:lnTo>
                <a:lnTo>
                  <a:pt x="940838" y="658587"/>
                </a:lnTo>
                <a:lnTo>
                  <a:pt x="0" y="6585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424608" y="4750679"/>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0" y="8996715"/>
            <a:ext cx="18288000" cy="1290285"/>
            <a:chOff x="0" y="0"/>
            <a:chExt cx="4816593" cy="339828"/>
          </a:xfrm>
        </p:grpSpPr>
        <p:sp>
          <p:nvSpPr>
            <p:cNvPr name="Freeform 9" id="9"/>
            <p:cNvSpPr/>
            <p:nvPr/>
          </p:nvSpPr>
          <p:spPr>
            <a:xfrm flipH="false" flipV="false" rot="0">
              <a:off x="0" y="0"/>
              <a:ext cx="4816592" cy="339828"/>
            </a:xfrm>
            <a:custGeom>
              <a:avLst/>
              <a:gdLst/>
              <a:ahLst/>
              <a:cxnLst/>
              <a:rect r="r" b="b" t="t" l="l"/>
              <a:pathLst>
                <a:path h="339828" w="4816592">
                  <a:moveTo>
                    <a:pt x="0" y="0"/>
                  </a:moveTo>
                  <a:lnTo>
                    <a:pt x="4816592" y="0"/>
                  </a:lnTo>
                  <a:lnTo>
                    <a:pt x="4816592" y="339828"/>
                  </a:lnTo>
                  <a:lnTo>
                    <a:pt x="0" y="339828"/>
                  </a:lnTo>
                  <a:close/>
                </a:path>
              </a:pathLst>
            </a:custGeom>
            <a:solidFill>
              <a:srgbClr val="0E2F5F"/>
            </a:solidFill>
            <a:ln cap="sq">
              <a:noFill/>
              <a:prstDash val="solid"/>
              <a:miter/>
            </a:ln>
          </p:spPr>
        </p:sp>
        <p:sp>
          <p:nvSpPr>
            <p:cNvPr name="TextBox 10" id="10"/>
            <p:cNvSpPr txBox="true"/>
            <p:nvPr/>
          </p:nvSpPr>
          <p:spPr>
            <a:xfrm>
              <a:off x="0" y="-47625"/>
              <a:ext cx="4816593" cy="387453"/>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Freeform 11" id="11"/>
          <p:cNvSpPr/>
          <p:nvPr/>
        </p:nvSpPr>
        <p:spPr>
          <a:xfrm flipH="true" flipV="false" rot="0">
            <a:off x="13344065" y="4750679"/>
            <a:ext cx="1519327" cy="469610"/>
          </a:xfrm>
          <a:custGeom>
            <a:avLst/>
            <a:gdLst/>
            <a:ahLst/>
            <a:cxnLst/>
            <a:rect r="r" b="b" t="t" l="l"/>
            <a:pathLst>
              <a:path h="469610" w="1519327">
                <a:moveTo>
                  <a:pt x="1519327" y="0"/>
                </a:moveTo>
                <a:lnTo>
                  <a:pt x="0" y="0"/>
                </a:lnTo>
                <a:lnTo>
                  <a:pt x="0" y="469610"/>
                </a:lnTo>
                <a:lnTo>
                  <a:pt x="1519327" y="469610"/>
                </a:lnTo>
                <a:lnTo>
                  <a:pt x="151932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7249048" y="7616640"/>
            <a:ext cx="3789904" cy="665701"/>
            <a:chOff x="0" y="0"/>
            <a:chExt cx="998164" cy="175329"/>
          </a:xfrm>
        </p:grpSpPr>
        <p:sp>
          <p:nvSpPr>
            <p:cNvPr name="Freeform 13" id="13"/>
            <p:cNvSpPr/>
            <p:nvPr/>
          </p:nvSpPr>
          <p:spPr>
            <a:xfrm flipH="false" flipV="false" rot="0">
              <a:off x="0" y="0"/>
              <a:ext cx="998164" cy="175329"/>
            </a:xfrm>
            <a:custGeom>
              <a:avLst/>
              <a:gdLst/>
              <a:ahLst/>
              <a:cxnLst/>
              <a:rect r="r" b="b" t="t" l="l"/>
              <a:pathLst>
                <a:path h="175329" w="998164">
                  <a:moveTo>
                    <a:pt x="87664" y="0"/>
                  </a:moveTo>
                  <a:lnTo>
                    <a:pt x="910500" y="0"/>
                  </a:lnTo>
                  <a:cubicBezTo>
                    <a:pt x="958915" y="0"/>
                    <a:pt x="998164" y="39249"/>
                    <a:pt x="998164" y="87664"/>
                  </a:cubicBezTo>
                  <a:lnTo>
                    <a:pt x="998164" y="87664"/>
                  </a:lnTo>
                  <a:cubicBezTo>
                    <a:pt x="998164" y="110914"/>
                    <a:pt x="988928" y="133212"/>
                    <a:pt x="972488" y="149652"/>
                  </a:cubicBezTo>
                  <a:cubicBezTo>
                    <a:pt x="956048" y="166093"/>
                    <a:pt x="933750" y="175329"/>
                    <a:pt x="91050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sp>
        <p:sp>
          <p:nvSpPr>
            <p:cNvPr name="TextBox 14" id="14"/>
            <p:cNvSpPr txBox="true"/>
            <p:nvPr/>
          </p:nvSpPr>
          <p:spPr>
            <a:xfrm>
              <a:off x="0" y="-47625"/>
              <a:ext cx="998164" cy="222954"/>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86757" y="5113111"/>
            <a:ext cx="20061513" cy="0"/>
          </a:xfrm>
          <a:prstGeom prst="line">
            <a:avLst/>
          </a:prstGeom>
          <a:ln cap="flat" w="28575">
            <a:solidFill>
              <a:srgbClr val="C5D2FF"/>
            </a:solidFill>
            <a:prstDash val="solid"/>
            <a:headEnd type="none" len="sm" w="sm"/>
            <a:tailEnd type="none" len="sm" w="sm"/>
          </a:ln>
        </p:spPr>
      </p:sp>
      <p:grpSp>
        <p:nvGrpSpPr>
          <p:cNvPr name="Group 3" id="3"/>
          <p:cNvGrpSpPr/>
          <p:nvPr/>
        </p:nvGrpSpPr>
        <p:grpSpPr>
          <a:xfrm rot="0">
            <a:off x="5465710" y="4862083"/>
            <a:ext cx="502056" cy="50205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a:ln cap="sq">
              <a:noFill/>
              <a:prstDash val="solid"/>
              <a:miter/>
            </a:ln>
          </p:spPr>
        </p:sp>
        <p:sp>
          <p:nvSpPr>
            <p:cNvPr name="TextBox 5" id="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6" id="6"/>
          <p:cNvGrpSpPr/>
          <p:nvPr/>
        </p:nvGrpSpPr>
        <p:grpSpPr>
          <a:xfrm rot="0">
            <a:off x="2038449" y="4862083"/>
            <a:ext cx="502056" cy="50205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p:spPr>
        </p:sp>
        <p:sp>
          <p:nvSpPr>
            <p:cNvPr name="TextBox 8" id="8"/>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9" id="9"/>
          <p:cNvGrpSpPr/>
          <p:nvPr/>
        </p:nvGrpSpPr>
        <p:grpSpPr>
          <a:xfrm rot="0">
            <a:off x="8892972" y="4862083"/>
            <a:ext cx="502056" cy="50205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a:ln cap="sq">
              <a:noFill/>
              <a:prstDash val="solid"/>
              <a:miter/>
            </a:ln>
          </p:spPr>
        </p:sp>
        <p:sp>
          <p:nvSpPr>
            <p:cNvPr name="TextBox 11" id="11"/>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2" id="12"/>
          <p:cNvGrpSpPr/>
          <p:nvPr/>
        </p:nvGrpSpPr>
        <p:grpSpPr>
          <a:xfrm rot="0">
            <a:off x="12320233" y="4862083"/>
            <a:ext cx="502056" cy="50205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a:ln cap="sq">
              <a:noFill/>
              <a:prstDash val="solid"/>
              <a:miter/>
            </a:ln>
          </p:spPr>
        </p:sp>
        <p:sp>
          <p:nvSpPr>
            <p:cNvPr name="TextBox 14" id="14"/>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5" id="15"/>
          <p:cNvSpPr txBox="true"/>
          <p:nvPr/>
        </p:nvSpPr>
        <p:spPr>
          <a:xfrm rot="0">
            <a:off x="3846526" y="2459889"/>
            <a:ext cx="11300159" cy="11772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204C"/>
                </a:solidFill>
                <a:latin typeface="DM Sans Bold"/>
                <a:ea typeface="DM Sans Bold"/>
                <a:cs typeface="DM Sans Bold"/>
                <a:sym typeface="DM Sans Bold"/>
              </a:rPr>
              <a:t>Tổng quan Pipeline </a:t>
            </a:r>
          </a:p>
        </p:txBody>
      </p:sp>
      <p:sp>
        <p:nvSpPr>
          <p:cNvPr name="TextBox 16" id="16"/>
          <p:cNvSpPr txBox="true"/>
          <p:nvPr/>
        </p:nvSpPr>
        <p:spPr>
          <a:xfrm rot="0">
            <a:off x="1920505" y="5713306"/>
            <a:ext cx="749467" cy="679423"/>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01</a:t>
            </a:r>
          </a:p>
        </p:txBody>
      </p:sp>
      <p:sp>
        <p:nvSpPr>
          <p:cNvPr name="TextBox 17" id="17"/>
          <p:cNvSpPr txBox="true"/>
          <p:nvPr/>
        </p:nvSpPr>
        <p:spPr>
          <a:xfrm rot="0">
            <a:off x="1440401" y="6472603"/>
            <a:ext cx="1709675" cy="1148769"/>
          </a:xfrm>
          <a:prstGeom prst="rect">
            <a:avLst/>
          </a:prstGeom>
        </p:spPr>
        <p:txBody>
          <a:bodyPr anchor="t" rtlCol="false" tIns="0" lIns="0" bIns="0" rIns="0">
            <a:spAutoFit/>
          </a:bodyPr>
          <a:lstStyle/>
          <a:p>
            <a:pPr algn="ctr">
              <a:lnSpc>
                <a:spcPts val="4680"/>
              </a:lnSpc>
            </a:pPr>
            <a:r>
              <a:rPr lang="en-US" sz="3000" b="true">
                <a:solidFill>
                  <a:srgbClr val="00204C"/>
                </a:solidFill>
                <a:latin typeface="DM Sans Bold"/>
                <a:ea typeface="DM Sans Bold"/>
                <a:cs typeface="DM Sans Bold"/>
                <a:sym typeface="DM Sans Bold"/>
              </a:rPr>
              <a:t>SOURCE </a:t>
            </a:r>
          </a:p>
          <a:p>
            <a:pPr algn="ctr">
              <a:lnSpc>
                <a:spcPts val="4680"/>
              </a:lnSpc>
            </a:pPr>
            <a:r>
              <a:rPr lang="en-US" b="true" sz="3000">
                <a:solidFill>
                  <a:srgbClr val="00204C"/>
                </a:solidFill>
                <a:latin typeface="DM Sans Bold"/>
                <a:ea typeface="DM Sans Bold"/>
                <a:cs typeface="DM Sans Bold"/>
                <a:sym typeface="DM Sans Bold"/>
              </a:rPr>
              <a:t>SYSTEM</a:t>
            </a:r>
          </a:p>
        </p:txBody>
      </p:sp>
      <p:sp>
        <p:nvSpPr>
          <p:cNvPr name="TextBox 18" id="18"/>
          <p:cNvSpPr txBox="true"/>
          <p:nvPr/>
        </p:nvSpPr>
        <p:spPr>
          <a:xfrm rot="0">
            <a:off x="5270961" y="7697572"/>
            <a:ext cx="891555" cy="679423"/>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02</a:t>
            </a:r>
          </a:p>
        </p:txBody>
      </p:sp>
      <p:sp>
        <p:nvSpPr>
          <p:cNvPr name="TextBox 19" id="19"/>
          <p:cNvSpPr txBox="true"/>
          <p:nvPr/>
        </p:nvSpPr>
        <p:spPr>
          <a:xfrm rot="0">
            <a:off x="4487819" y="8432559"/>
            <a:ext cx="2457838" cy="558192"/>
          </a:xfrm>
          <a:prstGeom prst="rect">
            <a:avLst/>
          </a:prstGeom>
        </p:spPr>
        <p:txBody>
          <a:bodyPr anchor="t" rtlCol="false" tIns="0" lIns="0" bIns="0" rIns="0">
            <a:spAutoFit/>
          </a:bodyPr>
          <a:lstStyle/>
          <a:p>
            <a:pPr algn="ctr">
              <a:lnSpc>
                <a:spcPts val="4680"/>
              </a:lnSpc>
            </a:pPr>
            <a:r>
              <a:rPr lang="en-US" b="true" sz="3000">
                <a:solidFill>
                  <a:srgbClr val="00204C"/>
                </a:solidFill>
                <a:latin typeface="DM Sans Bold"/>
                <a:ea typeface="DM Sans Bold"/>
                <a:cs typeface="DM Sans Bold"/>
                <a:sym typeface="DM Sans Bold"/>
              </a:rPr>
              <a:t>INGESTION</a:t>
            </a:r>
          </a:p>
        </p:txBody>
      </p:sp>
      <p:sp>
        <p:nvSpPr>
          <p:cNvPr name="TextBox 20" id="20"/>
          <p:cNvSpPr txBox="true"/>
          <p:nvPr/>
        </p:nvSpPr>
        <p:spPr>
          <a:xfrm rot="0">
            <a:off x="8647121" y="5713306"/>
            <a:ext cx="993759" cy="679423"/>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03</a:t>
            </a:r>
          </a:p>
        </p:txBody>
      </p:sp>
      <p:sp>
        <p:nvSpPr>
          <p:cNvPr name="TextBox 21" id="21"/>
          <p:cNvSpPr txBox="true"/>
          <p:nvPr/>
        </p:nvSpPr>
        <p:spPr>
          <a:xfrm rot="0">
            <a:off x="7241871" y="6472603"/>
            <a:ext cx="3865494" cy="558192"/>
          </a:xfrm>
          <a:prstGeom prst="rect">
            <a:avLst/>
          </a:prstGeom>
        </p:spPr>
        <p:txBody>
          <a:bodyPr anchor="t" rtlCol="false" tIns="0" lIns="0" bIns="0" rIns="0">
            <a:spAutoFit/>
          </a:bodyPr>
          <a:lstStyle/>
          <a:p>
            <a:pPr algn="ctr">
              <a:lnSpc>
                <a:spcPts val="4680"/>
              </a:lnSpc>
            </a:pPr>
            <a:r>
              <a:rPr lang="en-US" b="true" sz="3000">
                <a:solidFill>
                  <a:srgbClr val="00204C"/>
                </a:solidFill>
                <a:latin typeface="DM Sans Bold"/>
                <a:ea typeface="DM Sans Bold"/>
                <a:cs typeface="DM Sans Bold"/>
                <a:sym typeface="DM Sans Bold"/>
              </a:rPr>
              <a:t>TRANSFORMATION</a:t>
            </a:r>
          </a:p>
        </p:txBody>
      </p:sp>
      <p:grpSp>
        <p:nvGrpSpPr>
          <p:cNvPr name="Group 22" id="22"/>
          <p:cNvGrpSpPr/>
          <p:nvPr/>
        </p:nvGrpSpPr>
        <p:grpSpPr>
          <a:xfrm rot="0">
            <a:off x="15747495" y="4862083"/>
            <a:ext cx="502056" cy="50205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a:ln cap="sq">
              <a:noFill/>
              <a:prstDash val="solid"/>
              <a:miter/>
            </a:ln>
          </p:spPr>
        </p:sp>
        <p:sp>
          <p:nvSpPr>
            <p:cNvPr name="TextBox 24" id="24"/>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25" id="25"/>
          <p:cNvSpPr txBox="true"/>
          <p:nvPr/>
        </p:nvSpPr>
        <p:spPr>
          <a:xfrm rot="0">
            <a:off x="15565008" y="5713306"/>
            <a:ext cx="867031" cy="679423"/>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05</a:t>
            </a:r>
          </a:p>
        </p:txBody>
      </p:sp>
      <p:sp>
        <p:nvSpPr>
          <p:cNvPr name="TextBox 26" id="26"/>
          <p:cNvSpPr txBox="true"/>
          <p:nvPr/>
        </p:nvSpPr>
        <p:spPr>
          <a:xfrm rot="0">
            <a:off x="14675277" y="6472603"/>
            <a:ext cx="2646492" cy="558192"/>
          </a:xfrm>
          <a:prstGeom prst="rect">
            <a:avLst/>
          </a:prstGeom>
        </p:spPr>
        <p:txBody>
          <a:bodyPr anchor="t" rtlCol="false" tIns="0" lIns="0" bIns="0" rIns="0">
            <a:spAutoFit/>
          </a:bodyPr>
          <a:lstStyle/>
          <a:p>
            <a:pPr algn="ctr">
              <a:lnSpc>
                <a:spcPts val="4680"/>
              </a:lnSpc>
            </a:pPr>
            <a:r>
              <a:rPr lang="en-US" b="true" sz="3000">
                <a:solidFill>
                  <a:srgbClr val="00204C"/>
                </a:solidFill>
                <a:latin typeface="DM Sans Bold"/>
                <a:ea typeface="DM Sans Bold"/>
                <a:cs typeface="DM Sans Bold"/>
                <a:sym typeface="DM Sans Bold"/>
              </a:rPr>
              <a:t>STORAGE</a:t>
            </a:r>
          </a:p>
        </p:txBody>
      </p:sp>
      <p:grpSp>
        <p:nvGrpSpPr>
          <p:cNvPr name="Group 27" id="27"/>
          <p:cNvGrpSpPr/>
          <p:nvPr/>
        </p:nvGrpSpPr>
        <p:grpSpPr>
          <a:xfrm rot="0">
            <a:off x="11604283" y="7771909"/>
            <a:ext cx="1933956" cy="1218841"/>
            <a:chOff x="0" y="0"/>
            <a:chExt cx="2578608" cy="1625122"/>
          </a:xfrm>
        </p:grpSpPr>
        <p:sp>
          <p:nvSpPr>
            <p:cNvPr name="TextBox 28" id="28"/>
            <p:cNvSpPr txBox="true"/>
            <p:nvPr/>
          </p:nvSpPr>
          <p:spPr>
            <a:xfrm rot="0">
              <a:off x="677866" y="76200"/>
              <a:ext cx="1222877" cy="931298"/>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04</a:t>
              </a:r>
            </a:p>
          </p:txBody>
        </p:sp>
        <p:sp>
          <p:nvSpPr>
            <p:cNvPr name="TextBox 29" id="29"/>
            <p:cNvSpPr txBox="true"/>
            <p:nvPr/>
          </p:nvSpPr>
          <p:spPr>
            <a:xfrm rot="0">
              <a:off x="0" y="915791"/>
              <a:ext cx="2578608" cy="709331"/>
            </a:xfrm>
            <a:prstGeom prst="rect">
              <a:avLst/>
            </a:prstGeom>
          </p:spPr>
          <p:txBody>
            <a:bodyPr anchor="t" rtlCol="false" tIns="0" lIns="0" bIns="0" rIns="0">
              <a:spAutoFit/>
            </a:bodyPr>
            <a:lstStyle/>
            <a:p>
              <a:pPr algn="ctr">
                <a:lnSpc>
                  <a:spcPts val="4680"/>
                </a:lnSpc>
              </a:pPr>
              <a:r>
                <a:rPr lang="en-US" b="true" sz="3000">
                  <a:solidFill>
                    <a:srgbClr val="00204C"/>
                  </a:solidFill>
                  <a:latin typeface="DM Sans Bold"/>
                  <a:ea typeface="DM Sans Bold"/>
                  <a:cs typeface="DM Sans Bold"/>
                  <a:sym typeface="DM Sans Bold"/>
                </a:rPr>
                <a:t>SERVING</a:t>
              </a:r>
            </a:p>
          </p:txBody>
        </p:sp>
      </p:grpSp>
      <p:grpSp>
        <p:nvGrpSpPr>
          <p:cNvPr name="Group 30" id="30"/>
          <p:cNvGrpSpPr/>
          <p:nvPr/>
        </p:nvGrpSpPr>
        <p:grpSpPr>
          <a:xfrm rot="0">
            <a:off x="17259300" y="9621299"/>
            <a:ext cx="998671" cy="665701"/>
            <a:chOff x="0" y="0"/>
            <a:chExt cx="263024" cy="175329"/>
          </a:xfrm>
        </p:grpSpPr>
        <p:sp>
          <p:nvSpPr>
            <p:cNvPr name="Freeform 31" id="31"/>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32" id="32"/>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Freeform 33" id="33"/>
          <p:cNvSpPr/>
          <p:nvPr/>
        </p:nvSpPr>
        <p:spPr>
          <a:xfrm flipH="false" flipV="false" rot="0">
            <a:off x="-1852970" y="8572131"/>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9867326" y="-512564"/>
            <a:ext cx="1025128" cy="1025128"/>
          </a:xfrm>
          <a:custGeom>
            <a:avLst/>
            <a:gdLst/>
            <a:ahLst/>
            <a:cxnLst/>
            <a:rect r="r" b="b" t="t" l="l"/>
            <a:pathLst>
              <a:path h="1025128" w="1025128">
                <a:moveTo>
                  <a:pt x="0" y="0"/>
                </a:moveTo>
                <a:lnTo>
                  <a:pt x="1025128" y="0"/>
                </a:lnTo>
                <a:lnTo>
                  <a:pt x="1025128" y="1025128"/>
                </a:lnTo>
                <a:lnTo>
                  <a:pt x="0" y="1025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5" id="35"/>
          <p:cNvSpPr/>
          <p:nvPr/>
        </p:nvSpPr>
        <p:spPr>
          <a:xfrm flipH="false" flipV="false" rot="0">
            <a:off x="14914801" y="-2772575"/>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6" id="36"/>
          <p:cNvSpPr/>
          <p:nvPr/>
        </p:nvSpPr>
        <p:spPr>
          <a:xfrm flipH="false" flipV="false" rot="0">
            <a:off x="-623399" y="-3619355"/>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7" id="37"/>
          <p:cNvSpPr/>
          <p:nvPr/>
        </p:nvSpPr>
        <p:spPr>
          <a:xfrm flipH="false" flipV="false" rot="0">
            <a:off x="14602719" y="9113061"/>
            <a:ext cx="1025128" cy="1025128"/>
          </a:xfrm>
          <a:custGeom>
            <a:avLst/>
            <a:gdLst/>
            <a:ahLst/>
            <a:cxnLst/>
            <a:rect r="r" b="b" t="t" l="l"/>
            <a:pathLst>
              <a:path h="1025128" w="1025128">
                <a:moveTo>
                  <a:pt x="0" y="0"/>
                </a:moveTo>
                <a:lnTo>
                  <a:pt x="1025127" y="0"/>
                </a:lnTo>
                <a:lnTo>
                  <a:pt x="1025127"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8" id="38"/>
          <p:cNvSpPr/>
          <p:nvPr/>
        </p:nvSpPr>
        <p:spPr>
          <a:xfrm flipH="false" flipV="false" rot="0">
            <a:off x="9715873" y="9774436"/>
            <a:ext cx="1025128" cy="1025128"/>
          </a:xfrm>
          <a:custGeom>
            <a:avLst/>
            <a:gdLst/>
            <a:ahLst/>
            <a:cxnLst/>
            <a:rect r="r" b="b" t="t" l="l"/>
            <a:pathLst>
              <a:path h="1025128" w="1025128">
                <a:moveTo>
                  <a:pt x="0" y="0"/>
                </a:moveTo>
                <a:lnTo>
                  <a:pt x="1025128" y="0"/>
                </a:lnTo>
                <a:lnTo>
                  <a:pt x="1025128" y="1025128"/>
                </a:lnTo>
                <a:lnTo>
                  <a:pt x="0" y="1025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9" id="39"/>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86757" y="5113111"/>
            <a:ext cx="20061513" cy="0"/>
          </a:xfrm>
          <a:prstGeom prst="line">
            <a:avLst/>
          </a:prstGeom>
          <a:ln cap="flat" w="28575">
            <a:solidFill>
              <a:srgbClr val="C5D2FF"/>
            </a:solidFill>
            <a:prstDash val="solid"/>
            <a:headEnd type="none" len="sm" w="sm"/>
            <a:tailEnd type="none" len="sm" w="sm"/>
          </a:ln>
        </p:spPr>
      </p:sp>
      <p:grpSp>
        <p:nvGrpSpPr>
          <p:cNvPr name="Group 3" id="3"/>
          <p:cNvGrpSpPr/>
          <p:nvPr/>
        </p:nvGrpSpPr>
        <p:grpSpPr>
          <a:xfrm rot="0">
            <a:off x="5465710" y="4862083"/>
            <a:ext cx="502056" cy="50205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a:ln cap="sq">
              <a:noFill/>
              <a:prstDash val="solid"/>
              <a:miter/>
            </a:ln>
          </p:spPr>
        </p:sp>
        <p:sp>
          <p:nvSpPr>
            <p:cNvPr name="TextBox 5" id="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6" id="6"/>
          <p:cNvGrpSpPr/>
          <p:nvPr/>
        </p:nvGrpSpPr>
        <p:grpSpPr>
          <a:xfrm rot="0">
            <a:off x="2038449" y="4862083"/>
            <a:ext cx="502056" cy="50205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p:spPr>
        </p:sp>
        <p:sp>
          <p:nvSpPr>
            <p:cNvPr name="TextBox 8" id="8"/>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9" id="9"/>
          <p:cNvGrpSpPr/>
          <p:nvPr/>
        </p:nvGrpSpPr>
        <p:grpSpPr>
          <a:xfrm rot="0">
            <a:off x="8892972" y="4862083"/>
            <a:ext cx="502056" cy="50205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a:ln cap="sq">
              <a:noFill/>
              <a:prstDash val="solid"/>
              <a:miter/>
            </a:ln>
          </p:spPr>
        </p:sp>
        <p:sp>
          <p:nvSpPr>
            <p:cNvPr name="TextBox 11" id="11"/>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2" id="12"/>
          <p:cNvGrpSpPr/>
          <p:nvPr/>
        </p:nvGrpSpPr>
        <p:grpSpPr>
          <a:xfrm rot="0">
            <a:off x="12320233" y="4862083"/>
            <a:ext cx="502056" cy="50205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a:ln cap="sq">
              <a:noFill/>
              <a:prstDash val="solid"/>
              <a:miter/>
            </a:ln>
          </p:spPr>
        </p:sp>
        <p:sp>
          <p:nvSpPr>
            <p:cNvPr name="TextBox 14" id="14"/>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5" id="15"/>
          <p:cNvGrpSpPr/>
          <p:nvPr/>
        </p:nvGrpSpPr>
        <p:grpSpPr>
          <a:xfrm rot="0">
            <a:off x="15747495" y="4862083"/>
            <a:ext cx="502056" cy="50205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56AAF0"/>
            </a:solidFill>
            <a:ln cap="sq">
              <a:noFill/>
              <a:prstDash val="solid"/>
              <a:miter/>
            </a:ln>
          </p:spPr>
        </p:sp>
        <p:sp>
          <p:nvSpPr>
            <p:cNvPr name="TextBox 17" id="17"/>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8" id="18"/>
          <p:cNvGrpSpPr/>
          <p:nvPr/>
        </p:nvGrpSpPr>
        <p:grpSpPr>
          <a:xfrm rot="0">
            <a:off x="17259300" y="9621299"/>
            <a:ext cx="998671" cy="665701"/>
            <a:chOff x="0" y="0"/>
            <a:chExt cx="263024" cy="175329"/>
          </a:xfrm>
        </p:grpSpPr>
        <p:sp>
          <p:nvSpPr>
            <p:cNvPr name="Freeform 19" id="19"/>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20" id="20"/>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Freeform 21" id="21"/>
          <p:cNvSpPr/>
          <p:nvPr/>
        </p:nvSpPr>
        <p:spPr>
          <a:xfrm flipH="false" flipV="false" rot="0">
            <a:off x="-1852970" y="8572131"/>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9867326" y="-512564"/>
            <a:ext cx="1025128" cy="1025128"/>
          </a:xfrm>
          <a:custGeom>
            <a:avLst/>
            <a:gdLst/>
            <a:ahLst/>
            <a:cxnLst/>
            <a:rect r="r" b="b" t="t" l="l"/>
            <a:pathLst>
              <a:path h="1025128" w="1025128">
                <a:moveTo>
                  <a:pt x="0" y="0"/>
                </a:moveTo>
                <a:lnTo>
                  <a:pt x="1025128" y="0"/>
                </a:lnTo>
                <a:lnTo>
                  <a:pt x="1025128" y="1025128"/>
                </a:lnTo>
                <a:lnTo>
                  <a:pt x="0" y="1025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14914801" y="-2772575"/>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623399" y="-3619355"/>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4602719" y="9113061"/>
            <a:ext cx="1025128" cy="1025128"/>
          </a:xfrm>
          <a:custGeom>
            <a:avLst/>
            <a:gdLst/>
            <a:ahLst/>
            <a:cxnLst/>
            <a:rect r="r" b="b" t="t" l="l"/>
            <a:pathLst>
              <a:path h="1025128" w="1025128">
                <a:moveTo>
                  <a:pt x="0" y="0"/>
                </a:moveTo>
                <a:lnTo>
                  <a:pt x="1025127" y="0"/>
                </a:lnTo>
                <a:lnTo>
                  <a:pt x="1025127"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9715873" y="9774436"/>
            <a:ext cx="1025128" cy="1025128"/>
          </a:xfrm>
          <a:custGeom>
            <a:avLst/>
            <a:gdLst/>
            <a:ahLst/>
            <a:cxnLst/>
            <a:rect r="r" b="b" t="t" l="l"/>
            <a:pathLst>
              <a:path h="1025128" w="1025128">
                <a:moveTo>
                  <a:pt x="0" y="0"/>
                </a:moveTo>
                <a:lnTo>
                  <a:pt x="1025128" y="0"/>
                </a:lnTo>
                <a:lnTo>
                  <a:pt x="1025128" y="1025128"/>
                </a:lnTo>
                <a:lnTo>
                  <a:pt x="0" y="1025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27" id="27"/>
          <p:cNvPicPr>
            <a:picLocks noChangeAspect="true"/>
          </p:cNvPicPr>
          <p:nvPr/>
        </p:nvPicPr>
        <p:blipFill>
          <a:blip r:embed="rId4"/>
          <a:srcRect l="0" t="0" r="0" b="0"/>
          <a:stretch>
            <a:fillRect/>
          </a:stretch>
        </p:blipFill>
        <p:spPr>
          <a:xfrm flipH="false" flipV="false" rot="0">
            <a:off x="1261339" y="2583120"/>
            <a:ext cx="2056276" cy="1902056"/>
          </a:xfrm>
          <a:prstGeom prst="rect">
            <a:avLst/>
          </a:prstGeom>
        </p:spPr>
      </p:pic>
      <p:sp>
        <p:nvSpPr>
          <p:cNvPr name="TextBox 28" id="28"/>
          <p:cNvSpPr txBox="true"/>
          <p:nvPr/>
        </p:nvSpPr>
        <p:spPr>
          <a:xfrm rot="0">
            <a:off x="1920505" y="5713306"/>
            <a:ext cx="749467" cy="679423"/>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01</a:t>
            </a:r>
          </a:p>
        </p:txBody>
      </p:sp>
      <p:sp>
        <p:nvSpPr>
          <p:cNvPr name="TextBox 29" id="29"/>
          <p:cNvSpPr txBox="true"/>
          <p:nvPr/>
        </p:nvSpPr>
        <p:spPr>
          <a:xfrm rot="0">
            <a:off x="1440401" y="6472603"/>
            <a:ext cx="1709675" cy="1148769"/>
          </a:xfrm>
          <a:prstGeom prst="rect">
            <a:avLst/>
          </a:prstGeom>
        </p:spPr>
        <p:txBody>
          <a:bodyPr anchor="t" rtlCol="false" tIns="0" lIns="0" bIns="0" rIns="0">
            <a:spAutoFit/>
          </a:bodyPr>
          <a:lstStyle/>
          <a:p>
            <a:pPr algn="ctr">
              <a:lnSpc>
                <a:spcPts val="4680"/>
              </a:lnSpc>
            </a:pPr>
            <a:r>
              <a:rPr lang="en-US" sz="3000" b="true">
                <a:solidFill>
                  <a:srgbClr val="00204C"/>
                </a:solidFill>
                <a:latin typeface="DM Sans Bold"/>
                <a:ea typeface="DM Sans Bold"/>
                <a:cs typeface="DM Sans Bold"/>
                <a:sym typeface="DM Sans Bold"/>
              </a:rPr>
              <a:t>SOURCE </a:t>
            </a:r>
          </a:p>
          <a:p>
            <a:pPr algn="ctr">
              <a:lnSpc>
                <a:spcPts val="4680"/>
              </a:lnSpc>
            </a:pPr>
            <a:r>
              <a:rPr lang="en-US" b="true" sz="3000">
                <a:solidFill>
                  <a:srgbClr val="00204C"/>
                </a:solidFill>
                <a:latin typeface="DM Sans Bold"/>
                <a:ea typeface="DM Sans Bold"/>
                <a:cs typeface="DM Sans Bold"/>
                <a:sym typeface="DM Sans Bold"/>
              </a:rPr>
              <a:t>SYSTEM</a:t>
            </a:r>
          </a:p>
        </p:txBody>
      </p:sp>
      <p:sp>
        <p:nvSpPr>
          <p:cNvPr name="TextBox 30" id="30"/>
          <p:cNvSpPr txBox="true"/>
          <p:nvPr/>
        </p:nvSpPr>
        <p:spPr>
          <a:xfrm rot="0">
            <a:off x="5270961" y="7697572"/>
            <a:ext cx="891555" cy="679423"/>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02</a:t>
            </a:r>
          </a:p>
        </p:txBody>
      </p:sp>
      <p:sp>
        <p:nvSpPr>
          <p:cNvPr name="TextBox 31" id="31"/>
          <p:cNvSpPr txBox="true"/>
          <p:nvPr/>
        </p:nvSpPr>
        <p:spPr>
          <a:xfrm rot="0">
            <a:off x="4487819" y="8432559"/>
            <a:ext cx="2457838" cy="558192"/>
          </a:xfrm>
          <a:prstGeom prst="rect">
            <a:avLst/>
          </a:prstGeom>
        </p:spPr>
        <p:txBody>
          <a:bodyPr anchor="t" rtlCol="false" tIns="0" lIns="0" bIns="0" rIns="0">
            <a:spAutoFit/>
          </a:bodyPr>
          <a:lstStyle/>
          <a:p>
            <a:pPr algn="ctr">
              <a:lnSpc>
                <a:spcPts val="4680"/>
              </a:lnSpc>
            </a:pPr>
            <a:r>
              <a:rPr lang="en-US" b="true" sz="3000">
                <a:solidFill>
                  <a:srgbClr val="00204C"/>
                </a:solidFill>
                <a:latin typeface="DM Sans Bold"/>
                <a:ea typeface="DM Sans Bold"/>
                <a:cs typeface="DM Sans Bold"/>
                <a:sym typeface="DM Sans Bold"/>
              </a:rPr>
              <a:t>INGESTION</a:t>
            </a:r>
          </a:p>
        </p:txBody>
      </p:sp>
      <p:sp>
        <p:nvSpPr>
          <p:cNvPr name="TextBox 32" id="32"/>
          <p:cNvSpPr txBox="true"/>
          <p:nvPr/>
        </p:nvSpPr>
        <p:spPr>
          <a:xfrm rot="0">
            <a:off x="8647121" y="5713306"/>
            <a:ext cx="993759" cy="679423"/>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03</a:t>
            </a:r>
          </a:p>
        </p:txBody>
      </p:sp>
      <p:sp>
        <p:nvSpPr>
          <p:cNvPr name="TextBox 33" id="33"/>
          <p:cNvSpPr txBox="true"/>
          <p:nvPr/>
        </p:nvSpPr>
        <p:spPr>
          <a:xfrm rot="0">
            <a:off x="7241871" y="6472603"/>
            <a:ext cx="3865494" cy="558192"/>
          </a:xfrm>
          <a:prstGeom prst="rect">
            <a:avLst/>
          </a:prstGeom>
        </p:spPr>
        <p:txBody>
          <a:bodyPr anchor="t" rtlCol="false" tIns="0" lIns="0" bIns="0" rIns="0">
            <a:spAutoFit/>
          </a:bodyPr>
          <a:lstStyle/>
          <a:p>
            <a:pPr algn="ctr">
              <a:lnSpc>
                <a:spcPts val="4680"/>
              </a:lnSpc>
            </a:pPr>
            <a:r>
              <a:rPr lang="en-US" b="true" sz="3000">
                <a:solidFill>
                  <a:srgbClr val="00204C"/>
                </a:solidFill>
                <a:latin typeface="DM Sans Bold"/>
                <a:ea typeface="DM Sans Bold"/>
                <a:cs typeface="DM Sans Bold"/>
                <a:sym typeface="DM Sans Bold"/>
              </a:rPr>
              <a:t>TRANSFORMATION</a:t>
            </a:r>
          </a:p>
        </p:txBody>
      </p:sp>
      <p:sp>
        <p:nvSpPr>
          <p:cNvPr name="TextBox 34" id="34"/>
          <p:cNvSpPr txBox="true"/>
          <p:nvPr/>
        </p:nvSpPr>
        <p:spPr>
          <a:xfrm rot="0">
            <a:off x="15565008" y="5713306"/>
            <a:ext cx="867031" cy="679423"/>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05</a:t>
            </a:r>
          </a:p>
        </p:txBody>
      </p:sp>
      <p:sp>
        <p:nvSpPr>
          <p:cNvPr name="TextBox 35" id="35"/>
          <p:cNvSpPr txBox="true"/>
          <p:nvPr/>
        </p:nvSpPr>
        <p:spPr>
          <a:xfrm rot="0">
            <a:off x="14675277" y="6472603"/>
            <a:ext cx="2646492" cy="558192"/>
          </a:xfrm>
          <a:prstGeom prst="rect">
            <a:avLst/>
          </a:prstGeom>
        </p:spPr>
        <p:txBody>
          <a:bodyPr anchor="t" rtlCol="false" tIns="0" lIns="0" bIns="0" rIns="0">
            <a:spAutoFit/>
          </a:bodyPr>
          <a:lstStyle/>
          <a:p>
            <a:pPr algn="ctr">
              <a:lnSpc>
                <a:spcPts val="4680"/>
              </a:lnSpc>
            </a:pPr>
            <a:r>
              <a:rPr lang="en-US" b="true" sz="3000">
                <a:solidFill>
                  <a:srgbClr val="00204C"/>
                </a:solidFill>
                <a:latin typeface="DM Sans Bold"/>
                <a:ea typeface="DM Sans Bold"/>
                <a:cs typeface="DM Sans Bold"/>
                <a:sym typeface="DM Sans Bold"/>
              </a:rPr>
              <a:t>STORAGE</a:t>
            </a:r>
          </a:p>
        </p:txBody>
      </p:sp>
      <p:grpSp>
        <p:nvGrpSpPr>
          <p:cNvPr name="Group 36" id="36"/>
          <p:cNvGrpSpPr/>
          <p:nvPr/>
        </p:nvGrpSpPr>
        <p:grpSpPr>
          <a:xfrm rot="0">
            <a:off x="11604283" y="7771909"/>
            <a:ext cx="1933956" cy="1218841"/>
            <a:chOff x="0" y="0"/>
            <a:chExt cx="2578608" cy="1625122"/>
          </a:xfrm>
        </p:grpSpPr>
        <p:sp>
          <p:nvSpPr>
            <p:cNvPr name="TextBox 37" id="37"/>
            <p:cNvSpPr txBox="true"/>
            <p:nvPr/>
          </p:nvSpPr>
          <p:spPr>
            <a:xfrm rot="0">
              <a:off x="677866" y="76200"/>
              <a:ext cx="1222877" cy="931298"/>
            </a:xfrm>
            <a:prstGeom prst="rect">
              <a:avLst/>
            </a:prstGeom>
          </p:spPr>
          <p:txBody>
            <a:bodyPr anchor="t" rtlCol="false" tIns="0" lIns="0" bIns="0" rIns="0">
              <a:spAutoFit/>
            </a:bodyPr>
            <a:lstStyle/>
            <a:p>
              <a:pPr algn="l">
                <a:lnSpc>
                  <a:spcPts val="5150"/>
                </a:lnSpc>
              </a:pPr>
              <a:r>
                <a:rPr lang="en-US" sz="5000" b="true">
                  <a:solidFill>
                    <a:srgbClr val="00204C"/>
                  </a:solidFill>
                  <a:latin typeface="DM Sans Bold"/>
                  <a:ea typeface="DM Sans Bold"/>
                  <a:cs typeface="DM Sans Bold"/>
                  <a:sym typeface="DM Sans Bold"/>
                </a:rPr>
                <a:t>04</a:t>
              </a:r>
            </a:p>
          </p:txBody>
        </p:sp>
        <p:sp>
          <p:nvSpPr>
            <p:cNvPr name="TextBox 38" id="38"/>
            <p:cNvSpPr txBox="true"/>
            <p:nvPr/>
          </p:nvSpPr>
          <p:spPr>
            <a:xfrm rot="0">
              <a:off x="0" y="915791"/>
              <a:ext cx="2578608" cy="709331"/>
            </a:xfrm>
            <a:prstGeom prst="rect">
              <a:avLst/>
            </a:prstGeom>
          </p:spPr>
          <p:txBody>
            <a:bodyPr anchor="t" rtlCol="false" tIns="0" lIns="0" bIns="0" rIns="0">
              <a:spAutoFit/>
            </a:bodyPr>
            <a:lstStyle/>
            <a:p>
              <a:pPr algn="ctr">
                <a:lnSpc>
                  <a:spcPts val="4680"/>
                </a:lnSpc>
              </a:pPr>
              <a:r>
                <a:rPr lang="en-US" b="true" sz="3000">
                  <a:solidFill>
                    <a:srgbClr val="00204C"/>
                  </a:solidFill>
                  <a:latin typeface="DM Sans Bold"/>
                  <a:ea typeface="DM Sans Bold"/>
                  <a:cs typeface="DM Sans Bold"/>
                  <a:sym typeface="DM Sans Bold"/>
                </a:rPr>
                <a:t>SERVING</a:t>
              </a:r>
            </a:p>
          </p:txBody>
        </p:sp>
      </p:grpSp>
      <p:sp>
        <p:nvSpPr>
          <p:cNvPr name="TextBox 39" id="39"/>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728552" y="684732"/>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70902" y="206595"/>
            <a:ext cx="960315" cy="960315"/>
          </a:xfrm>
          <a:custGeom>
            <a:avLst/>
            <a:gdLst/>
            <a:ahLst/>
            <a:cxnLst/>
            <a:rect r="r" b="b" t="t" l="l"/>
            <a:pathLst>
              <a:path h="960315" w="960315">
                <a:moveTo>
                  <a:pt x="0" y="0"/>
                </a:moveTo>
                <a:lnTo>
                  <a:pt x="960315" y="0"/>
                </a:lnTo>
                <a:lnTo>
                  <a:pt x="960315" y="960315"/>
                </a:lnTo>
                <a:lnTo>
                  <a:pt x="0" y="9603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788129" y="2246110"/>
            <a:ext cx="7025103" cy="4016035"/>
            <a:chOff x="0" y="0"/>
            <a:chExt cx="1048738" cy="599531"/>
          </a:xfrm>
        </p:grpSpPr>
        <p:sp>
          <p:nvSpPr>
            <p:cNvPr name="Freeform 5" id="5"/>
            <p:cNvSpPr/>
            <p:nvPr/>
          </p:nvSpPr>
          <p:spPr>
            <a:xfrm flipH="false" flipV="false" rot="0">
              <a:off x="0" y="0"/>
              <a:ext cx="1048738" cy="599531"/>
            </a:xfrm>
            <a:custGeom>
              <a:avLst/>
              <a:gdLst/>
              <a:ahLst/>
              <a:cxnLst/>
              <a:rect r="r" b="b" t="t" l="l"/>
              <a:pathLst>
                <a:path h="599531" w="1048738">
                  <a:moveTo>
                    <a:pt x="37469" y="0"/>
                  </a:moveTo>
                  <a:lnTo>
                    <a:pt x="1011268" y="0"/>
                  </a:lnTo>
                  <a:cubicBezTo>
                    <a:pt x="1031962" y="0"/>
                    <a:pt x="1048738" y="16776"/>
                    <a:pt x="1048738" y="37469"/>
                  </a:cubicBezTo>
                  <a:lnTo>
                    <a:pt x="1048738" y="562062"/>
                  </a:lnTo>
                  <a:cubicBezTo>
                    <a:pt x="1048738" y="582755"/>
                    <a:pt x="1031962" y="599531"/>
                    <a:pt x="1011268" y="599531"/>
                  </a:cubicBezTo>
                  <a:lnTo>
                    <a:pt x="37469" y="599531"/>
                  </a:lnTo>
                  <a:cubicBezTo>
                    <a:pt x="16776" y="599531"/>
                    <a:pt x="0" y="582755"/>
                    <a:pt x="0" y="562062"/>
                  </a:cubicBezTo>
                  <a:lnTo>
                    <a:pt x="0" y="37469"/>
                  </a:lnTo>
                  <a:cubicBezTo>
                    <a:pt x="0" y="16776"/>
                    <a:pt x="16776" y="0"/>
                    <a:pt x="37469" y="0"/>
                  </a:cubicBezTo>
                  <a:close/>
                </a:path>
              </a:pathLst>
            </a:custGeom>
            <a:solidFill>
              <a:srgbClr val="8EB4E3"/>
            </a:solidFill>
            <a:ln w="19050" cap="rnd">
              <a:solidFill>
                <a:srgbClr val="000000"/>
              </a:solidFill>
              <a:prstDash val="solid"/>
              <a:round/>
            </a:ln>
          </p:spPr>
        </p:sp>
        <p:sp>
          <p:nvSpPr>
            <p:cNvPr name="TextBox 6" id="6"/>
            <p:cNvSpPr txBox="true"/>
            <p:nvPr/>
          </p:nvSpPr>
          <p:spPr>
            <a:xfrm>
              <a:off x="0" y="-38100"/>
              <a:ext cx="1048738" cy="637631"/>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788129" y="1749620"/>
            <a:ext cx="7025103" cy="932488"/>
            <a:chOff x="0" y="0"/>
            <a:chExt cx="1048738" cy="139206"/>
          </a:xfrm>
        </p:grpSpPr>
        <p:sp>
          <p:nvSpPr>
            <p:cNvPr name="Freeform 8" id="8"/>
            <p:cNvSpPr/>
            <p:nvPr/>
          </p:nvSpPr>
          <p:spPr>
            <a:xfrm flipH="false" flipV="false" rot="0">
              <a:off x="0" y="0"/>
              <a:ext cx="1048738" cy="139206"/>
            </a:xfrm>
            <a:custGeom>
              <a:avLst/>
              <a:gdLst/>
              <a:ahLst/>
              <a:cxnLst/>
              <a:rect r="r" b="b" t="t" l="l"/>
              <a:pathLst>
                <a:path h="139206" w="1048738">
                  <a:moveTo>
                    <a:pt x="18735" y="0"/>
                  </a:moveTo>
                  <a:lnTo>
                    <a:pt x="1030003" y="0"/>
                  </a:lnTo>
                  <a:cubicBezTo>
                    <a:pt x="1034972" y="0"/>
                    <a:pt x="1039737" y="1974"/>
                    <a:pt x="1043250" y="5487"/>
                  </a:cubicBezTo>
                  <a:cubicBezTo>
                    <a:pt x="1046764" y="9001"/>
                    <a:pt x="1048738" y="13766"/>
                    <a:pt x="1048738" y="18735"/>
                  </a:cubicBezTo>
                  <a:lnTo>
                    <a:pt x="1048738" y="120471"/>
                  </a:lnTo>
                  <a:cubicBezTo>
                    <a:pt x="1048738" y="130818"/>
                    <a:pt x="1040350" y="139206"/>
                    <a:pt x="1030003" y="139206"/>
                  </a:cubicBezTo>
                  <a:lnTo>
                    <a:pt x="18735" y="139206"/>
                  </a:lnTo>
                  <a:cubicBezTo>
                    <a:pt x="13766" y="139206"/>
                    <a:pt x="9001" y="137232"/>
                    <a:pt x="5487" y="133719"/>
                  </a:cubicBezTo>
                  <a:cubicBezTo>
                    <a:pt x="1974" y="130205"/>
                    <a:pt x="0" y="125440"/>
                    <a:pt x="0" y="120471"/>
                  </a:cubicBezTo>
                  <a:lnTo>
                    <a:pt x="0" y="18735"/>
                  </a:lnTo>
                  <a:cubicBezTo>
                    <a:pt x="0" y="8388"/>
                    <a:pt x="8388" y="0"/>
                    <a:pt x="18735" y="0"/>
                  </a:cubicBezTo>
                  <a:close/>
                </a:path>
              </a:pathLst>
            </a:custGeom>
            <a:solidFill>
              <a:srgbClr val="FFFFFF"/>
            </a:solidFill>
            <a:ln w="19050" cap="sq">
              <a:solidFill>
                <a:srgbClr val="000000"/>
              </a:solidFill>
              <a:prstDash val="solid"/>
              <a:miter/>
            </a:ln>
          </p:spPr>
        </p:sp>
        <p:sp>
          <p:nvSpPr>
            <p:cNvPr name="TextBox 9" id="9"/>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1518021" y="3262286"/>
            <a:ext cx="1145714" cy="847828"/>
          </a:xfrm>
          <a:custGeom>
            <a:avLst/>
            <a:gdLst/>
            <a:ahLst/>
            <a:cxnLst/>
            <a:rect r="r" b="b" t="t" l="l"/>
            <a:pathLst>
              <a:path h="847828" w="1145714">
                <a:moveTo>
                  <a:pt x="0" y="0"/>
                </a:moveTo>
                <a:lnTo>
                  <a:pt x="1145713" y="0"/>
                </a:lnTo>
                <a:lnTo>
                  <a:pt x="1145713" y="847829"/>
                </a:lnTo>
                <a:lnTo>
                  <a:pt x="0" y="847829"/>
                </a:lnTo>
                <a:lnTo>
                  <a:pt x="0" y="0"/>
                </a:lnTo>
                <a:close/>
              </a:path>
            </a:pathLst>
          </a:custGeom>
          <a:blipFill>
            <a:blip r:embed="rId6"/>
            <a:stretch>
              <a:fillRect l="0" t="0" r="0" b="0"/>
            </a:stretch>
          </a:blipFill>
        </p:spPr>
      </p:sp>
      <p:grpSp>
        <p:nvGrpSpPr>
          <p:cNvPr name="Group 11" id="11"/>
          <p:cNvGrpSpPr/>
          <p:nvPr/>
        </p:nvGrpSpPr>
        <p:grpSpPr>
          <a:xfrm rot="0">
            <a:off x="17259300" y="9621299"/>
            <a:ext cx="998671" cy="665701"/>
            <a:chOff x="0" y="0"/>
            <a:chExt cx="263024" cy="175329"/>
          </a:xfrm>
        </p:grpSpPr>
        <p:sp>
          <p:nvSpPr>
            <p:cNvPr name="Freeform 12" id="12"/>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13" id="13"/>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Freeform 14" id="14"/>
          <p:cNvSpPr/>
          <p:nvPr/>
        </p:nvSpPr>
        <p:spPr>
          <a:xfrm flipH="false" flipV="false" rot="0">
            <a:off x="788129" y="6912652"/>
            <a:ext cx="1462046" cy="1042403"/>
          </a:xfrm>
          <a:custGeom>
            <a:avLst/>
            <a:gdLst/>
            <a:ahLst/>
            <a:cxnLst/>
            <a:rect r="r" b="b" t="t" l="l"/>
            <a:pathLst>
              <a:path h="1042403" w="1462046">
                <a:moveTo>
                  <a:pt x="0" y="0"/>
                </a:moveTo>
                <a:lnTo>
                  <a:pt x="1462046" y="0"/>
                </a:lnTo>
                <a:lnTo>
                  <a:pt x="1462046" y="1042402"/>
                </a:lnTo>
                <a:lnTo>
                  <a:pt x="0" y="10424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788129" y="562928"/>
            <a:ext cx="7075535" cy="807720"/>
          </a:xfrm>
          <a:prstGeom prst="rect">
            <a:avLst/>
          </a:prstGeom>
        </p:spPr>
        <p:txBody>
          <a:bodyPr anchor="t" rtlCol="false" tIns="0" lIns="0" bIns="0" rIns="0">
            <a:spAutoFit/>
          </a:bodyPr>
          <a:lstStyle/>
          <a:p>
            <a:pPr algn="l">
              <a:lnSpc>
                <a:spcPts val="5715"/>
              </a:lnSpc>
            </a:pPr>
            <a:r>
              <a:rPr lang="en-US" sz="4500" b="true">
                <a:solidFill>
                  <a:srgbClr val="0E2F5F"/>
                </a:solidFill>
                <a:latin typeface="Akzidenz-Grotesk Bold"/>
                <a:ea typeface="Akzidenz-Grotesk Bold"/>
                <a:cs typeface="Akzidenz-Grotesk Bold"/>
                <a:sym typeface="Akzidenz-Grotesk Bold"/>
              </a:rPr>
              <a:t>Nguồn dữ liệu</a:t>
            </a:r>
          </a:p>
        </p:txBody>
      </p:sp>
      <p:sp>
        <p:nvSpPr>
          <p:cNvPr name="TextBox 16" id="16"/>
          <p:cNvSpPr txBox="true"/>
          <p:nvPr/>
        </p:nvSpPr>
        <p:spPr>
          <a:xfrm rot="0">
            <a:off x="788129" y="1928792"/>
            <a:ext cx="7025103" cy="430036"/>
          </a:xfrm>
          <a:prstGeom prst="rect">
            <a:avLst/>
          </a:prstGeom>
        </p:spPr>
        <p:txBody>
          <a:bodyPr anchor="t" rtlCol="false" tIns="0" lIns="0" bIns="0" rIns="0">
            <a:spAutoFit/>
          </a:bodyPr>
          <a:lstStyle/>
          <a:p>
            <a:pPr algn="ctr">
              <a:lnSpc>
                <a:spcPts val="3362"/>
              </a:lnSpc>
            </a:pPr>
            <a:r>
              <a:rPr lang="en-US" b="true" sz="2873" i="true">
                <a:solidFill>
                  <a:srgbClr val="000000"/>
                </a:solidFill>
                <a:latin typeface="Aileron Bold Italics"/>
                <a:ea typeface="Aileron Bold Italics"/>
                <a:cs typeface="Aileron Bold Italics"/>
                <a:sym typeface="Aileron Bold Italics"/>
              </a:rPr>
              <a:t>Phát sinh dữ liệu thô từ hệ thống thực tế</a:t>
            </a:r>
          </a:p>
        </p:txBody>
      </p:sp>
      <p:sp>
        <p:nvSpPr>
          <p:cNvPr name="TextBox 17" id="17"/>
          <p:cNvSpPr txBox="true"/>
          <p:nvPr/>
        </p:nvSpPr>
        <p:spPr>
          <a:xfrm rot="0">
            <a:off x="971735" y="2994916"/>
            <a:ext cx="6841497" cy="487116"/>
          </a:xfrm>
          <a:prstGeom prst="rect">
            <a:avLst/>
          </a:prstGeom>
        </p:spPr>
        <p:txBody>
          <a:bodyPr anchor="t" rtlCol="false" tIns="0" lIns="0" bIns="0" rIns="0">
            <a:spAutoFit/>
          </a:bodyPr>
          <a:lstStyle/>
          <a:p>
            <a:pPr algn="l" marL="0" indent="0" lvl="0">
              <a:lnSpc>
                <a:spcPts val="3956"/>
              </a:lnSpc>
              <a:spcBef>
                <a:spcPct val="0"/>
              </a:spcBef>
            </a:pPr>
            <a:r>
              <a:rPr lang="en-US" b="true" sz="2931" spc="175">
                <a:solidFill>
                  <a:srgbClr val="FFFFFF"/>
                </a:solidFill>
                <a:latin typeface="Roboto Bold"/>
                <a:ea typeface="Roboto Bold"/>
                <a:cs typeface="Roboto Bold"/>
                <a:sym typeface="Roboto Bold"/>
              </a:rPr>
              <a:t>Hành vi người dùng trên app/web</a:t>
            </a:r>
          </a:p>
        </p:txBody>
      </p:sp>
      <p:sp>
        <p:nvSpPr>
          <p:cNvPr name="TextBox 18" id="18"/>
          <p:cNvSpPr txBox="true"/>
          <p:nvPr/>
        </p:nvSpPr>
        <p:spPr>
          <a:xfrm rot="0">
            <a:off x="971735" y="3735369"/>
            <a:ext cx="6841497" cy="487116"/>
          </a:xfrm>
          <a:prstGeom prst="rect">
            <a:avLst/>
          </a:prstGeom>
        </p:spPr>
        <p:txBody>
          <a:bodyPr anchor="t" rtlCol="false" tIns="0" lIns="0" bIns="0" rIns="0">
            <a:spAutoFit/>
          </a:bodyPr>
          <a:lstStyle/>
          <a:p>
            <a:pPr algn="l" marL="0" indent="0" lvl="0">
              <a:lnSpc>
                <a:spcPts val="3956"/>
              </a:lnSpc>
              <a:spcBef>
                <a:spcPct val="0"/>
              </a:spcBef>
            </a:pPr>
            <a:r>
              <a:rPr lang="en-US" b="true" sz="2931" spc="175">
                <a:solidFill>
                  <a:srgbClr val="FFFFFF"/>
                </a:solidFill>
                <a:latin typeface="Roboto Bold"/>
                <a:ea typeface="Roboto Bold"/>
                <a:cs typeface="Roboto Bold"/>
                <a:sym typeface="Roboto Bold"/>
              </a:rPr>
              <a:t>Dữ liệu giỏ hàng</a:t>
            </a:r>
          </a:p>
        </p:txBody>
      </p:sp>
      <p:sp>
        <p:nvSpPr>
          <p:cNvPr name="TextBox 19" id="19"/>
          <p:cNvSpPr txBox="true"/>
          <p:nvPr/>
        </p:nvSpPr>
        <p:spPr>
          <a:xfrm rot="0">
            <a:off x="971735" y="4475823"/>
            <a:ext cx="5983277" cy="487116"/>
          </a:xfrm>
          <a:prstGeom prst="rect">
            <a:avLst/>
          </a:prstGeom>
        </p:spPr>
        <p:txBody>
          <a:bodyPr anchor="t" rtlCol="false" tIns="0" lIns="0" bIns="0" rIns="0">
            <a:spAutoFit/>
          </a:bodyPr>
          <a:lstStyle/>
          <a:p>
            <a:pPr algn="l" marL="0" indent="0" lvl="0">
              <a:lnSpc>
                <a:spcPts val="3956"/>
              </a:lnSpc>
              <a:spcBef>
                <a:spcPct val="0"/>
              </a:spcBef>
            </a:pPr>
            <a:r>
              <a:rPr lang="en-US" b="true" sz="2931" spc="175">
                <a:solidFill>
                  <a:srgbClr val="FFFFFF"/>
                </a:solidFill>
                <a:latin typeface="Roboto Bold"/>
                <a:ea typeface="Roboto Bold"/>
                <a:cs typeface="Roboto Bold"/>
                <a:sym typeface="Roboto Bold"/>
              </a:rPr>
              <a:t>Dữ liệu tương tác bổ sung</a:t>
            </a:r>
          </a:p>
        </p:txBody>
      </p:sp>
      <p:sp>
        <p:nvSpPr>
          <p:cNvPr name="TextBox 20" id="20"/>
          <p:cNvSpPr txBox="true"/>
          <p:nvPr/>
        </p:nvSpPr>
        <p:spPr>
          <a:xfrm rot="0">
            <a:off x="971735" y="5178177"/>
            <a:ext cx="5983277" cy="487116"/>
          </a:xfrm>
          <a:prstGeom prst="rect">
            <a:avLst/>
          </a:prstGeom>
        </p:spPr>
        <p:txBody>
          <a:bodyPr anchor="t" rtlCol="false" tIns="0" lIns="0" bIns="0" rIns="0">
            <a:spAutoFit/>
          </a:bodyPr>
          <a:lstStyle/>
          <a:p>
            <a:pPr algn="l" marL="0" indent="0" lvl="0">
              <a:lnSpc>
                <a:spcPts val="3956"/>
              </a:lnSpc>
              <a:spcBef>
                <a:spcPct val="0"/>
              </a:spcBef>
            </a:pPr>
            <a:r>
              <a:rPr lang="en-US" b="true" sz="2931" spc="175">
                <a:solidFill>
                  <a:srgbClr val="FFFFFF"/>
                </a:solidFill>
                <a:latin typeface="Roboto Bold"/>
                <a:ea typeface="Roboto Bold"/>
                <a:cs typeface="Roboto Bold"/>
                <a:sym typeface="Roboto Bold"/>
              </a:rPr>
              <a:t>Dữ liệu người dùng</a:t>
            </a:r>
          </a:p>
        </p:txBody>
      </p:sp>
      <p:grpSp>
        <p:nvGrpSpPr>
          <p:cNvPr name="Group 21" id="21"/>
          <p:cNvGrpSpPr/>
          <p:nvPr/>
        </p:nvGrpSpPr>
        <p:grpSpPr>
          <a:xfrm rot="0">
            <a:off x="8276059" y="626006"/>
            <a:ext cx="2374743" cy="2143645"/>
            <a:chOff x="0" y="0"/>
            <a:chExt cx="3166325" cy="2858193"/>
          </a:xfrm>
        </p:grpSpPr>
        <p:sp>
          <p:nvSpPr>
            <p:cNvPr name="Freeform 22" id="22"/>
            <p:cNvSpPr/>
            <p:nvPr/>
          </p:nvSpPr>
          <p:spPr>
            <a:xfrm flipH="false" flipV="false" rot="0">
              <a:off x="620241" y="0"/>
              <a:ext cx="1402799" cy="1402799"/>
            </a:xfrm>
            <a:custGeom>
              <a:avLst/>
              <a:gdLst/>
              <a:ahLst/>
              <a:cxnLst/>
              <a:rect r="r" b="b" t="t" l="l"/>
              <a:pathLst>
                <a:path h="1402799" w="1402799">
                  <a:moveTo>
                    <a:pt x="0" y="0"/>
                  </a:moveTo>
                  <a:lnTo>
                    <a:pt x="1402799" y="0"/>
                  </a:lnTo>
                  <a:lnTo>
                    <a:pt x="1402799" y="1402799"/>
                  </a:lnTo>
                  <a:lnTo>
                    <a:pt x="0" y="1402799"/>
                  </a:lnTo>
                  <a:lnTo>
                    <a:pt x="0" y="0"/>
                  </a:lnTo>
                  <a:close/>
                </a:path>
              </a:pathLst>
            </a:custGeom>
            <a:blipFill>
              <a:blip r:embed="rId9"/>
              <a:stretch>
                <a:fillRect l="0" t="0" r="0" b="0"/>
              </a:stretch>
            </a:blipFill>
          </p:spPr>
        </p:sp>
        <p:sp>
          <p:nvSpPr>
            <p:cNvPr name="TextBox 23" id="23"/>
            <p:cNvSpPr txBox="true"/>
            <p:nvPr/>
          </p:nvSpPr>
          <p:spPr>
            <a:xfrm rot="0">
              <a:off x="0" y="1669742"/>
              <a:ext cx="3166325" cy="1188451"/>
            </a:xfrm>
            <a:prstGeom prst="rect">
              <a:avLst/>
            </a:prstGeom>
          </p:spPr>
          <p:txBody>
            <a:bodyPr anchor="t" rtlCol="false" tIns="0" lIns="0" bIns="0" rIns="0">
              <a:spAutoFit/>
            </a:bodyPr>
            <a:lstStyle/>
            <a:p>
              <a:pPr algn="ctr" marL="0" indent="0" lvl="0">
                <a:lnSpc>
                  <a:spcPts val="3655"/>
                </a:lnSpc>
                <a:spcBef>
                  <a:spcPct val="0"/>
                </a:spcBef>
              </a:pPr>
              <a:r>
                <a:rPr lang="en-US" b="true" sz="2707" spc="162">
                  <a:solidFill>
                    <a:srgbClr val="3275C5"/>
                  </a:solidFill>
                  <a:latin typeface="Aileron Bold"/>
                  <a:ea typeface="Aileron Bold"/>
                  <a:cs typeface="Aileron Bold"/>
                  <a:sym typeface="Aileron Bold"/>
                </a:rPr>
                <a:t>Logs đặt món</a:t>
              </a:r>
            </a:p>
          </p:txBody>
        </p:sp>
      </p:grpSp>
      <p:grpSp>
        <p:nvGrpSpPr>
          <p:cNvPr name="Group 24" id="24"/>
          <p:cNvGrpSpPr/>
          <p:nvPr/>
        </p:nvGrpSpPr>
        <p:grpSpPr>
          <a:xfrm rot="0">
            <a:off x="10903506" y="569303"/>
            <a:ext cx="2374743" cy="2257049"/>
            <a:chOff x="0" y="0"/>
            <a:chExt cx="3166325" cy="3009399"/>
          </a:xfrm>
        </p:grpSpPr>
        <p:sp>
          <p:nvSpPr>
            <p:cNvPr name="Freeform 25" id="25"/>
            <p:cNvSpPr/>
            <p:nvPr/>
          </p:nvSpPr>
          <p:spPr>
            <a:xfrm flipH="false" flipV="false" rot="0">
              <a:off x="736678" y="0"/>
              <a:ext cx="1692970" cy="1692970"/>
            </a:xfrm>
            <a:custGeom>
              <a:avLst/>
              <a:gdLst/>
              <a:ahLst/>
              <a:cxnLst/>
              <a:rect r="r" b="b" t="t" l="l"/>
              <a:pathLst>
                <a:path h="1692970" w="1692970">
                  <a:moveTo>
                    <a:pt x="0" y="0"/>
                  </a:moveTo>
                  <a:lnTo>
                    <a:pt x="1692969" y="0"/>
                  </a:lnTo>
                  <a:lnTo>
                    <a:pt x="1692969" y="1692970"/>
                  </a:lnTo>
                  <a:lnTo>
                    <a:pt x="0" y="1692970"/>
                  </a:lnTo>
                  <a:lnTo>
                    <a:pt x="0" y="0"/>
                  </a:lnTo>
                  <a:close/>
                </a:path>
              </a:pathLst>
            </a:custGeom>
            <a:blipFill>
              <a:blip r:embed="rId10"/>
              <a:stretch>
                <a:fillRect l="0" t="0" r="0" b="0"/>
              </a:stretch>
            </a:blipFill>
          </p:spPr>
        </p:sp>
        <p:sp>
          <p:nvSpPr>
            <p:cNvPr name="TextBox 26" id="26"/>
            <p:cNvSpPr txBox="true"/>
            <p:nvPr/>
          </p:nvSpPr>
          <p:spPr>
            <a:xfrm rot="0">
              <a:off x="0" y="1820948"/>
              <a:ext cx="3166325" cy="1188451"/>
            </a:xfrm>
            <a:prstGeom prst="rect">
              <a:avLst/>
            </a:prstGeom>
          </p:spPr>
          <p:txBody>
            <a:bodyPr anchor="t" rtlCol="false" tIns="0" lIns="0" bIns="0" rIns="0">
              <a:spAutoFit/>
            </a:bodyPr>
            <a:lstStyle/>
            <a:p>
              <a:pPr algn="ctr" marL="0" indent="0" lvl="0">
                <a:lnSpc>
                  <a:spcPts val="3655"/>
                </a:lnSpc>
                <a:spcBef>
                  <a:spcPct val="0"/>
                </a:spcBef>
              </a:pPr>
              <a:r>
                <a:rPr lang="en-US" b="true" sz="2707" spc="162">
                  <a:solidFill>
                    <a:srgbClr val="3275C5"/>
                  </a:solidFill>
                  <a:latin typeface="Aileron Bold"/>
                  <a:ea typeface="Aileron Bold"/>
                  <a:cs typeface="Aileron Bold"/>
                  <a:sym typeface="Aileron Bold"/>
                </a:rPr>
                <a:t>Thời gian tương tác </a:t>
              </a:r>
            </a:p>
          </p:txBody>
        </p:sp>
      </p:grpSp>
      <p:grpSp>
        <p:nvGrpSpPr>
          <p:cNvPr name="Group 27" id="27"/>
          <p:cNvGrpSpPr/>
          <p:nvPr/>
        </p:nvGrpSpPr>
        <p:grpSpPr>
          <a:xfrm rot="0">
            <a:off x="13530952" y="599737"/>
            <a:ext cx="2570588" cy="2196182"/>
            <a:chOff x="0" y="0"/>
            <a:chExt cx="3427451" cy="2928243"/>
          </a:xfrm>
        </p:grpSpPr>
        <p:sp>
          <p:nvSpPr>
            <p:cNvPr name="Freeform 28" id="28"/>
            <p:cNvSpPr/>
            <p:nvPr/>
          </p:nvSpPr>
          <p:spPr>
            <a:xfrm flipH="false" flipV="false" rot="0">
              <a:off x="852613" y="0"/>
              <a:ext cx="1722225" cy="1442924"/>
            </a:xfrm>
            <a:custGeom>
              <a:avLst/>
              <a:gdLst/>
              <a:ahLst/>
              <a:cxnLst/>
              <a:rect r="r" b="b" t="t" l="l"/>
              <a:pathLst>
                <a:path h="1442924" w="1722225">
                  <a:moveTo>
                    <a:pt x="0" y="0"/>
                  </a:moveTo>
                  <a:lnTo>
                    <a:pt x="1722225" y="0"/>
                  </a:lnTo>
                  <a:lnTo>
                    <a:pt x="1722225" y="1442924"/>
                  </a:lnTo>
                  <a:lnTo>
                    <a:pt x="0" y="1442924"/>
                  </a:lnTo>
                  <a:lnTo>
                    <a:pt x="0" y="0"/>
                  </a:lnTo>
                  <a:close/>
                </a:path>
              </a:pathLst>
            </a:custGeom>
            <a:blipFill>
              <a:blip r:embed="rId11"/>
              <a:stretch>
                <a:fillRect l="-22288" t="0" r="-92554" b="0"/>
              </a:stretch>
            </a:blipFill>
          </p:spPr>
        </p:sp>
        <p:sp>
          <p:nvSpPr>
            <p:cNvPr name="TextBox 29" id="29"/>
            <p:cNvSpPr txBox="true"/>
            <p:nvPr/>
          </p:nvSpPr>
          <p:spPr>
            <a:xfrm rot="0">
              <a:off x="0" y="1634195"/>
              <a:ext cx="3427451" cy="1294049"/>
            </a:xfrm>
            <a:prstGeom prst="rect">
              <a:avLst/>
            </a:prstGeom>
          </p:spPr>
          <p:txBody>
            <a:bodyPr anchor="t" rtlCol="false" tIns="0" lIns="0" bIns="0" rIns="0">
              <a:spAutoFit/>
            </a:bodyPr>
            <a:lstStyle/>
            <a:p>
              <a:pPr algn="ctr" marL="0" indent="0" lvl="0">
                <a:lnSpc>
                  <a:spcPts val="3956"/>
                </a:lnSpc>
                <a:spcBef>
                  <a:spcPct val="0"/>
                </a:spcBef>
              </a:pPr>
              <a:r>
                <a:rPr lang="en-US" b="true" sz="2931" spc="175">
                  <a:solidFill>
                    <a:srgbClr val="3275C5"/>
                  </a:solidFill>
                  <a:latin typeface="Aileron Bold"/>
                  <a:ea typeface="Aileron Bold"/>
                  <a:cs typeface="Aileron Bold"/>
                  <a:sym typeface="Aileron Bold"/>
                </a:rPr>
                <a:t>Lịch sử đơn hàng</a:t>
              </a:r>
            </a:p>
          </p:txBody>
        </p:sp>
      </p:grpSp>
      <p:grpSp>
        <p:nvGrpSpPr>
          <p:cNvPr name="Group 30" id="30"/>
          <p:cNvGrpSpPr/>
          <p:nvPr/>
        </p:nvGrpSpPr>
        <p:grpSpPr>
          <a:xfrm rot="0">
            <a:off x="8346457" y="3262286"/>
            <a:ext cx="2374743" cy="1858153"/>
            <a:chOff x="0" y="0"/>
            <a:chExt cx="3166325" cy="2477537"/>
          </a:xfrm>
        </p:grpSpPr>
        <p:sp>
          <p:nvSpPr>
            <p:cNvPr name="Freeform 31" id="31"/>
            <p:cNvSpPr/>
            <p:nvPr/>
          </p:nvSpPr>
          <p:spPr>
            <a:xfrm flipH="false" flipV="false" rot="0">
              <a:off x="869302" y="0"/>
              <a:ext cx="1427721" cy="1056514"/>
            </a:xfrm>
            <a:custGeom>
              <a:avLst/>
              <a:gdLst/>
              <a:ahLst/>
              <a:cxnLst/>
              <a:rect r="r" b="b" t="t" l="l"/>
              <a:pathLst>
                <a:path h="1056514" w="1427721">
                  <a:moveTo>
                    <a:pt x="0" y="0"/>
                  </a:moveTo>
                  <a:lnTo>
                    <a:pt x="1427721" y="0"/>
                  </a:lnTo>
                  <a:lnTo>
                    <a:pt x="1427721" y="1056514"/>
                  </a:lnTo>
                  <a:lnTo>
                    <a:pt x="0" y="1056514"/>
                  </a:lnTo>
                  <a:lnTo>
                    <a:pt x="0" y="0"/>
                  </a:lnTo>
                  <a:close/>
                </a:path>
              </a:pathLst>
            </a:custGeom>
            <a:blipFill>
              <a:blip r:embed="rId12"/>
              <a:stretch>
                <a:fillRect l="0" t="0" r="0" b="0"/>
              </a:stretch>
            </a:blipFill>
          </p:spPr>
        </p:sp>
        <p:sp>
          <p:nvSpPr>
            <p:cNvPr name="TextBox 32" id="32"/>
            <p:cNvSpPr txBox="true"/>
            <p:nvPr/>
          </p:nvSpPr>
          <p:spPr>
            <a:xfrm rot="0">
              <a:off x="0" y="1289085"/>
              <a:ext cx="3166325" cy="1188451"/>
            </a:xfrm>
            <a:prstGeom prst="rect">
              <a:avLst/>
            </a:prstGeom>
          </p:spPr>
          <p:txBody>
            <a:bodyPr anchor="t" rtlCol="false" tIns="0" lIns="0" bIns="0" rIns="0">
              <a:spAutoFit/>
            </a:bodyPr>
            <a:lstStyle/>
            <a:p>
              <a:pPr algn="ctr" marL="0" indent="0" lvl="0">
                <a:lnSpc>
                  <a:spcPts val="3655"/>
                </a:lnSpc>
                <a:spcBef>
                  <a:spcPct val="0"/>
                </a:spcBef>
              </a:pPr>
              <a:r>
                <a:rPr lang="en-US" b="true" sz="2707" spc="162">
                  <a:solidFill>
                    <a:srgbClr val="3275C5"/>
                  </a:solidFill>
                  <a:latin typeface="Aileron Bold"/>
                  <a:ea typeface="Aileron Bold"/>
                  <a:cs typeface="Aileron Bold"/>
                  <a:sym typeface="Aileron Bold"/>
                </a:rPr>
                <a:t>Trạng thái giỏ hàng</a:t>
              </a:r>
            </a:p>
          </p:txBody>
        </p:sp>
      </p:grpSp>
      <p:sp>
        <p:nvSpPr>
          <p:cNvPr name="TextBox 33" id="33"/>
          <p:cNvSpPr txBox="true"/>
          <p:nvPr/>
        </p:nvSpPr>
        <p:spPr>
          <a:xfrm rot="0">
            <a:off x="10903506" y="4216028"/>
            <a:ext cx="2374743" cy="443691"/>
          </a:xfrm>
          <a:prstGeom prst="rect">
            <a:avLst/>
          </a:prstGeom>
        </p:spPr>
        <p:txBody>
          <a:bodyPr anchor="t" rtlCol="false" tIns="0" lIns="0" bIns="0" rIns="0">
            <a:spAutoFit/>
          </a:bodyPr>
          <a:lstStyle/>
          <a:p>
            <a:pPr algn="ctr" marL="0" indent="0" lvl="0">
              <a:lnSpc>
                <a:spcPts val="3655"/>
              </a:lnSpc>
              <a:spcBef>
                <a:spcPct val="0"/>
              </a:spcBef>
            </a:pPr>
            <a:r>
              <a:rPr lang="en-US" b="true" sz="2707" spc="162">
                <a:solidFill>
                  <a:srgbClr val="3275C5"/>
                </a:solidFill>
                <a:latin typeface="Aileron Bold"/>
                <a:ea typeface="Aileron Bold"/>
                <a:cs typeface="Aileron Bold"/>
                <a:sym typeface="Aileron Bold"/>
              </a:rPr>
              <a:t>Feedback</a:t>
            </a:r>
          </a:p>
        </p:txBody>
      </p:sp>
      <p:grpSp>
        <p:nvGrpSpPr>
          <p:cNvPr name="Group 34" id="34"/>
          <p:cNvGrpSpPr/>
          <p:nvPr/>
        </p:nvGrpSpPr>
        <p:grpSpPr>
          <a:xfrm rot="0">
            <a:off x="4687218" y="6624095"/>
            <a:ext cx="10679703" cy="3534011"/>
            <a:chOff x="0" y="0"/>
            <a:chExt cx="14239604" cy="4712015"/>
          </a:xfrm>
        </p:grpSpPr>
        <p:sp>
          <p:nvSpPr>
            <p:cNvPr name="Freeform 35" id="35"/>
            <p:cNvSpPr/>
            <p:nvPr/>
          </p:nvSpPr>
          <p:spPr>
            <a:xfrm flipH="false" flipV="false" rot="0">
              <a:off x="0" y="0"/>
              <a:ext cx="14239604" cy="4712015"/>
            </a:xfrm>
            <a:custGeom>
              <a:avLst/>
              <a:gdLst/>
              <a:ahLst/>
              <a:cxnLst/>
              <a:rect r="r" b="b" t="t" l="l"/>
              <a:pathLst>
                <a:path h="4712015" w="14239604">
                  <a:moveTo>
                    <a:pt x="0" y="0"/>
                  </a:moveTo>
                  <a:lnTo>
                    <a:pt x="14239604" y="0"/>
                  </a:lnTo>
                  <a:lnTo>
                    <a:pt x="14239604" y="4712015"/>
                  </a:lnTo>
                  <a:lnTo>
                    <a:pt x="0" y="471201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AutoShape 36" id="36"/>
            <p:cNvSpPr/>
            <p:nvPr/>
          </p:nvSpPr>
          <p:spPr>
            <a:xfrm>
              <a:off x="7119802" y="0"/>
              <a:ext cx="0" cy="3821669"/>
            </a:xfrm>
            <a:prstGeom prst="line">
              <a:avLst/>
            </a:prstGeom>
            <a:ln cap="flat" w="50800">
              <a:solidFill>
                <a:srgbClr val="000000"/>
              </a:solidFill>
              <a:prstDash val="sysDot"/>
              <a:headEnd type="none" len="sm" w="sm"/>
              <a:tailEnd type="none" len="sm" w="sm"/>
            </a:ln>
          </p:spPr>
        </p:sp>
        <p:sp>
          <p:nvSpPr>
            <p:cNvPr name="TextBox 37" id="37"/>
            <p:cNvSpPr txBox="true"/>
            <p:nvPr/>
          </p:nvSpPr>
          <p:spPr>
            <a:xfrm rot="0">
              <a:off x="543115" y="371475"/>
              <a:ext cx="6284138" cy="3319146"/>
            </a:xfrm>
            <a:prstGeom prst="rect">
              <a:avLst/>
            </a:prstGeom>
          </p:spPr>
          <p:txBody>
            <a:bodyPr anchor="t" rtlCol="false" tIns="0" lIns="0" bIns="0" rIns="0">
              <a:spAutoFit/>
            </a:bodyPr>
            <a:lstStyle/>
            <a:p>
              <a:pPr algn="ctr">
                <a:lnSpc>
                  <a:spcPts val="3359"/>
                </a:lnSpc>
              </a:pPr>
              <a:r>
                <a:rPr lang="en-US" sz="2399" b="true">
                  <a:solidFill>
                    <a:srgbClr val="DA7D6C"/>
                  </a:solidFill>
                  <a:latin typeface="Aileron Bold"/>
                  <a:ea typeface="Aileron Bold"/>
                  <a:cs typeface="Aileron Bold"/>
                  <a:sym typeface="Aileron Bold"/>
                </a:rPr>
                <a:t>Dữ liệu phát sinh từ rất nhiều kênh, không chỉ app/web mà còn có thể từ các đối tác thanh toán, đối tác giao hàng, sự kiện bên ngoài như khuyến mãi, lễ hội, thời tiết... </a:t>
              </a:r>
            </a:p>
          </p:txBody>
        </p:sp>
        <p:sp>
          <p:nvSpPr>
            <p:cNvPr name="TextBox 38" id="38"/>
            <p:cNvSpPr txBox="true"/>
            <p:nvPr/>
          </p:nvSpPr>
          <p:spPr>
            <a:xfrm rot="0">
              <a:off x="7119802" y="371475"/>
              <a:ext cx="6284138" cy="3319146"/>
            </a:xfrm>
            <a:prstGeom prst="rect">
              <a:avLst/>
            </a:prstGeom>
          </p:spPr>
          <p:txBody>
            <a:bodyPr anchor="t" rtlCol="false" tIns="0" lIns="0" bIns="0" rIns="0">
              <a:spAutoFit/>
            </a:bodyPr>
            <a:lstStyle/>
            <a:p>
              <a:pPr algn="ctr">
                <a:lnSpc>
                  <a:spcPts val="3359"/>
                </a:lnSpc>
              </a:pPr>
              <a:r>
                <a:rPr lang="en-US" sz="2399" b="true">
                  <a:solidFill>
                    <a:srgbClr val="DA7D6C"/>
                  </a:solidFill>
                  <a:latin typeface="Aileron Bold"/>
                  <a:ea typeface="Aileron Bold"/>
                  <a:cs typeface="Aileron Bold"/>
                  <a:sym typeface="Aileron Bold"/>
                </a:rPr>
                <a:t>Số lượng sự kiện người dùng lớn, liên tục, đặc biệt vào giờ cao điểm hoặc dịp khuyến mãi, tạo áp lực cho hệ thống thu thập và xử lý.</a:t>
              </a:r>
            </a:p>
            <a:p>
              <a:pPr algn="ctr">
                <a:lnSpc>
                  <a:spcPts val="3359"/>
                </a:lnSpc>
              </a:pPr>
            </a:p>
          </p:txBody>
        </p:sp>
      </p:grpSp>
      <p:sp>
        <p:nvSpPr>
          <p:cNvPr name="Freeform 39" id="39"/>
          <p:cNvSpPr/>
          <p:nvPr/>
        </p:nvSpPr>
        <p:spPr>
          <a:xfrm flipH="false" flipV="false" rot="0">
            <a:off x="16049663" y="147746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0" id="40"/>
          <p:cNvSpPr/>
          <p:nvPr/>
        </p:nvSpPr>
        <p:spPr>
          <a:xfrm flipH="false" flipV="false" rot="0">
            <a:off x="-2255704" y="8317004"/>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1" id="41"/>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77274" y="4105159"/>
            <a:ext cx="4750130" cy="6181841"/>
            <a:chOff x="0" y="0"/>
            <a:chExt cx="1251063" cy="1628139"/>
          </a:xfrm>
        </p:grpSpPr>
        <p:sp>
          <p:nvSpPr>
            <p:cNvPr name="Freeform 3" id="3"/>
            <p:cNvSpPr/>
            <p:nvPr/>
          </p:nvSpPr>
          <p:spPr>
            <a:xfrm flipH="false" flipV="false" rot="0">
              <a:off x="0" y="0"/>
              <a:ext cx="1251063" cy="1628139"/>
            </a:xfrm>
            <a:custGeom>
              <a:avLst/>
              <a:gdLst/>
              <a:ahLst/>
              <a:cxnLst/>
              <a:rect r="r" b="b" t="t" l="l"/>
              <a:pathLst>
                <a:path h="1628139" w="1251063">
                  <a:moveTo>
                    <a:pt x="0" y="0"/>
                  </a:moveTo>
                  <a:lnTo>
                    <a:pt x="1251063" y="0"/>
                  </a:lnTo>
                  <a:lnTo>
                    <a:pt x="1251063" y="1628139"/>
                  </a:lnTo>
                  <a:lnTo>
                    <a:pt x="0" y="1628139"/>
                  </a:lnTo>
                  <a:close/>
                </a:path>
              </a:pathLst>
            </a:custGeom>
            <a:solidFill>
              <a:srgbClr val="E1EDFC"/>
            </a:solidFill>
          </p:spPr>
        </p:sp>
        <p:sp>
          <p:nvSpPr>
            <p:cNvPr name="TextBox 4" id="4"/>
            <p:cNvSpPr txBox="true"/>
            <p:nvPr/>
          </p:nvSpPr>
          <p:spPr>
            <a:xfrm>
              <a:off x="0" y="-47625"/>
              <a:ext cx="1251063" cy="1675764"/>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1259907" y="539497"/>
            <a:ext cx="6584863" cy="658486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2177274" y="1943367"/>
            <a:ext cx="4750130" cy="475013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Freeform 10" id="10"/>
          <p:cNvSpPr/>
          <p:nvPr/>
        </p:nvSpPr>
        <p:spPr>
          <a:xfrm flipH="false" flipV="false" rot="0">
            <a:off x="-458695" y="-543120"/>
            <a:ext cx="1291547" cy="1291547"/>
          </a:xfrm>
          <a:custGeom>
            <a:avLst/>
            <a:gdLst/>
            <a:ahLst/>
            <a:cxnLst/>
            <a:rect r="r" b="b" t="t" l="l"/>
            <a:pathLst>
              <a:path h="1291547" w="1291547">
                <a:moveTo>
                  <a:pt x="0" y="0"/>
                </a:moveTo>
                <a:lnTo>
                  <a:pt x="1291547" y="0"/>
                </a:lnTo>
                <a:lnTo>
                  <a:pt x="1291547" y="1291547"/>
                </a:lnTo>
                <a:lnTo>
                  <a:pt x="0" y="12915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1" id="11"/>
          <p:cNvSpPr/>
          <p:nvPr/>
        </p:nvSpPr>
        <p:spPr>
          <a:xfrm flipH="false" flipV="false" rot="0">
            <a:off x="13335342" y="8788690"/>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260471" y="1943367"/>
            <a:ext cx="1801861" cy="1801861"/>
          </a:xfrm>
          <a:custGeom>
            <a:avLst/>
            <a:gdLst/>
            <a:ahLst/>
            <a:cxnLst/>
            <a:rect r="r" b="b" t="t" l="l"/>
            <a:pathLst>
              <a:path h="1801861" w="1801861">
                <a:moveTo>
                  <a:pt x="0" y="0"/>
                </a:moveTo>
                <a:lnTo>
                  <a:pt x="1801862" y="0"/>
                </a:lnTo>
                <a:lnTo>
                  <a:pt x="1801862" y="1801861"/>
                </a:lnTo>
                <a:lnTo>
                  <a:pt x="0" y="1801861"/>
                </a:lnTo>
                <a:lnTo>
                  <a:pt x="0" y="0"/>
                </a:lnTo>
                <a:close/>
              </a:path>
            </a:pathLst>
          </a:custGeom>
          <a:blipFill>
            <a:blip r:embed="rId7"/>
            <a:stretch>
              <a:fillRect l="0" t="0" r="0" b="0"/>
            </a:stretch>
          </a:blipFill>
        </p:spPr>
      </p:sp>
      <p:sp>
        <p:nvSpPr>
          <p:cNvPr name="Freeform 13" id="13"/>
          <p:cNvSpPr/>
          <p:nvPr/>
        </p:nvSpPr>
        <p:spPr>
          <a:xfrm flipH="false" flipV="false" rot="0">
            <a:off x="1378395" y="4154803"/>
            <a:ext cx="1566013" cy="1566013"/>
          </a:xfrm>
          <a:custGeom>
            <a:avLst/>
            <a:gdLst/>
            <a:ahLst/>
            <a:cxnLst/>
            <a:rect r="r" b="b" t="t" l="l"/>
            <a:pathLst>
              <a:path h="1566013" w="1566013">
                <a:moveTo>
                  <a:pt x="0" y="0"/>
                </a:moveTo>
                <a:lnTo>
                  <a:pt x="1566014" y="0"/>
                </a:lnTo>
                <a:lnTo>
                  <a:pt x="1566014" y="1566014"/>
                </a:lnTo>
                <a:lnTo>
                  <a:pt x="0" y="1566014"/>
                </a:lnTo>
                <a:lnTo>
                  <a:pt x="0" y="0"/>
                </a:lnTo>
                <a:close/>
              </a:path>
            </a:pathLst>
          </a:custGeom>
          <a:blipFill>
            <a:blip r:embed="rId8"/>
            <a:stretch>
              <a:fillRect l="0" t="0" r="0" b="0"/>
            </a:stretch>
          </a:blipFill>
        </p:spPr>
      </p:sp>
      <p:sp>
        <p:nvSpPr>
          <p:cNvPr name="Freeform 14" id="14"/>
          <p:cNvSpPr/>
          <p:nvPr/>
        </p:nvSpPr>
        <p:spPr>
          <a:xfrm flipH="false" flipV="false" rot="0">
            <a:off x="7447288" y="7437375"/>
            <a:ext cx="1871567" cy="1366315"/>
          </a:xfrm>
          <a:custGeom>
            <a:avLst/>
            <a:gdLst/>
            <a:ahLst/>
            <a:cxnLst/>
            <a:rect r="r" b="b" t="t" l="l"/>
            <a:pathLst>
              <a:path h="1366315" w="1871567">
                <a:moveTo>
                  <a:pt x="0" y="0"/>
                </a:moveTo>
                <a:lnTo>
                  <a:pt x="1871567" y="0"/>
                </a:lnTo>
                <a:lnTo>
                  <a:pt x="1871567" y="1366316"/>
                </a:lnTo>
                <a:lnTo>
                  <a:pt x="0" y="1366316"/>
                </a:lnTo>
                <a:lnTo>
                  <a:pt x="0" y="0"/>
                </a:lnTo>
                <a:close/>
              </a:path>
            </a:pathLst>
          </a:custGeom>
          <a:blipFill>
            <a:blip r:embed="rId9"/>
            <a:stretch>
              <a:fillRect l="0" t="0" r="0" b="0"/>
            </a:stretch>
          </a:blipFill>
        </p:spPr>
      </p:sp>
      <p:sp>
        <p:nvSpPr>
          <p:cNvPr name="Freeform 15" id="15"/>
          <p:cNvSpPr/>
          <p:nvPr/>
        </p:nvSpPr>
        <p:spPr>
          <a:xfrm flipH="false" flipV="false" rot="0">
            <a:off x="9816371" y="7519607"/>
            <a:ext cx="1998978" cy="1201853"/>
          </a:xfrm>
          <a:custGeom>
            <a:avLst/>
            <a:gdLst/>
            <a:ahLst/>
            <a:cxnLst/>
            <a:rect r="r" b="b" t="t" l="l"/>
            <a:pathLst>
              <a:path h="1201853" w="1998978">
                <a:moveTo>
                  <a:pt x="0" y="0"/>
                </a:moveTo>
                <a:lnTo>
                  <a:pt x="1998978" y="0"/>
                </a:lnTo>
                <a:lnTo>
                  <a:pt x="1998978" y="1201852"/>
                </a:lnTo>
                <a:lnTo>
                  <a:pt x="0" y="1201852"/>
                </a:lnTo>
                <a:lnTo>
                  <a:pt x="0" y="0"/>
                </a:lnTo>
                <a:close/>
              </a:path>
            </a:pathLst>
          </a:custGeom>
          <a:blipFill>
            <a:blip r:embed="rId10"/>
            <a:stretch>
              <a:fillRect l="-10123" t="0" r="-10123" b="0"/>
            </a:stretch>
          </a:blipFill>
        </p:spPr>
      </p:sp>
      <p:sp>
        <p:nvSpPr>
          <p:cNvPr name="TextBox 16" id="16"/>
          <p:cNvSpPr txBox="true"/>
          <p:nvPr/>
        </p:nvSpPr>
        <p:spPr>
          <a:xfrm rot="0">
            <a:off x="3481433" y="2229506"/>
            <a:ext cx="8121706" cy="869948"/>
          </a:xfrm>
          <a:prstGeom prst="rect">
            <a:avLst/>
          </a:prstGeom>
        </p:spPr>
        <p:txBody>
          <a:bodyPr anchor="t" rtlCol="false" tIns="0" lIns="0" bIns="0" rIns="0">
            <a:spAutoFit/>
          </a:bodyPr>
          <a:lstStyle/>
          <a:p>
            <a:pPr algn="just">
              <a:lnSpc>
                <a:spcPts val="3500"/>
              </a:lnSpc>
            </a:pPr>
            <a:r>
              <a:rPr lang="en-US" sz="2500" b="true">
                <a:solidFill>
                  <a:srgbClr val="021828"/>
                </a:solidFill>
                <a:latin typeface="Aileron Bold"/>
                <a:ea typeface="Aileron Bold"/>
                <a:cs typeface="Aileron Bold"/>
                <a:sym typeface="Aileron Bold"/>
              </a:rPr>
              <a:t>Hàng triệu sự kiện mỗi ngày, dữ liệu đa dạng từ nhiều kênh (app, thanh toán, giao hàng, đối tác bên ngoài).</a:t>
            </a:r>
          </a:p>
        </p:txBody>
      </p:sp>
      <p:sp>
        <p:nvSpPr>
          <p:cNvPr name="TextBox 17" id="17"/>
          <p:cNvSpPr txBox="true"/>
          <p:nvPr/>
        </p:nvSpPr>
        <p:spPr>
          <a:xfrm rot="0">
            <a:off x="2154759" y="368047"/>
            <a:ext cx="7829936" cy="1165745"/>
          </a:xfrm>
          <a:prstGeom prst="rect">
            <a:avLst/>
          </a:prstGeom>
        </p:spPr>
        <p:txBody>
          <a:bodyPr anchor="t" rtlCol="false" tIns="0" lIns="0" bIns="0" rIns="0">
            <a:spAutoFit/>
          </a:bodyPr>
          <a:lstStyle/>
          <a:p>
            <a:pPr algn="ctr" marL="0" indent="0" lvl="0">
              <a:lnSpc>
                <a:spcPts val="8254"/>
              </a:lnSpc>
              <a:spcBef>
                <a:spcPct val="0"/>
              </a:spcBef>
            </a:pPr>
            <a:r>
              <a:rPr lang="en-US" b="true" sz="6499">
                <a:solidFill>
                  <a:srgbClr val="0E2F5F"/>
                </a:solidFill>
                <a:latin typeface="Akzidenz-Grotesk Bold"/>
                <a:ea typeface="Akzidenz-Grotesk Bold"/>
                <a:cs typeface="Akzidenz-Grotesk Bold"/>
                <a:sym typeface="Akzidenz-Grotesk Bold"/>
              </a:rPr>
              <a:t>Áp dụng 6V</a:t>
            </a:r>
          </a:p>
        </p:txBody>
      </p:sp>
      <p:sp>
        <p:nvSpPr>
          <p:cNvPr name="TextBox 18" id="18"/>
          <p:cNvSpPr txBox="true"/>
          <p:nvPr/>
        </p:nvSpPr>
        <p:spPr>
          <a:xfrm rot="0">
            <a:off x="3481433" y="4303343"/>
            <a:ext cx="8121706" cy="869948"/>
          </a:xfrm>
          <a:prstGeom prst="rect">
            <a:avLst/>
          </a:prstGeom>
        </p:spPr>
        <p:txBody>
          <a:bodyPr anchor="t" rtlCol="false" tIns="0" lIns="0" bIns="0" rIns="0">
            <a:spAutoFit/>
          </a:bodyPr>
          <a:lstStyle/>
          <a:p>
            <a:pPr algn="just">
              <a:lnSpc>
                <a:spcPts val="3500"/>
              </a:lnSpc>
            </a:pPr>
            <a:r>
              <a:rPr lang="en-US" sz="2500" b="true">
                <a:solidFill>
                  <a:srgbClr val="021828"/>
                </a:solidFill>
                <a:latin typeface="Aileron Bold"/>
                <a:ea typeface="Aileron Bold"/>
                <a:cs typeface="Aileron Bold"/>
                <a:sym typeface="Aileron Bold"/>
              </a:rPr>
              <a:t>Dữ liệu đa dạng về định dạng và nguồn, biến động theo mùa vụ, chương trình khuyến mãi, sự kiện.</a:t>
            </a:r>
          </a:p>
        </p:txBody>
      </p:sp>
      <p:sp>
        <p:nvSpPr>
          <p:cNvPr name="TextBox 19" id="19"/>
          <p:cNvSpPr txBox="true"/>
          <p:nvPr/>
        </p:nvSpPr>
        <p:spPr>
          <a:xfrm rot="0">
            <a:off x="1860641" y="5549367"/>
            <a:ext cx="8418172" cy="1169035"/>
          </a:xfrm>
          <a:prstGeom prst="rect">
            <a:avLst/>
          </a:prstGeom>
        </p:spPr>
        <p:txBody>
          <a:bodyPr anchor="t" rtlCol="false" tIns="0" lIns="0" bIns="0" rIns="0">
            <a:spAutoFit/>
          </a:bodyPr>
          <a:lstStyle/>
          <a:p>
            <a:pPr algn="l" marL="0" indent="0" lvl="0">
              <a:lnSpc>
                <a:spcPts val="8254"/>
              </a:lnSpc>
              <a:spcBef>
                <a:spcPct val="0"/>
              </a:spcBef>
            </a:pPr>
            <a:r>
              <a:rPr lang="en-US" b="true" sz="6499">
                <a:solidFill>
                  <a:srgbClr val="0E2F5F"/>
                </a:solidFill>
                <a:latin typeface="Akzidenz-Grotesk Bold"/>
                <a:ea typeface="Akzidenz-Grotesk Bold"/>
                <a:cs typeface="Akzidenz-Grotesk Bold"/>
                <a:sym typeface="Akzidenz-Grotesk Bold"/>
              </a:rPr>
              <a:t>Công nghệ tiêu biểu</a:t>
            </a:r>
          </a:p>
        </p:txBody>
      </p:sp>
      <p:grpSp>
        <p:nvGrpSpPr>
          <p:cNvPr name="Group 20" id="20"/>
          <p:cNvGrpSpPr/>
          <p:nvPr/>
        </p:nvGrpSpPr>
        <p:grpSpPr>
          <a:xfrm rot="0">
            <a:off x="187078" y="7261327"/>
            <a:ext cx="2183965" cy="1695213"/>
            <a:chOff x="0" y="0"/>
            <a:chExt cx="2911953" cy="2260284"/>
          </a:xfrm>
        </p:grpSpPr>
        <p:sp>
          <p:nvSpPr>
            <p:cNvPr name="Freeform 21" id="21"/>
            <p:cNvSpPr/>
            <p:nvPr/>
          </p:nvSpPr>
          <p:spPr>
            <a:xfrm flipH="false" flipV="false" rot="0">
              <a:off x="200443" y="0"/>
              <a:ext cx="1670755" cy="1572475"/>
            </a:xfrm>
            <a:custGeom>
              <a:avLst/>
              <a:gdLst/>
              <a:ahLst/>
              <a:cxnLst/>
              <a:rect r="r" b="b" t="t" l="l"/>
              <a:pathLst>
                <a:path h="1572475" w="1670755">
                  <a:moveTo>
                    <a:pt x="0" y="0"/>
                  </a:moveTo>
                  <a:lnTo>
                    <a:pt x="1670754" y="0"/>
                  </a:lnTo>
                  <a:lnTo>
                    <a:pt x="1670754" y="1572475"/>
                  </a:lnTo>
                  <a:lnTo>
                    <a:pt x="0" y="1572475"/>
                  </a:lnTo>
                  <a:lnTo>
                    <a:pt x="0" y="0"/>
                  </a:lnTo>
                  <a:close/>
                </a:path>
              </a:pathLst>
            </a:custGeom>
            <a:blipFill>
              <a:blip r:embed="rId11"/>
              <a:stretch>
                <a:fillRect l="0" t="0" r="0" b="0"/>
              </a:stretch>
            </a:blipFill>
          </p:spPr>
        </p:sp>
        <p:sp>
          <p:nvSpPr>
            <p:cNvPr name="TextBox 22" id="22"/>
            <p:cNvSpPr txBox="true"/>
            <p:nvPr/>
          </p:nvSpPr>
          <p:spPr>
            <a:xfrm rot="0">
              <a:off x="0" y="1724361"/>
              <a:ext cx="2911953" cy="535923"/>
            </a:xfrm>
            <a:prstGeom prst="rect">
              <a:avLst/>
            </a:prstGeom>
          </p:spPr>
          <p:txBody>
            <a:bodyPr anchor="t" rtlCol="false" tIns="0" lIns="0" bIns="0" rIns="0">
              <a:spAutoFit/>
            </a:bodyPr>
            <a:lstStyle/>
            <a:p>
              <a:pPr algn="l" marL="0" indent="0" lvl="0">
                <a:lnSpc>
                  <a:spcPts val="3361"/>
                </a:lnSpc>
                <a:spcBef>
                  <a:spcPct val="0"/>
                </a:spcBef>
              </a:pPr>
              <a:r>
                <a:rPr lang="en-US" b="true" sz="2490" spc="149">
                  <a:solidFill>
                    <a:srgbClr val="3275C5"/>
                  </a:solidFill>
                  <a:latin typeface="Aileron Bold"/>
                  <a:ea typeface="Aileron Bold"/>
                  <a:cs typeface="Aileron Bold"/>
                  <a:sym typeface="Aileron Bold"/>
                </a:rPr>
                <a:t>Mobile App</a:t>
              </a:r>
            </a:p>
          </p:txBody>
        </p:sp>
      </p:grpSp>
      <p:grpSp>
        <p:nvGrpSpPr>
          <p:cNvPr name="Group 23" id="23"/>
          <p:cNvGrpSpPr/>
          <p:nvPr/>
        </p:nvGrpSpPr>
        <p:grpSpPr>
          <a:xfrm rot="0">
            <a:off x="2584229" y="7343957"/>
            <a:ext cx="2183965" cy="1612583"/>
            <a:chOff x="0" y="0"/>
            <a:chExt cx="2911953" cy="2150110"/>
          </a:xfrm>
        </p:grpSpPr>
        <p:sp>
          <p:nvSpPr>
            <p:cNvPr name="Freeform 24" id="24"/>
            <p:cNvSpPr/>
            <p:nvPr/>
          </p:nvSpPr>
          <p:spPr>
            <a:xfrm flipH="false" flipV="false" rot="0">
              <a:off x="0" y="0"/>
              <a:ext cx="2354292" cy="1352127"/>
            </a:xfrm>
            <a:custGeom>
              <a:avLst/>
              <a:gdLst/>
              <a:ahLst/>
              <a:cxnLst/>
              <a:rect r="r" b="b" t="t" l="l"/>
              <a:pathLst>
                <a:path h="1352127" w="2354292">
                  <a:moveTo>
                    <a:pt x="0" y="0"/>
                  </a:moveTo>
                  <a:lnTo>
                    <a:pt x="2354292" y="0"/>
                  </a:lnTo>
                  <a:lnTo>
                    <a:pt x="2354292" y="1352127"/>
                  </a:lnTo>
                  <a:lnTo>
                    <a:pt x="0" y="1352127"/>
                  </a:lnTo>
                  <a:lnTo>
                    <a:pt x="0" y="0"/>
                  </a:lnTo>
                  <a:close/>
                </a:path>
              </a:pathLst>
            </a:custGeom>
            <a:blipFill>
              <a:blip r:embed="rId12"/>
              <a:stretch>
                <a:fillRect l="0" t="0" r="0" b="0"/>
              </a:stretch>
            </a:blipFill>
          </p:spPr>
        </p:sp>
        <p:sp>
          <p:nvSpPr>
            <p:cNvPr name="TextBox 25" id="25"/>
            <p:cNvSpPr txBox="true"/>
            <p:nvPr/>
          </p:nvSpPr>
          <p:spPr>
            <a:xfrm rot="0">
              <a:off x="0" y="1614187"/>
              <a:ext cx="2911953" cy="535923"/>
            </a:xfrm>
            <a:prstGeom prst="rect">
              <a:avLst/>
            </a:prstGeom>
          </p:spPr>
          <p:txBody>
            <a:bodyPr anchor="t" rtlCol="false" tIns="0" lIns="0" bIns="0" rIns="0">
              <a:spAutoFit/>
            </a:bodyPr>
            <a:lstStyle/>
            <a:p>
              <a:pPr algn="l" marL="0" indent="0" lvl="0">
                <a:lnSpc>
                  <a:spcPts val="3361"/>
                </a:lnSpc>
                <a:spcBef>
                  <a:spcPct val="0"/>
                </a:spcBef>
              </a:pPr>
              <a:r>
                <a:rPr lang="en-US" b="true" sz="2490" spc="149">
                  <a:solidFill>
                    <a:srgbClr val="3275C5"/>
                  </a:solidFill>
                  <a:latin typeface="Aileron Bold"/>
                  <a:ea typeface="Aileron Bold"/>
                  <a:cs typeface="Aileron Bold"/>
                  <a:sym typeface="Aileron Bold"/>
                </a:rPr>
                <a:t>Web App</a:t>
              </a:r>
            </a:p>
          </p:txBody>
        </p:sp>
      </p:grpSp>
      <p:grpSp>
        <p:nvGrpSpPr>
          <p:cNvPr name="Group 26" id="26"/>
          <p:cNvGrpSpPr/>
          <p:nvPr/>
        </p:nvGrpSpPr>
        <p:grpSpPr>
          <a:xfrm rot="0">
            <a:off x="4977744" y="7286232"/>
            <a:ext cx="2183965" cy="1668603"/>
            <a:chOff x="0" y="0"/>
            <a:chExt cx="2911953" cy="2224803"/>
          </a:xfrm>
        </p:grpSpPr>
        <p:sp>
          <p:nvSpPr>
            <p:cNvPr name="Freeform 27" id="27"/>
            <p:cNvSpPr/>
            <p:nvPr/>
          </p:nvSpPr>
          <p:spPr>
            <a:xfrm flipH="false" flipV="false" rot="0">
              <a:off x="483738" y="0"/>
              <a:ext cx="1629380" cy="1636755"/>
            </a:xfrm>
            <a:custGeom>
              <a:avLst/>
              <a:gdLst/>
              <a:ahLst/>
              <a:cxnLst/>
              <a:rect r="r" b="b" t="t" l="l"/>
              <a:pathLst>
                <a:path h="1636755" w="1629380">
                  <a:moveTo>
                    <a:pt x="0" y="0"/>
                  </a:moveTo>
                  <a:lnTo>
                    <a:pt x="1629380" y="0"/>
                  </a:lnTo>
                  <a:lnTo>
                    <a:pt x="1629380" y="1636755"/>
                  </a:lnTo>
                  <a:lnTo>
                    <a:pt x="0" y="1636755"/>
                  </a:lnTo>
                  <a:lnTo>
                    <a:pt x="0" y="0"/>
                  </a:lnTo>
                  <a:close/>
                </a:path>
              </a:pathLst>
            </a:custGeom>
            <a:blipFill>
              <a:blip r:embed="rId13"/>
              <a:stretch>
                <a:fillRect l="-226" t="0" r="-226" b="0"/>
              </a:stretch>
            </a:blipFill>
          </p:spPr>
        </p:sp>
        <p:sp>
          <p:nvSpPr>
            <p:cNvPr name="TextBox 28" id="28"/>
            <p:cNvSpPr txBox="true"/>
            <p:nvPr/>
          </p:nvSpPr>
          <p:spPr>
            <a:xfrm rot="0">
              <a:off x="0" y="1691155"/>
              <a:ext cx="2911953" cy="533649"/>
            </a:xfrm>
            <a:prstGeom prst="rect">
              <a:avLst/>
            </a:prstGeom>
          </p:spPr>
          <p:txBody>
            <a:bodyPr anchor="t" rtlCol="false" tIns="0" lIns="0" bIns="0" rIns="0">
              <a:spAutoFit/>
            </a:bodyPr>
            <a:lstStyle/>
            <a:p>
              <a:pPr algn="l" marL="0" indent="0" lvl="0">
                <a:lnSpc>
                  <a:spcPts val="3361"/>
                </a:lnSpc>
                <a:spcBef>
                  <a:spcPct val="0"/>
                </a:spcBef>
              </a:pPr>
              <a:r>
                <a:rPr lang="en-US" b="true" sz="2490" spc="149">
                  <a:solidFill>
                    <a:srgbClr val="3275C5"/>
                  </a:solidFill>
                  <a:latin typeface="Aileron Bold"/>
                  <a:ea typeface="Aileron Bold"/>
                  <a:cs typeface="Aileron Bold"/>
                  <a:sym typeface="Aileron Bold"/>
                </a:rPr>
                <a:t>Database</a:t>
              </a:r>
            </a:p>
          </p:txBody>
        </p:sp>
      </p:grpSp>
      <p:grpSp>
        <p:nvGrpSpPr>
          <p:cNvPr name="Group 29" id="29"/>
          <p:cNvGrpSpPr/>
          <p:nvPr/>
        </p:nvGrpSpPr>
        <p:grpSpPr>
          <a:xfrm rot="0">
            <a:off x="17259300" y="9621299"/>
            <a:ext cx="998671" cy="665701"/>
            <a:chOff x="0" y="0"/>
            <a:chExt cx="263024" cy="175329"/>
          </a:xfrm>
        </p:grpSpPr>
        <p:sp>
          <p:nvSpPr>
            <p:cNvPr name="Freeform 30" id="30"/>
            <p:cNvSpPr/>
            <p:nvPr/>
          </p:nvSpPr>
          <p:spPr>
            <a:xfrm flipH="false" flipV="false" rot="0">
              <a:off x="0" y="0"/>
              <a:ext cx="263024" cy="175329"/>
            </a:xfrm>
            <a:custGeom>
              <a:avLst/>
              <a:gdLst/>
              <a:ahLst/>
              <a:cxnLst/>
              <a:rect r="r" b="b" t="t" l="l"/>
              <a:pathLst>
                <a:path h="175329" w="263024">
                  <a:moveTo>
                    <a:pt x="87664" y="0"/>
                  </a:moveTo>
                  <a:lnTo>
                    <a:pt x="175360" y="0"/>
                  </a:lnTo>
                  <a:cubicBezTo>
                    <a:pt x="198610" y="0"/>
                    <a:pt x="220908" y="9236"/>
                    <a:pt x="237348" y="25676"/>
                  </a:cubicBezTo>
                  <a:cubicBezTo>
                    <a:pt x="253788" y="42117"/>
                    <a:pt x="263024" y="64414"/>
                    <a:pt x="263024" y="87664"/>
                  </a:cubicBezTo>
                  <a:lnTo>
                    <a:pt x="263024" y="87664"/>
                  </a:lnTo>
                  <a:cubicBezTo>
                    <a:pt x="263024" y="136080"/>
                    <a:pt x="223776" y="175329"/>
                    <a:pt x="17536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31" id="31"/>
            <p:cNvSpPr txBox="true"/>
            <p:nvPr/>
          </p:nvSpPr>
          <p:spPr>
            <a:xfrm>
              <a:off x="0" y="-47625"/>
              <a:ext cx="263024" cy="222954"/>
            </a:xfrm>
            <a:prstGeom prst="rect">
              <a:avLst/>
            </a:prstGeom>
          </p:spPr>
          <p:txBody>
            <a:bodyPr anchor="ctr" rtlCol="false" tIns="50800" lIns="50800" bIns="50800" rIns="50800"/>
            <a:lstStyle/>
            <a:p>
              <a:pPr algn="ctr">
                <a:lnSpc>
                  <a:spcPts val="2800"/>
                </a:lnSpc>
              </a:pPr>
            </a:p>
          </p:txBody>
        </p:sp>
      </p:grpSp>
      <p:sp>
        <p:nvSpPr>
          <p:cNvPr name="Freeform 32" id="32"/>
          <p:cNvSpPr/>
          <p:nvPr/>
        </p:nvSpPr>
        <p:spPr>
          <a:xfrm flipH="false" flipV="false" rot="0">
            <a:off x="16927404" y="-1868396"/>
            <a:ext cx="3076459" cy="3076459"/>
          </a:xfrm>
          <a:custGeom>
            <a:avLst/>
            <a:gdLst/>
            <a:ahLst/>
            <a:cxnLst/>
            <a:rect r="r" b="b" t="t" l="l"/>
            <a:pathLst>
              <a:path h="3076459" w="3076459">
                <a:moveTo>
                  <a:pt x="0" y="0"/>
                </a:moveTo>
                <a:lnTo>
                  <a:pt x="3076459" y="0"/>
                </a:lnTo>
                <a:lnTo>
                  <a:pt x="3076459" y="3076460"/>
                </a:lnTo>
                <a:lnTo>
                  <a:pt x="0" y="307646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3" id="33"/>
          <p:cNvSpPr/>
          <p:nvPr/>
        </p:nvSpPr>
        <p:spPr>
          <a:xfrm flipH="false" flipV="false" rot="0">
            <a:off x="17079804" y="-1715996"/>
            <a:ext cx="3076459" cy="3076459"/>
          </a:xfrm>
          <a:custGeom>
            <a:avLst/>
            <a:gdLst/>
            <a:ahLst/>
            <a:cxnLst/>
            <a:rect r="r" b="b" t="t" l="l"/>
            <a:pathLst>
              <a:path h="3076459" w="3076459">
                <a:moveTo>
                  <a:pt x="0" y="0"/>
                </a:moveTo>
                <a:lnTo>
                  <a:pt x="3076459" y="0"/>
                </a:lnTo>
                <a:lnTo>
                  <a:pt x="3076459" y="3076460"/>
                </a:lnTo>
                <a:lnTo>
                  <a:pt x="0" y="307646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4" id="34"/>
          <p:cNvSpPr txBox="true"/>
          <p:nvPr/>
        </p:nvSpPr>
        <p:spPr>
          <a:xfrm rot="0">
            <a:off x="17603120" y="9675366"/>
            <a:ext cx="152400" cy="247650"/>
          </a:xfrm>
          <a:prstGeom prst="rect">
            <a:avLst/>
          </a:prstGeom>
        </p:spPr>
        <p:txBody>
          <a:bodyPr anchor="t" rtlCol="false" tIns="0" lIns="0" bIns="0" rIns="0" wrap="none">
            <a:spAutoFit/>
          </a:bodyPr>
          <a:lstStyle/>
          <a:p>
            <a:pPr algn="ctr">
              <a:lnSpc>
                <a:spcPts val="3392"/>
              </a:lnSpc>
              <a:spcBef>
                <a:spcPct val="0"/>
              </a:spcBef>
            </a:pPr>
            <a:r>
              <a:rPr lang="en-US" b="true" sz="2423">
                <a:solidFill>
                  <a:srgbClr val="FFFFFF"/>
                </a:solidFill>
                <a:latin typeface="Arial Bold"/>
                <a:ea typeface="Arial Bold"/>
                <a:cs typeface="Arial Bold"/>
                <a:sym typeface="Arial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DAGn5sXY4H0</dc:identifier>
  <dcterms:modified xsi:type="dcterms:W3CDTF">2011-08-01T06:04:30Z</dcterms:modified>
  <cp:revision>1</cp:revision>
  <dc:title>NHÓM 4</dc:title>
</cp:coreProperties>
</file>